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Lst>
  <p:sldSz cy="5715000" cx="9144000"/>
  <p:notesSz cx="6858000" cy="9144000"/>
  <p:embeddedFontLst>
    <p:embeddedFont>
      <p:font typeface="Source Code Pro"/>
      <p:regular r:id="rId250"/>
      <p:bold r:id="rId251"/>
      <p:italic r:id="rId252"/>
      <p:boldItalic r:id="rId253"/>
    </p:embeddedFont>
    <p:embeddedFont>
      <p:font typeface="Source Sans Pro"/>
      <p:regular r:id="rId254"/>
      <p:bold r:id="rId255"/>
      <p:italic r:id="rId256"/>
      <p:boldItalic r:id="rId257"/>
    </p:embeddedFont>
    <p:embeddedFont>
      <p:font typeface="Alegreya"/>
      <p:regular r:id="rId258"/>
      <p:bold r:id="rId259"/>
      <p:italic r:id="rId260"/>
      <p:boldItalic r:id="rId2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190" Type="http://schemas.openxmlformats.org/officeDocument/2006/relationships/slide" Target="slides/slide18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194" Type="http://schemas.openxmlformats.org/officeDocument/2006/relationships/slide" Target="slides/slide190.xml"/><Relationship Id="rId43" Type="http://schemas.openxmlformats.org/officeDocument/2006/relationships/slide" Target="slides/slide39.xml"/><Relationship Id="rId193" Type="http://schemas.openxmlformats.org/officeDocument/2006/relationships/slide" Target="slides/slide189.xml"/><Relationship Id="rId46" Type="http://schemas.openxmlformats.org/officeDocument/2006/relationships/slide" Target="slides/slide42.xml"/><Relationship Id="rId192" Type="http://schemas.openxmlformats.org/officeDocument/2006/relationships/slide" Target="slides/slide188.xml"/><Relationship Id="rId45" Type="http://schemas.openxmlformats.org/officeDocument/2006/relationships/slide" Target="slides/slide41.xml"/><Relationship Id="rId191" Type="http://schemas.openxmlformats.org/officeDocument/2006/relationships/slide" Target="slides/slide187.xml"/><Relationship Id="rId48" Type="http://schemas.openxmlformats.org/officeDocument/2006/relationships/slide" Target="slides/slide44.xml"/><Relationship Id="rId187" Type="http://schemas.openxmlformats.org/officeDocument/2006/relationships/slide" Target="slides/slide183.xml"/><Relationship Id="rId47" Type="http://schemas.openxmlformats.org/officeDocument/2006/relationships/slide" Target="slides/slide43.xml"/><Relationship Id="rId186" Type="http://schemas.openxmlformats.org/officeDocument/2006/relationships/slide" Target="slides/slide182.xml"/><Relationship Id="rId185" Type="http://schemas.openxmlformats.org/officeDocument/2006/relationships/slide" Target="slides/slide181.xml"/><Relationship Id="rId49" Type="http://schemas.openxmlformats.org/officeDocument/2006/relationships/slide" Target="slides/slide45.xml"/><Relationship Id="rId184" Type="http://schemas.openxmlformats.org/officeDocument/2006/relationships/slide" Target="slides/slide180.xml"/><Relationship Id="rId189" Type="http://schemas.openxmlformats.org/officeDocument/2006/relationships/slide" Target="slides/slide185.xml"/><Relationship Id="rId188" Type="http://schemas.openxmlformats.org/officeDocument/2006/relationships/slide" Target="slides/slide18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183" Type="http://schemas.openxmlformats.org/officeDocument/2006/relationships/slide" Target="slides/slide179.xml"/><Relationship Id="rId32" Type="http://schemas.openxmlformats.org/officeDocument/2006/relationships/slide" Target="slides/slide28.xml"/><Relationship Id="rId182" Type="http://schemas.openxmlformats.org/officeDocument/2006/relationships/slide" Target="slides/slide178.xml"/><Relationship Id="rId35" Type="http://schemas.openxmlformats.org/officeDocument/2006/relationships/slide" Target="slides/slide31.xml"/><Relationship Id="rId181" Type="http://schemas.openxmlformats.org/officeDocument/2006/relationships/slide" Target="slides/slide177.xml"/><Relationship Id="rId34" Type="http://schemas.openxmlformats.org/officeDocument/2006/relationships/slide" Target="slides/slide30.xml"/><Relationship Id="rId180" Type="http://schemas.openxmlformats.org/officeDocument/2006/relationships/slide" Target="slides/slide176.xml"/><Relationship Id="rId37" Type="http://schemas.openxmlformats.org/officeDocument/2006/relationships/slide" Target="slides/slide33.xml"/><Relationship Id="rId176" Type="http://schemas.openxmlformats.org/officeDocument/2006/relationships/slide" Target="slides/slide172.xml"/><Relationship Id="rId36" Type="http://schemas.openxmlformats.org/officeDocument/2006/relationships/slide" Target="slides/slide32.xml"/><Relationship Id="rId175" Type="http://schemas.openxmlformats.org/officeDocument/2006/relationships/slide" Target="slides/slide171.xml"/><Relationship Id="rId39" Type="http://schemas.openxmlformats.org/officeDocument/2006/relationships/slide" Target="slides/slide35.xml"/><Relationship Id="rId174" Type="http://schemas.openxmlformats.org/officeDocument/2006/relationships/slide" Target="slides/slide170.xml"/><Relationship Id="rId38" Type="http://schemas.openxmlformats.org/officeDocument/2006/relationships/slide" Target="slides/slide34.xml"/><Relationship Id="rId173" Type="http://schemas.openxmlformats.org/officeDocument/2006/relationships/slide" Target="slides/slide169.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98" Type="http://schemas.openxmlformats.org/officeDocument/2006/relationships/slide" Target="slides/slide194.xml"/><Relationship Id="rId14" Type="http://schemas.openxmlformats.org/officeDocument/2006/relationships/slide" Target="slides/slide10.xml"/><Relationship Id="rId197" Type="http://schemas.openxmlformats.org/officeDocument/2006/relationships/slide" Target="slides/slide193.xml"/><Relationship Id="rId17" Type="http://schemas.openxmlformats.org/officeDocument/2006/relationships/slide" Target="slides/slide13.xml"/><Relationship Id="rId196" Type="http://schemas.openxmlformats.org/officeDocument/2006/relationships/slide" Target="slides/slide192.xml"/><Relationship Id="rId16" Type="http://schemas.openxmlformats.org/officeDocument/2006/relationships/slide" Target="slides/slide12.xml"/><Relationship Id="rId195" Type="http://schemas.openxmlformats.org/officeDocument/2006/relationships/slide" Target="slides/slide191.xml"/><Relationship Id="rId19" Type="http://schemas.openxmlformats.org/officeDocument/2006/relationships/slide" Target="slides/slide15.xml"/><Relationship Id="rId18" Type="http://schemas.openxmlformats.org/officeDocument/2006/relationships/slide" Target="slides/slide14.xml"/><Relationship Id="rId199" Type="http://schemas.openxmlformats.org/officeDocument/2006/relationships/slide" Target="slides/slide195.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261" Type="http://schemas.openxmlformats.org/officeDocument/2006/relationships/font" Target="fonts/Alegreya-boldItalic.fntdata"/><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260" Type="http://schemas.openxmlformats.org/officeDocument/2006/relationships/font" Target="fonts/Alegreya-italic.fntdata"/><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259" Type="http://schemas.openxmlformats.org/officeDocument/2006/relationships/font" Target="fonts/Alegreya-bold.fntdata"/><Relationship Id="rId137" Type="http://schemas.openxmlformats.org/officeDocument/2006/relationships/slide" Target="slides/slide133.xml"/><Relationship Id="rId258" Type="http://schemas.openxmlformats.org/officeDocument/2006/relationships/font" Target="fonts/Alegreya-regular.fntdata"/><Relationship Id="rId132" Type="http://schemas.openxmlformats.org/officeDocument/2006/relationships/slide" Target="slides/slide128.xml"/><Relationship Id="rId253" Type="http://schemas.openxmlformats.org/officeDocument/2006/relationships/font" Target="fonts/SourceCodePro-boldItalic.fntdata"/><Relationship Id="rId131" Type="http://schemas.openxmlformats.org/officeDocument/2006/relationships/slide" Target="slides/slide127.xml"/><Relationship Id="rId252" Type="http://schemas.openxmlformats.org/officeDocument/2006/relationships/font" Target="fonts/SourceCodePro-italic.fntdata"/><Relationship Id="rId130" Type="http://schemas.openxmlformats.org/officeDocument/2006/relationships/slide" Target="slides/slide126.xml"/><Relationship Id="rId251" Type="http://schemas.openxmlformats.org/officeDocument/2006/relationships/font" Target="fonts/SourceCodePro-bold.fntdata"/><Relationship Id="rId250" Type="http://schemas.openxmlformats.org/officeDocument/2006/relationships/font" Target="fonts/SourceCodePro-regular.fntdata"/><Relationship Id="rId136" Type="http://schemas.openxmlformats.org/officeDocument/2006/relationships/slide" Target="slides/slide132.xml"/><Relationship Id="rId257" Type="http://schemas.openxmlformats.org/officeDocument/2006/relationships/font" Target="fonts/SourceSansPro-boldItalic.fntdata"/><Relationship Id="rId135" Type="http://schemas.openxmlformats.org/officeDocument/2006/relationships/slide" Target="slides/slide131.xml"/><Relationship Id="rId256" Type="http://schemas.openxmlformats.org/officeDocument/2006/relationships/font" Target="fonts/SourceSansPro-italic.fntdata"/><Relationship Id="rId134" Type="http://schemas.openxmlformats.org/officeDocument/2006/relationships/slide" Target="slides/slide130.xml"/><Relationship Id="rId255" Type="http://schemas.openxmlformats.org/officeDocument/2006/relationships/font" Target="fonts/SourceSansPro-bold.fntdata"/><Relationship Id="rId133" Type="http://schemas.openxmlformats.org/officeDocument/2006/relationships/slide" Target="slides/slide129.xml"/><Relationship Id="rId254" Type="http://schemas.openxmlformats.org/officeDocument/2006/relationships/font" Target="fonts/SourceSansPro-regular.fntdata"/><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65" Type="http://schemas.openxmlformats.org/officeDocument/2006/relationships/slide" Target="slides/slide61.xml"/><Relationship Id="rId171" Type="http://schemas.openxmlformats.org/officeDocument/2006/relationships/slide" Target="slides/slide167.xml"/><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07" Type="http://schemas.openxmlformats.org/officeDocument/2006/relationships/slide" Target="slides/slide103.xml"/><Relationship Id="rId228" Type="http://schemas.openxmlformats.org/officeDocument/2006/relationships/slide" Target="slides/slide224.xml"/><Relationship Id="rId106" Type="http://schemas.openxmlformats.org/officeDocument/2006/relationships/slide" Target="slides/slide102.xml"/><Relationship Id="rId227" Type="http://schemas.openxmlformats.org/officeDocument/2006/relationships/slide" Target="slides/slide223.xml"/><Relationship Id="rId105" Type="http://schemas.openxmlformats.org/officeDocument/2006/relationships/slide" Target="slides/slide101.xml"/><Relationship Id="rId226" Type="http://schemas.openxmlformats.org/officeDocument/2006/relationships/slide" Target="slides/slide222.xml"/><Relationship Id="rId104" Type="http://schemas.openxmlformats.org/officeDocument/2006/relationships/slide" Target="slides/slide100.xml"/><Relationship Id="rId225" Type="http://schemas.openxmlformats.org/officeDocument/2006/relationships/slide" Target="slides/slide221.xml"/><Relationship Id="rId109" Type="http://schemas.openxmlformats.org/officeDocument/2006/relationships/slide" Target="slides/slide105.xml"/><Relationship Id="rId108" Type="http://schemas.openxmlformats.org/officeDocument/2006/relationships/slide" Target="slides/slide104.xml"/><Relationship Id="rId229" Type="http://schemas.openxmlformats.org/officeDocument/2006/relationships/slide" Target="slides/slide225.xml"/><Relationship Id="rId220" Type="http://schemas.openxmlformats.org/officeDocument/2006/relationships/slide" Target="slides/slide216.xml"/><Relationship Id="rId103" Type="http://schemas.openxmlformats.org/officeDocument/2006/relationships/slide" Target="slides/slide99.xml"/><Relationship Id="rId224" Type="http://schemas.openxmlformats.org/officeDocument/2006/relationships/slide" Target="slides/slide220.xml"/><Relationship Id="rId102" Type="http://schemas.openxmlformats.org/officeDocument/2006/relationships/slide" Target="slides/slide98.xml"/><Relationship Id="rId223" Type="http://schemas.openxmlformats.org/officeDocument/2006/relationships/slide" Target="slides/slide219.xml"/><Relationship Id="rId101" Type="http://schemas.openxmlformats.org/officeDocument/2006/relationships/slide" Target="slides/slide97.xml"/><Relationship Id="rId222" Type="http://schemas.openxmlformats.org/officeDocument/2006/relationships/slide" Target="slides/slide218.xml"/><Relationship Id="rId100" Type="http://schemas.openxmlformats.org/officeDocument/2006/relationships/slide" Target="slides/slide96.xml"/><Relationship Id="rId221" Type="http://schemas.openxmlformats.org/officeDocument/2006/relationships/slide" Target="slides/slide217.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9" Type="http://schemas.openxmlformats.org/officeDocument/2006/relationships/slide" Target="slides/slide215.xml"/><Relationship Id="rId218" Type="http://schemas.openxmlformats.org/officeDocument/2006/relationships/slide" Target="slides/slide214.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129" Type="http://schemas.openxmlformats.org/officeDocument/2006/relationships/slide" Target="slides/slide125.xml"/><Relationship Id="rId128" Type="http://schemas.openxmlformats.org/officeDocument/2006/relationships/slide" Target="slides/slide124.xml"/><Relationship Id="rId249" Type="http://schemas.openxmlformats.org/officeDocument/2006/relationships/slide" Target="slides/slide245.xml"/><Relationship Id="rId127" Type="http://schemas.openxmlformats.org/officeDocument/2006/relationships/slide" Target="slides/slide123.xml"/><Relationship Id="rId248" Type="http://schemas.openxmlformats.org/officeDocument/2006/relationships/slide" Target="slides/slide244.xml"/><Relationship Id="rId126" Type="http://schemas.openxmlformats.org/officeDocument/2006/relationships/slide" Target="slides/slide122.xml"/><Relationship Id="rId247" Type="http://schemas.openxmlformats.org/officeDocument/2006/relationships/slide" Target="slides/slide243.xml"/><Relationship Id="rId121" Type="http://schemas.openxmlformats.org/officeDocument/2006/relationships/slide" Target="slides/slide117.xml"/><Relationship Id="rId242" Type="http://schemas.openxmlformats.org/officeDocument/2006/relationships/slide" Target="slides/slide238.xml"/><Relationship Id="rId120" Type="http://schemas.openxmlformats.org/officeDocument/2006/relationships/slide" Target="slides/slide116.xml"/><Relationship Id="rId241" Type="http://schemas.openxmlformats.org/officeDocument/2006/relationships/slide" Target="slides/slide237.xml"/><Relationship Id="rId240" Type="http://schemas.openxmlformats.org/officeDocument/2006/relationships/slide" Target="slides/slide236.xml"/><Relationship Id="rId125" Type="http://schemas.openxmlformats.org/officeDocument/2006/relationships/slide" Target="slides/slide121.xml"/><Relationship Id="rId246" Type="http://schemas.openxmlformats.org/officeDocument/2006/relationships/slide" Target="slides/slide242.xml"/><Relationship Id="rId124" Type="http://schemas.openxmlformats.org/officeDocument/2006/relationships/slide" Target="slides/slide120.xml"/><Relationship Id="rId245" Type="http://schemas.openxmlformats.org/officeDocument/2006/relationships/slide" Target="slides/slide241.xml"/><Relationship Id="rId123" Type="http://schemas.openxmlformats.org/officeDocument/2006/relationships/slide" Target="slides/slide119.xml"/><Relationship Id="rId244" Type="http://schemas.openxmlformats.org/officeDocument/2006/relationships/slide" Target="slides/slide240.xml"/><Relationship Id="rId122" Type="http://schemas.openxmlformats.org/officeDocument/2006/relationships/slide" Target="slides/slide118.xml"/><Relationship Id="rId243" Type="http://schemas.openxmlformats.org/officeDocument/2006/relationships/slide" Target="slides/slide239.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239" Type="http://schemas.openxmlformats.org/officeDocument/2006/relationships/slide" Target="slides/slide235.xml"/><Relationship Id="rId117" Type="http://schemas.openxmlformats.org/officeDocument/2006/relationships/slide" Target="slides/slide113.xml"/><Relationship Id="rId238" Type="http://schemas.openxmlformats.org/officeDocument/2006/relationships/slide" Target="slides/slide234.xml"/><Relationship Id="rId116" Type="http://schemas.openxmlformats.org/officeDocument/2006/relationships/slide" Target="slides/slide112.xml"/><Relationship Id="rId237" Type="http://schemas.openxmlformats.org/officeDocument/2006/relationships/slide" Target="slides/slide233.xml"/><Relationship Id="rId115" Type="http://schemas.openxmlformats.org/officeDocument/2006/relationships/slide" Target="slides/slide111.xml"/><Relationship Id="rId236" Type="http://schemas.openxmlformats.org/officeDocument/2006/relationships/slide" Target="slides/slide232.xml"/><Relationship Id="rId119" Type="http://schemas.openxmlformats.org/officeDocument/2006/relationships/slide" Target="slides/slide115.xml"/><Relationship Id="rId110" Type="http://schemas.openxmlformats.org/officeDocument/2006/relationships/slide" Target="slides/slide106.xml"/><Relationship Id="rId231" Type="http://schemas.openxmlformats.org/officeDocument/2006/relationships/slide" Target="slides/slide227.xml"/><Relationship Id="rId230" Type="http://schemas.openxmlformats.org/officeDocument/2006/relationships/slide" Target="slides/slide226.xml"/><Relationship Id="rId114" Type="http://schemas.openxmlformats.org/officeDocument/2006/relationships/slide" Target="slides/slide110.xml"/><Relationship Id="rId235" Type="http://schemas.openxmlformats.org/officeDocument/2006/relationships/slide" Target="slides/slide231.xml"/><Relationship Id="rId113" Type="http://schemas.openxmlformats.org/officeDocument/2006/relationships/slide" Target="slides/slide109.xml"/><Relationship Id="rId234" Type="http://schemas.openxmlformats.org/officeDocument/2006/relationships/slide" Target="slides/slide230.xml"/><Relationship Id="rId112" Type="http://schemas.openxmlformats.org/officeDocument/2006/relationships/slide" Target="slides/slide108.xml"/><Relationship Id="rId233" Type="http://schemas.openxmlformats.org/officeDocument/2006/relationships/slide" Target="slides/slide229.xml"/><Relationship Id="rId111" Type="http://schemas.openxmlformats.org/officeDocument/2006/relationships/slide" Target="slides/slide107.xml"/><Relationship Id="rId232" Type="http://schemas.openxmlformats.org/officeDocument/2006/relationships/slide" Target="slides/slide228.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creativecommons.org/licenses/by/4.0/" TargetMode="External"/><Relationship Id="rId3" Type="http://schemas.openxmlformats.org/officeDocument/2006/relationships/hyperlink" Target="http://creativecommons.org/licenses/by/4.0/" TargetMode="External"/><Relationship Id="rId4" Type="http://schemas.openxmlformats.org/officeDocument/2006/relationships/hyperlink" Target="https://github.com/rtfeldman" TargetMode="External"/><Relationship Id="rId5" Type="http://schemas.openxmlformats.org/officeDocument/2006/relationships/hyperlink" Target="https://www.manning.com/books/elm-in-action?a_aid=elm_in_action&amp;a_bid=b15edc5c" TargetMode="External"/><Relationship Id="rId6" Type="http://schemas.openxmlformats.org/officeDocument/2006/relationships/hyperlink" Target="https://youtu.be/G-GhUxeYc1U"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chemeClr val="dk1"/>
                </a:solidFill>
              </a:rPr>
              <a:t>This work is licensed under a</a:t>
            </a:r>
            <a:r>
              <a:rPr i="1" lang="en">
                <a:solidFill>
                  <a:schemeClr val="dk1"/>
                </a:solidFill>
                <a:uFill>
                  <a:noFill/>
                </a:uFill>
                <a:hlinkClick r:id="rId2">
                  <a:extLst>
                    <a:ext uri="{A12FA001-AC4F-418D-AE19-62706E023703}">
                      <ahyp:hlinkClr val="tx"/>
                    </a:ext>
                  </a:extLst>
                </a:hlinkClick>
              </a:rPr>
              <a:t> </a:t>
            </a:r>
            <a:r>
              <a:rPr i="1" lang="en" u="sng">
                <a:solidFill>
                  <a:schemeClr val="hlink"/>
                </a:solidFill>
                <a:hlinkClick r:id="rId3"/>
              </a:rPr>
              <a:t>Creative Commons Attribution 4.0 International License</a:t>
            </a:r>
            <a:r>
              <a:rPr i="1" lang="en">
                <a:solidFill>
                  <a:schemeClr val="dk1"/>
                </a:solidFill>
              </a:rPr>
              <a:t>. Enjoy!</a:t>
            </a:r>
            <a:endParaRPr i="1">
              <a:solidFill>
                <a:schemeClr val="dk1"/>
              </a:solidFill>
            </a:endParaRPr>
          </a:p>
          <a:p>
            <a:pPr indent="0" lvl="0" marL="0" rtl="0" algn="l">
              <a:spcBef>
                <a:spcPts val="0"/>
              </a:spcBef>
              <a:spcAft>
                <a:spcPts val="0"/>
              </a:spcAft>
              <a:buNone/>
            </a:pPr>
            <a:r>
              <a:t/>
            </a:r>
            <a:endParaRPr i="1">
              <a:solidFill>
                <a:schemeClr val="dk1"/>
              </a:solidFill>
            </a:endParaRPr>
          </a:p>
          <a:p>
            <a:pPr indent="0" lvl="0" marL="0" rtl="0" algn="l">
              <a:spcBef>
                <a:spcPts val="0"/>
              </a:spcBef>
              <a:spcAft>
                <a:spcPts val="0"/>
              </a:spcAft>
              <a:buNone/>
            </a:pPr>
            <a:r>
              <a:rPr lang="en">
                <a:solidFill>
                  <a:schemeClr val="dk1"/>
                </a:solidFill>
              </a:rPr>
              <a:t>Created by </a:t>
            </a:r>
            <a:r>
              <a:rPr lang="en" u="sng">
                <a:solidFill>
                  <a:schemeClr val="hlink"/>
                </a:solidFill>
                <a:hlinkClick r:id="rId4"/>
              </a:rPr>
              <a:t>Richard Feldman</a:t>
            </a:r>
            <a:r>
              <a:rPr lang="en">
                <a:solidFill>
                  <a:schemeClr val="dk1"/>
                </a:solidFill>
              </a:rPr>
              <a:t>, author of </a:t>
            </a:r>
            <a:r>
              <a:rPr lang="en" u="sng">
                <a:solidFill>
                  <a:schemeClr val="hlink"/>
                </a:solidFill>
                <a:hlinkClick r:id="rId5"/>
              </a:rPr>
              <a:t>Elm in Action</a:t>
            </a:r>
            <a:r>
              <a:rPr lang="en">
                <a:solidFill>
                  <a:schemeClr val="dk1"/>
                </a:solidFill>
              </a:rPr>
              <a:t>. This talk explains the methodology behind this workshop's design: </a:t>
            </a:r>
            <a:r>
              <a:rPr lang="en" u="sng">
                <a:solidFill>
                  <a:schemeClr val="hlink"/>
                </a:solidFill>
                <a:hlinkClick r:id="rId6"/>
              </a:rPr>
              <a:t>https://youtu.be/G-GhUxeYc1U</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c1acfb29be_0_36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c1acfb29be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a different language with different syntax...what's the benefit? Or, in more tangible terms: why should my boss let me use this at work? On the nontechnical side, there are more people who want an Elm job than there are Elm jobs. But let's talk technical benefits: first with a specific example, then looking at the big picture.</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c1acfb29be_0_217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c1acfb29be_0_2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c1acfb29be_0_236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c1acfb29be_0_2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c1acfb29be_0_219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c1acfb29be_0_2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c1acfb29be_0_222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c1acfb29be_0_2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c1acfb29be_0_224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c1acfb29be_0_2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c1acfb29be_0_226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c1acfb29be_0_2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c1acfb29be_0_230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c1acfb29be_0_2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c58a8ac439_1_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c58a8ac43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c1acfb29be_0_232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c1acfb29be_0_2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c1acfb29be_0_238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c1acfb29be_0_2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1acfb29be_0_38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1acfb29be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a different language with different syntax...what's the benefit? Or, in more tangible terms: why should my boss let me use this at work? On the nontechnical side, there are more people who want an Elm job than there are Elm jobs. But let's talk technical benefits: first with a specific example, then looking at the big picture.</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c1acfb29be_0_240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c1acfb29be_0_2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c1acfb29be_0_242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c1acfb29be_0_2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c1acfb29be_0_245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c1acfb29be_0_2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c1acfb29be_0_247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c1acfb29be_0_2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c1acfb29be_0_249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c1acfb29be_0_2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c1acfb29be_0_251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c1acfb29be_0_2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c1acfb29be_0_253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c1acfb29be_0_2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c1acfb29be_0_255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c1acfb29be_0_2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7" name="Shape 1677"/>
        <p:cNvGrpSpPr/>
        <p:nvPr/>
      </p:nvGrpSpPr>
      <p:grpSpPr>
        <a:xfrm>
          <a:off x="0" y="0"/>
          <a:ext cx="0" cy="0"/>
          <a:chOff x="0" y="0"/>
          <a:chExt cx="0" cy="0"/>
        </a:xfrm>
      </p:grpSpPr>
      <p:sp>
        <p:nvSpPr>
          <p:cNvPr id="1678" name="Google Shape;1678;gc1acfb29be_0_257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c1acfb29be_0_2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gc1acfb29be_0_260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gc1acfb29be_0_2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c1acfb29be_0_35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c1acfb29be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a different language with different syntax...what's the benefit? Or, in more tangible terms: why should my boss let me use this at work? On the nontechnical side, there are more people who want an Elm job than there are Elm jobs. But let's talk technical benefits: first with a specific example, then looking at the big picture.</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c1acfb29be_0_266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c1acfb29be_0_2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c1acfb29be_0_280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c1acfb29be_0_2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2" name="Shape 1762"/>
        <p:cNvGrpSpPr/>
        <p:nvPr/>
      </p:nvGrpSpPr>
      <p:grpSpPr>
        <a:xfrm>
          <a:off x="0" y="0"/>
          <a:ext cx="0" cy="0"/>
          <a:chOff x="0" y="0"/>
          <a:chExt cx="0" cy="0"/>
        </a:xfrm>
      </p:grpSpPr>
      <p:sp>
        <p:nvSpPr>
          <p:cNvPr id="1763" name="Google Shape;1763;gc1acfb29be_0_268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764" name="Google Shape;1764;gc1acfb29be_0_2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c1acfb29be_0_282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c1acfb29be_0_2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c1acfb29be_0_272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c1acfb29be_0_2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5" name="Shape 1825"/>
        <p:cNvGrpSpPr/>
        <p:nvPr/>
      </p:nvGrpSpPr>
      <p:grpSpPr>
        <a:xfrm>
          <a:off x="0" y="0"/>
          <a:ext cx="0" cy="0"/>
          <a:chOff x="0" y="0"/>
          <a:chExt cx="0" cy="0"/>
        </a:xfrm>
      </p:grpSpPr>
      <p:sp>
        <p:nvSpPr>
          <p:cNvPr id="1826" name="Google Shape;1826;gc1acfb29be_0_284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827" name="Google Shape;1827;gc1acfb29be_0_2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c1acfb29be_0_276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c1acfb29be_0_2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gc1acfb29be_0_287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c1acfb29be_0_2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c1acfb29be_0_289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891" name="Google Shape;1891;gc1acfb29be_0_2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c1acfb29be_0_291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c1acfb29be_0_2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5414de846_0_2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a5414de84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a different language with different syntax...what's the benefit? Or, in more tangible terms: why should my boss let me use this at work? On the nontechnical side, there are more people who want an Elm job than there are Elm jobs. But let's talk technical benefits: first with a specific example, then looking at the big picture.</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c1acfb29be_0_293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934" name="Google Shape;1934;gc1acfb29be_0_2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c1acfb29be_0_295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c1acfb29be_0_2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c1acfb29be_0_300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c1acfb29be_0_3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c1acfb29be_0_303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c1acfb29be_0_3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c1acfb29be_0_306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c1acfb29be_0_3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gc1acfb29be_0_331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c1acfb29be_0_3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c1acfb29be_0_310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c1acfb29be_0_3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gc1acfb29be_0_317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127" name="Google Shape;2127;gc1acfb29be_0_3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gc1acfb29be_0_314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164" name="Google Shape;2164;gc1acfb29be_0_3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c1acfb29be_0_321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c1acfb29be_0_3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f8b28aef2_0_50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f8b28aef2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a different language with different syntax...what's the benefit? Or, in more tangible terms: why should my boss let me use this at work? On the nontechnical side, there are more people who want an Elm job than there are Elm jobs. But let's talk technical benefits: first with a specific example, then looking at the big picture.</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1" name="Shape 2231"/>
        <p:cNvGrpSpPr/>
        <p:nvPr/>
      </p:nvGrpSpPr>
      <p:grpSpPr>
        <a:xfrm>
          <a:off x="0" y="0"/>
          <a:ext cx="0" cy="0"/>
          <a:chOff x="0" y="0"/>
          <a:chExt cx="0" cy="0"/>
        </a:xfrm>
      </p:grpSpPr>
      <p:sp>
        <p:nvSpPr>
          <p:cNvPr id="2232" name="Google Shape;2232;gc1acfb29be_0_325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233" name="Google Shape;2233;gc1acfb29be_0_3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3" name="Shape 2263"/>
        <p:cNvGrpSpPr/>
        <p:nvPr/>
      </p:nvGrpSpPr>
      <p:grpSpPr>
        <a:xfrm>
          <a:off x="0" y="0"/>
          <a:ext cx="0" cy="0"/>
          <a:chOff x="0" y="0"/>
          <a:chExt cx="0" cy="0"/>
        </a:xfrm>
      </p:grpSpPr>
      <p:sp>
        <p:nvSpPr>
          <p:cNvPr id="2264" name="Google Shape;2264;gc1acfb29be_0_338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265" name="Google Shape;2265;gc1acfb29be_0_3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gc1acfb29be_0_342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296" name="Google Shape;2296;gc1acfb29be_0_3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5" name="Shape 2325"/>
        <p:cNvGrpSpPr/>
        <p:nvPr/>
      </p:nvGrpSpPr>
      <p:grpSpPr>
        <a:xfrm>
          <a:off x="0" y="0"/>
          <a:ext cx="0" cy="0"/>
          <a:chOff x="0" y="0"/>
          <a:chExt cx="0" cy="0"/>
        </a:xfrm>
      </p:grpSpPr>
      <p:sp>
        <p:nvSpPr>
          <p:cNvPr id="2326" name="Google Shape;2326;gc1acfb29be_0_345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327" name="Google Shape;2327;gc1acfb29be_0_3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1" name="Shape 2361"/>
        <p:cNvGrpSpPr/>
        <p:nvPr/>
      </p:nvGrpSpPr>
      <p:grpSpPr>
        <a:xfrm>
          <a:off x="0" y="0"/>
          <a:ext cx="0" cy="0"/>
          <a:chOff x="0" y="0"/>
          <a:chExt cx="0" cy="0"/>
        </a:xfrm>
      </p:grpSpPr>
      <p:sp>
        <p:nvSpPr>
          <p:cNvPr id="2362" name="Google Shape;2362;gc1acfb29be_0_348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363" name="Google Shape;2363;gc1acfb29be_0_3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gc1acfb29be_0_352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399" name="Google Shape;2399;gc1acfb29be_0_3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2" name="Shape 2432"/>
        <p:cNvGrpSpPr/>
        <p:nvPr/>
      </p:nvGrpSpPr>
      <p:grpSpPr>
        <a:xfrm>
          <a:off x="0" y="0"/>
          <a:ext cx="0" cy="0"/>
          <a:chOff x="0" y="0"/>
          <a:chExt cx="0" cy="0"/>
        </a:xfrm>
      </p:grpSpPr>
      <p:sp>
        <p:nvSpPr>
          <p:cNvPr id="2433" name="Google Shape;2433;gc1acfb29be_0_356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434" name="Google Shape;2434;gc1acfb29be_0_3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gc1acfb29be_0_360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465" name="Google Shape;2465;gc1acfb29be_0_3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4" name="Shape 2494"/>
        <p:cNvGrpSpPr/>
        <p:nvPr/>
      </p:nvGrpSpPr>
      <p:grpSpPr>
        <a:xfrm>
          <a:off x="0" y="0"/>
          <a:ext cx="0" cy="0"/>
          <a:chOff x="0" y="0"/>
          <a:chExt cx="0" cy="0"/>
        </a:xfrm>
      </p:grpSpPr>
      <p:sp>
        <p:nvSpPr>
          <p:cNvPr id="2495" name="Google Shape;2495;gc1acfb29be_0_363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496" name="Google Shape;2496;gc1acfb29be_0_3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3" name="Shape 2503"/>
        <p:cNvGrpSpPr/>
        <p:nvPr/>
      </p:nvGrpSpPr>
      <p:grpSpPr>
        <a:xfrm>
          <a:off x="0" y="0"/>
          <a:ext cx="0" cy="0"/>
          <a:chOff x="0" y="0"/>
          <a:chExt cx="0" cy="0"/>
        </a:xfrm>
      </p:grpSpPr>
      <p:sp>
        <p:nvSpPr>
          <p:cNvPr id="2504" name="Google Shape;2504;gc1acfb29be_0_138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505" name="Google Shape;2505;gc1acfb29be_0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c1acfb29be_0_131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c1acfb29be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9" name="Shape 2509"/>
        <p:cNvGrpSpPr/>
        <p:nvPr/>
      </p:nvGrpSpPr>
      <p:grpSpPr>
        <a:xfrm>
          <a:off x="0" y="0"/>
          <a:ext cx="0" cy="0"/>
          <a:chOff x="0" y="0"/>
          <a:chExt cx="0" cy="0"/>
        </a:xfrm>
      </p:grpSpPr>
      <p:sp>
        <p:nvSpPr>
          <p:cNvPr id="2510" name="Google Shape;2510;gc1acfb29be_0_139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511" name="Google Shape;2511;gc1acfb29be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5" name="Shape 2515"/>
        <p:cNvGrpSpPr/>
        <p:nvPr/>
      </p:nvGrpSpPr>
      <p:grpSpPr>
        <a:xfrm>
          <a:off x="0" y="0"/>
          <a:ext cx="0" cy="0"/>
          <a:chOff x="0" y="0"/>
          <a:chExt cx="0" cy="0"/>
        </a:xfrm>
      </p:grpSpPr>
      <p:sp>
        <p:nvSpPr>
          <p:cNvPr id="2516" name="Google Shape;2516;gc1acfb29be_0_162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517" name="Google Shape;2517;gc1acfb29be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1" name="Shape 2521"/>
        <p:cNvGrpSpPr/>
        <p:nvPr/>
      </p:nvGrpSpPr>
      <p:grpSpPr>
        <a:xfrm>
          <a:off x="0" y="0"/>
          <a:ext cx="0" cy="0"/>
          <a:chOff x="0" y="0"/>
          <a:chExt cx="0" cy="0"/>
        </a:xfrm>
      </p:grpSpPr>
      <p:sp>
        <p:nvSpPr>
          <p:cNvPr id="2522" name="Google Shape;2522;gc1acfb29be_0_375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523" name="Google Shape;2523;gc1acfb29be_0_3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7" name="Shape 2527"/>
        <p:cNvGrpSpPr/>
        <p:nvPr/>
      </p:nvGrpSpPr>
      <p:grpSpPr>
        <a:xfrm>
          <a:off x="0" y="0"/>
          <a:ext cx="0" cy="0"/>
          <a:chOff x="0" y="0"/>
          <a:chExt cx="0" cy="0"/>
        </a:xfrm>
      </p:grpSpPr>
      <p:sp>
        <p:nvSpPr>
          <p:cNvPr id="2528" name="Google Shape;2528;gc1acfb29be_0_389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529" name="Google Shape;2529;gc1acfb29be_0_3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6" name="Shape 2546"/>
        <p:cNvGrpSpPr/>
        <p:nvPr/>
      </p:nvGrpSpPr>
      <p:grpSpPr>
        <a:xfrm>
          <a:off x="0" y="0"/>
          <a:ext cx="0" cy="0"/>
          <a:chOff x="0" y="0"/>
          <a:chExt cx="0" cy="0"/>
        </a:xfrm>
      </p:grpSpPr>
      <p:sp>
        <p:nvSpPr>
          <p:cNvPr id="2547" name="Google Shape;2547;gc1acfb29be_0_385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548" name="Google Shape;2548;gc1acfb29be_0_3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9" name="Shape 2579"/>
        <p:cNvGrpSpPr/>
        <p:nvPr/>
      </p:nvGrpSpPr>
      <p:grpSpPr>
        <a:xfrm>
          <a:off x="0" y="0"/>
          <a:ext cx="0" cy="0"/>
          <a:chOff x="0" y="0"/>
          <a:chExt cx="0" cy="0"/>
        </a:xfrm>
      </p:grpSpPr>
      <p:sp>
        <p:nvSpPr>
          <p:cNvPr id="2580" name="Google Shape;2580;gc1acfb29be_0_379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581" name="Google Shape;2581;gc1acfb29be_0_3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4" name="Shape 2614"/>
        <p:cNvGrpSpPr/>
        <p:nvPr/>
      </p:nvGrpSpPr>
      <p:grpSpPr>
        <a:xfrm>
          <a:off x="0" y="0"/>
          <a:ext cx="0" cy="0"/>
          <a:chOff x="0" y="0"/>
          <a:chExt cx="0" cy="0"/>
        </a:xfrm>
      </p:grpSpPr>
      <p:sp>
        <p:nvSpPr>
          <p:cNvPr id="2615" name="Google Shape;2615;gc1acfb29be_0_391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616" name="Google Shape;2616;gc1acfb29be_0_3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6" name="Shape 2646"/>
        <p:cNvGrpSpPr/>
        <p:nvPr/>
      </p:nvGrpSpPr>
      <p:grpSpPr>
        <a:xfrm>
          <a:off x="0" y="0"/>
          <a:ext cx="0" cy="0"/>
          <a:chOff x="0" y="0"/>
          <a:chExt cx="0" cy="0"/>
        </a:xfrm>
      </p:grpSpPr>
      <p:sp>
        <p:nvSpPr>
          <p:cNvPr id="2647" name="Google Shape;2647;gc1acfb29be_0_394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648" name="Google Shape;2648;gc1acfb29be_0_3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9" name="Shape 2679"/>
        <p:cNvGrpSpPr/>
        <p:nvPr/>
      </p:nvGrpSpPr>
      <p:grpSpPr>
        <a:xfrm>
          <a:off x="0" y="0"/>
          <a:ext cx="0" cy="0"/>
          <a:chOff x="0" y="0"/>
          <a:chExt cx="0" cy="0"/>
        </a:xfrm>
      </p:grpSpPr>
      <p:sp>
        <p:nvSpPr>
          <p:cNvPr id="2680" name="Google Shape;2680;gc1acfb29be_0_397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681" name="Google Shape;2681;gc1acfb29be_0_3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5" name="Shape 2685"/>
        <p:cNvGrpSpPr/>
        <p:nvPr/>
      </p:nvGrpSpPr>
      <p:grpSpPr>
        <a:xfrm>
          <a:off x="0" y="0"/>
          <a:ext cx="0" cy="0"/>
          <a:chOff x="0" y="0"/>
          <a:chExt cx="0" cy="0"/>
        </a:xfrm>
      </p:grpSpPr>
      <p:sp>
        <p:nvSpPr>
          <p:cNvPr id="2686" name="Google Shape;2686;gc1acfb29be_0_399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687" name="Google Shape;2687;gc1acfb29be_0_3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1acfb29be_0_131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1acfb29be_0_1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1" name="Shape 2691"/>
        <p:cNvGrpSpPr/>
        <p:nvPr/>
      </p:nvGrpSpPr>
      <p:grpSpPr>
        <a:xfrm>
          <a:off x="0" y="0"/>
          <a:ext cx="0" cy="0"/>
          <a:chOff x="0" y="0"/>
          <a:chExt cx="0" cy="0"/>
        </a:xfrm>
      </p:grpSpPr>
      <p:sp>
        <p:nvSpPr>
          <p:cNvPr id="2692" name="Google Shape;2692;gc1acfb29be_0_399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693" name="Google Shape;2693;gc1acfb29be_0_3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7" name="Shape 2697"/>
        <p:cNvGrpSpPr/>
        <p:nvPr/>
      </p:nvGrpSpPr>
      <p:grpSpPr>
        <a:xfrm>
          <a:off x="0" y="0"/>
          <a:ext cx="0" cy="0"/>
          <a:chOff x="0" y="0"/>
          <a:chExt cx="0" cy="0"/>
        </a:xfrm>
      </p:grpSpPr>
      <p:sp>
        <p:nvSpPr>
          <p:cNvPr id="2698" name="Google Shape;2698;gc1acfb29be_0_400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699" name="Google Shape;2699;gc1acfb29be_0_40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5" name="Shape 2705"/>
        <p:cNvGrpSpPr/>
        <p:nvPr/>
      </p:nvGrpSpPr>
      <p:grpSpPr>
        <a:xfrm>
          <a:off x="0" y="0"/>
          <a:ext cx="0" cy="0"/>
          <a:chOff x="0" y="0"/>
          <a:chExt cx="0" cy="0"/>
        </a:xfrm>
      </p:grpSpPr>
      <p:sp>
        <p:nvSpPr>
          <p:cNvPr id="2706" name="Google Shape;2706;gc1acfb29be_0_375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707" name="Google Shape;2707;gc1acfb29be_0_3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9" name="Shape 2729"/>
        <p:cNvGrpSpPr/>
        <p:nvPr/>
      </p:nvGrpSpPr>
      <p:grpSpPr>
        <a:xfrm>
          <a:off x="0" y="0"/>
          <a:ext cx="0" cy="0"/>
          <a:chOff x="0" y="0"/>
          <a:chExt cx="0" cy="0"/>
        </a:xfrm>
      </p:grpSpPr>
      <p:sp>
        <p:nvSpPr>
          <p:cNvPr id="2730" name="Google Shape;2730;gc1acfb29be_0_403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731" name="Google Shape;2731;gc1acfb29be_0_4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4" name="Shape 2754"/>
        <p:cNvGrpSpPr/>
        <p:nvPr/>
      </p:nvGrpSpPr>
      <p:grpSpPr>
        <a:xfrm>
          <a:off x="0" y="0"/>
          <a:ext cx="0" cy="0"/>
          <a:chOff x="0" y="0"/>
          <a:chExt cx="0" cy="0"/>
        </a:xfrm>
      </p:grpSpPr>
      <p:sp>
        <p:nvSpPr>
          <p:cNvPr id="2755" name="Google Shape;2755;gc1acfb29be_0_408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756" name="Google Shape;2756;gc1acfb29be_0_4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gc1acfb29be_0_405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781" name="Google Shape;2781;gc1acfb29be_0_4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4" name="Shape 2804"/>
        <p:cNvGrpSpPr/>
        <p:nvPr/>
      </p:nvGrpSpPr>
      <p:grpSpPr>
        <a:xfrm>
          <a:off x="0" y="0"/>
          <a:ext cx="0" cy="0"/>
          <a:chOff x="0" y="0"/>
          <a:chExt cx="0" cy="0"/>
        </a:xfrm>
      </p:grpSpPr>
      <p:sp>
        <p:nvSpPr>
          <p:cNvPr id="2805" name="Google Shape;2805;gc1acfb29be_0_410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06" name="Google Shape;2806;gc1acfb29be_0_4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2" name="Shape 2812"/>
        <p:cNvGrpSpPr/>
        <p:nvPr/>
      </p:nvGrpSpPr>
      <p:grpSpPr>
        <a:xfrm>
          <a:off x="0" y="0"/>
          <a:ext cx="0" cy="0"/>
          <a:chOff x="0" y="0"/>
          <a:chExt cx="0" cy="0"/>
        </a:xfrm>
      </p:grpSpPr>
      <p:sp>
        <p:nvSpPr>
          <p:cNvPr id="2813" name="Google Shape;2813;gc1acfb29be_0_412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14" name="Google Shape;2814;gc1acfb29be_0_4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8" name="Shape 2818"/>
        <p:cNvGrpSpPr/>
        <p:nvPr/>
      </p:nvGrpSpPr>
      <p:grpSpPr>
        <a:xfrm>
          <a:off x="0" y="0"/>
          <a:ext cx="0" cy="0"/>
          <a:chOff x="0" y="0"/>
          <a:chExt cx="0" cy="0"/>
        </a:xfrm>
      </p:grpSpPr>
      <p:sp>
        <p:nvSpPr>
          <p:cNvPr id="2819" name="Google Shape;2819;gc1acfb29be_0_412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20" name="Google Shape;2820;gc1acfb29be_0_4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4" name="Shape 2824"/>
        <p:cNvGrpSpPr/>
        <p:nvPr/>
      </p:nvGrpSpPr>
      <p:grpSpPr>
        <a:xfrm>
          <a:off x="0" y="0"/>
          <a:ext cx="0" cy="0"/>
          <a:chOff x="0" y="0"/>
          <a:chExt cx="0" cy="0"/>
        </a:xfrm>
      </p:grpSpPr>
      <p:sp>
        <p:nvSpPr>
          <p:cNvPr id="2825" name="Google Shape;2825;gc1acfb29be_0_413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26" name="Google Shape;2826;gc1acfb29be_0_4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1acfb29be_0_35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1acfb29be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2" name="Shape 2832"/>
        <p:cNvGrpSpPr/>
        <p:nvPr/>
      </p:nvGrpSpPr>
      <p:grpSpPr>
        <a:xfrm>
          <a:off x="0" y="0"/>
          <a:ext cx="0" cy="0"/>
          <a:chOff x="0" y="0"/>
          <a:chExt cx="0" cy="0"/>
        </a:xfrm>
      </p:grpSpPr>
      <p:sp>
        <p:nvSpPr>
          <p:cNvPr id="2833" name="Google Shape;2833;gc1acfb29be_0_414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34" name="Google Shape;2834;gc1acfb29be_0_4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2" name="Shape 2842"/>
        <p:cNvGrpSpPr/>
        <p:nvPr/>
      </p:nvGrpSpPr>
      <p:grpSpPr>
        <a:xfrm>
          <a:off x="0" y="0"/>
          <a:ext cx="0" cy="0"/>
          <a:chOff x="0" y="0"/>
          <a:chExt cx="0" cy="0"/>
        </a:xfrm>
      </p:grpSpPr>
      <p:sp>
        <p:nvSpPr>
          <p:cNvPr id="2843" name="Google Shape;2843;gc1acfb29be_0_415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44" name="Google Shape;2844;gc1acfb29be_0_4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gc1acfb29be_0_416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52" name="Google Shape;2852;gc1acfb29be_0_4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1" name="Shape 2861"/>
        <p:cNvGrpSpPr/>
        <p:nvPr/>
      </p:nvGrpSpPr>
      <p:grpSpPr>
        <a:xfrm>
          <a:off x="0" y="0"/>
          <a:ext cx="0" cy="0"/>
          <a:chOff x="0" y="0"/>
          <a:chExt cx="0" cy="0"/>
        </a:xfrm>
      </p:grpSpPr>
      <p:sp>
        <p:nvSpPr>
          <p:cNvPr id="2862" name="Google Shape;2862;gc1acfb29be_0_418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63" name="Google Shape;2863;gc1acfb29be_0_4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9" name="Shape 2869"/>
        <p:cNvGrpSpPr/>
        <p:nvPr/>
      </p:nvGrpSpPr>
      <p:grpSpPr>
        <a:xfrm>
          <a:off x="0" y="0"/>
          <a:ext cx="0" cy="0"/>
          <a:chOff x="0" y="0"/>
          <a:chExt cx="0" cy="0"/>
        </a:xfrm>
      </p:grpSpPr>
      <p:sp>
        <p:nvSpPr>
          <p:cNvPr id="2870" name="Google Shape;2870;gc1acfb29be_0_419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71" name="Google Shape;2871;gc1acfb29be_0_4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7" name="Shape 2877"/>
        <p:cNvGrpSpPr/>
        <p:nvPr/>
      </p:nvGrpSpPr>
      <p:grpSpPr>
        <a:xfrm>
          <a:off x="0" y="0"/>
          <a:ext cx="0" cy="0"/>
          <a:chOff x="0" y="0"/>
          <a:chExt cx="0" cy="0"/>
        </a:xfrm>
      </p:grpSpPr>
      <p:sp>
        <p:nvSpPr>
          <p:cNvPr id="2878" name="Google Shape;2878;gc1acfb29be_0_420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79" name="Google Shape;2879;gc1acfb29be_0_4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4" name="Shape 2884"/>
        <p:cNvGrpSpPr/>
        <p:nvPr/>
      </p:nvGrpSpPr>
      <p:grpSpPr>
        <a:xfrm>
          <a:off x="0" y="0"/>
          <a:ext cx="0" cy="0"/>
          <a:chOff x="0" y="0"/>
          <a:chExt cx="0" cy="0"/>
        </a:xfrm>
      </p:grpSpPr>
      <p:sp>
        <p:nvSpPr>
          <p:cNvPr id="2885" name="Google Shape;2885;gc1acfb29be_0_373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86" name="Google Shape;2886;gc1acfb29be_0_3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4" name="Shape 2894"/>
        <p:cNvGrpSpPr/>
        <p:nvPr/>
      </p:nvGrpSpPr>
      <p:grpSpPr>
        <a:xfrm>
          <a:off x="0" y="0"/>
          <a:ext cx="0" cy="0"/>
          <a:chOff x="0" y="0"/>
          <a:chExt cx="0" cy="0"/>
        </a:xfrm>
      </p:grpSpPr>
      <p:sp>
        <p:nvSpPr>
          <p:cNvPr id="2895" name="Google Shape;2895;gc1acfb29be_0_421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96" name="Google Shape;2896;gc1acfb29be_0_4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1" name="Shape 2901"/>
        <p:cNvGrpSpPr/>
        <p:nvPr/>
      </p:nvGrpSpPr>
      <p:grpSpPr>
        <a:xfrm>
          <a:off x="0" y="0"/>
          <a:ext cx="0" cy="0"/>
          <a:chOff x="0" y="0"/>
          <a:chExt cx="0" cy="0"/>
        </a:xfrm>
      </p:grpSpPr>
      <p:sp>
        <p:nvSpPr>
          <p:cNvPr id="2902" name="Google Shape;2902;gc1acfb29be_0_425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903" name="Google Shape;2903;gc1acfb29be_0_4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8" name="Shape 2908"/>
        <p:cNvGrpSpPr/>
        <p:nvPr/>
      </p:nvGrpSpPr>
      <p:grpSpPr>
        <a:xfrm>
          <a:off x="0" y="0"/>
          <a:ext cx="0" cy="0"/>
          <a:chOff x="0" y="0"/>
          <a:chExt cx="0" cy="0"/>
        </a:xfrm>
      </p:grpSpPr>
      <p:sp>
        <p:nvSpPr>
          <p:cNvPr id="2909" name="Google Shape;2909;gc1acfb29be_0_424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910" name="Google Shape;2910;gc1acfb29be_0_4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1acfb29be_0_3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1acfb29b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5" name="Shape 2915"/>
        <p:cNvGrpSpPr/>
        <p:nvPr/>
      </p:nvGrpSpPr>
      <p:grpSpPr>
        <a:xfrm>
          <a:off x="0" y="0"/>
          <a:ext cx="0" cy="0"/>
          <a:chOff x="0" y="0"/>
          <a:chExt cx="0" cy="0"/>
        </a:xfrm>
      </p:grpSpPr>
      <p:sp>
        <p:nvSpPr>
          <p:cNvPr id="2916" name="Google Shape;2916;gc1acfb29be_0_423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917" name="Google Shape;2917;gc1acfb29be_0_4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7" name="Shape 2927"/>
        <p:cNvGrpSpPr/>
        <p:nvPr/>
      </p:nvGrpSpPr>
      <p:grpSpPr>
        <a:xfrm>
          <a:off x="0" y="0"/>
          <a:ext cx="0" cy="0"/>
          <a:chOff x="0" y="0"/>
          <a:chExt cx="0" cy="0"/>
        </a:xfrm>
      </p:grpSpPr>
      <p:sp>
        <p:nvSpPr>
          <p:cNvPr id="2928" name="Google Shape;2928;gc1acfb29be_0_426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929" name="Google Shape;2929;gc1acfb29be_0_4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0" name="Shape 2940"/>
        <p:cNvGrpSpPr/>
        <p:nvPr/>
      </p:nvGrpSpPr>
      <p:grpSpPr>
        <a:xfrm>
          <a:off x="0" y="0"/>
          <a:ext cx="0" cy="0"/>
          <a:chOff x="0" y="0"/>
          <a:chExt cx="0" cy="0"/>
        </a:xfrm>
      </p:grpSpPr>
      <p:sp>
        <p:nvSpPr>
          <p:cNvPr id="2941" name="Google Shape;2941;gc1acfb29be_0_427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942" name="Google Shape;2942;gc1acfb29be_0_4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8" name="Shape 2948"/>
        <p:cNvGrpSpPr/>
        <p:nvPr/>
      </p:nvGrpSpPr>
      <p:grpSpPr>
        <a:xfrm>
          <a:off x="0" y="0"/>
          <a:ext cx="0" cy="0"/>
          <a:chOff x="0" y="0"/>
          <a:chExt cx="0" cy="0"/>
        </a:xfrm>
      </p:grpSpPr>
      <p:sp>
        <p:nvSpPr>
          <p:cNvPr id="2949" name="Google Shape;2949;gc1acfb29be_0_429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950" name="Google Shape;2950;gc1acfb29be_0_4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8" name="Shape 2958"/>
        <p:cNvGrpSpPr/>
        <p:nvPr/>
      </p:nvGrpSpPr>
      <p:grpSpPr>
        <a:xfrm>
          <a:off x="0" y="0"/>
          <a:ext cx="0" cy="0"/>
          <a:chOff x="0" y="0"/>
          <a:chExt cx="0" cy="0"/>
        </a:xfrm>
      </p:grpSpPr>
      <p:sp>
        <p:nvSpPr>
          <p:cNvPr id="2959" name="Google Shape;2959;gc1acfb29be_0_430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960" name="Google Shape;2960;gc1acfb29be_0_4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7" name="Shape 2967"/>
        <p:cNvGrpSpPr/>
        <p:nvPr/>
      </p:nvGrpSpPr>
      <p:grpSpPr>
        <a:xfrm>
          <a:off x="0" y="0"/>
          <a:ext cx="0" cy="0"/>
          <a:chOff x="0" y="0"/>
          <a:chExt cx="0" cy="0"/>
        </a:xfrm>
      </p:grpSpPr>
      <p:sp>
        <p:nvSpPr>
          <p:cNvPr id="2968" name="Google Shape;2968;gc1acfb29be_0_431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969" name="Google Shape;2969;gc1acfb29be_0_4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4" name="Shape 2974"/>
        <p:cNvGrpSpPr/>
        <p:nvPr/>
      </p:nvGrpSpPr>
      <p:grpSpPr>
        <a:xfrm>
          <a:off x="0" y="0"/>
          <a:ext cx="0" cy="0"/>
          <a:chOff x="0" y="0"/>
          <a:chExt cx="0" cy="0"/>
        </a:xfrm>
      </p:grpSpPr>
      <p:sp>
        <p:nvSpPr>
          <p:cNvPr id="2975" name="Google Shape;2975;gc1acfb29be_0_432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976" name="Google Shape;2976;gc1acfb29be_0_4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3" name="Shape 2983"/>
        <p:cNvGrpSpPr/>
        <p:nvPr/>
      </p:nvGrpSpPr>
      <p:grpSpPr>
        <a:xfrm>
          <a:off x="0" y="0"/>
          <a:ext cx="0" cy="0"/>
          <a:chOff x="0" y="0"/>
          <a:chExt cx="0" cy="0"/>
        </a:xfrm>
      </p:grpSpPr>
      <p:sp>
        <p:nvSpPr>
          <p:cNvPr id="2984" name="Google Shape;2984;gc1acfb29be_0_433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985" name="Google Shape;2985;gc1acfb29be_0_4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0" name="Shape 2990"/>
        <p:cNvGrpSpPr/>
        <p:nvPr/>
      </p:nvGrpSpPr>
      <p:grpSpPr>
        <a:xfrm>
          <a:off x="0" y="0"/>
          <a:ext cx="0" cy="0"/>
          <a:chOff x="0" y="0"/>
          <a:chExt cx="0" cy="0"/>
        </a:xfrm>
      </p:grpSpPr>
      <p:sp>
        <p:nvSpPr>
          <p:cNvPr id="2991" name="Google Shape;2991;gc1acfb29be_0_434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992" name="Google Shape;2992;gc1acfb29be_0_4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8" name="Shape 2998"/>
        <p:cNvGrpSpPr/>
        <p:nvPr/>
      </p:nvGrpSpPr>
      <p:grpSpPr>
        <a:xfrm>
          <a:off x="0" y="0"/>
          <a:ext cx="0" cy="0"/>
          <a:chOff x="0" y="0"/>
          <a:chExt cx="0" cy="0"/>
        </a:xfrm>
      </p:grpSpPr>
      <p:sp>
        <p:nvSpPr>
          <p:cNvPr id="2999" name="Google Shape;2999;gc1acfb29be_0_163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00" name="Google Shape;3000;gc1acfb29be_0_1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1acfb29be_0_22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c1acfb29be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4" name="Shape 3004"/>
        <p:cNvGrpSpPr/>
        <p:nvPr/>
      </p:nvGrpSpPr>
      <p:grpSpPr>
        <a:xfrm>
          <a:off x="0" y="0"/>
          <a:ext cx="0" cy="0"/>
          <a:chOff x="0" y="0"/>
          <a:chExt cx="0" cy="0"/>
        </a:xfrm>
      </p:grpSpPr>
      <p:sp>
        <p:nvSpPr>
          <p:cNvPr id="3005" name="Google Shape;3005;gc1acfb29be_0_163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06" name="Google Shape;3006;gc1acfb29be_0_1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0" name="Shape 3010"/>
        <p:cNvGrpSpPr/>
        <p:nvPr/>
      </p:nvGrpSpPr>
      <p:grpSpPr>
        <a:xfrm>
          <a:off x="0" y="0"/>
          <a:ext cx="0" cy="0"/>
          <a:chOff x="0" y="0"/>
          <a:chExt cx="0" cy="0"/>
        </a:xfrm>
      </p:grpSpPr>
      <p:sp>
        <p:nvSpPr>
          <p:cNvPr id="3011" name="Google Shape;3011;gc1acfb29be_0_367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12" name="Google Shape;3012;gc1acfb29be_0_3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6" name="Shape 3016"/>
        <p:cNvGrpSpPr/>
        <p:nvPr/>
      </p:nvGrpSpPr>
      <p:grpSpPr>
        <a:xfrm>
          <a:off x="0" y="0"/>
          <a:ext cx="0" cy="0"/>
          <a:chOff x="0" y="0"/>
          <a:chExt cx="0" cy="0"/>
        </a:xfrm>
      </p:grpSpPr>
      <p:sp>
        <p:nvSpPr>
          <p:cNvPr id="3017" name="Google Shape;3017;gc1acfb29be_0_435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18" name="Google Shape;3018;gc1acfb29be_0_4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3" name="Shape 3023"/>
        <p:cNvGrpSpPr/>
        <p:nvPr/>
      </p:nvGrpSpPr>
      <p:grpSpPr>
        <a:xfrm>
          <a:off x="0" y="0"/>
          <a:ext cx="0" cy="0"/>
          <a:chOff x="0" y="0"/>
          <a:chExt cx="0" cy="0"/>
        </a:xfrm>
      </p:grpSpPr>
      <p:sp>
        <p:nvSpPr>
          <p:cNvPr id="3024" name="Google Shape;3024;gc1acfb29be_0_435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25" name="Google Shape;3025;gc1acfb29be_0_4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0" name="Shape 3030"/>
        <p:cNvGrpSpPr/>
        <p:nvPr/>
      </p:nvGrpSpPr>
      <p:grpSpPr>
        <a:xfrm>
          <a:off x="0" y="0"/>
          <a:ext cx="0" cy="0"/>
          <a:chOff x="0" y="0"/>
          <a:chExt cx="0" cy="0"/>
        </a:xfrm>
      </p:grpSpPr>
      <p:sp>
        <p:nvSpPr>
          <p:cNvPr id="3031" name="Google Shape;3031;gc1acfb29be_0_437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32" name="Google Shape;3032;gc1acfb29be_0_4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2" name="Shape 3042"/>
        <p:cNvGrpSpPr/>
        <p:nvPr/>
      </p:nvGrpSpPr>
      <p:grpSpPr>
        <a:xfrm>
          <a:off x="0" y="0"/>
          <a:ext cx="0" cy="0"/>
          <a:chOff x="0" y="0"/>
          <a:chExt cx="0" cy="0"/>
        </a:xfrm>
      </p:grpSpPr>
      <p:sp>
        <p:nvSpPr>
          <p:cNvPr id="3043" name="Google Shape;3043;gc1acfb29be_0_439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44" name="Google Shape;3044;gc1acfb29be_0_4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1" name="Shape 3051"/>
        <p:cNvGrpSpPr/>
        <p:nvPr/>
      </p:nvGrpSpPr>
      <p:grpSpPr>
        <a:xfrm>
          <a:off x="0" y="0"/>
          <a:ext cx="0" cy="0"/>
          <a:chOff x="0" y="0"/>
          <a:chExt cx="0" cy="0"/>
        </a:xfrm>
      </p:grpSpPr>
      <p:sp>
        <p:nvSpPr>
          <p:cNvPr id="3052" name="Google Shape;3052;gc1acfb29be_0_440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53" name="Google Shape;3053;gc1acfb29be_0_4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1" name="Shape 3061"/>
        <p:cNvGrpSpPr/>
        <p:nvPr/>
      </p:nvGrpSpPr>
      <p:grpSpPr>
        <a:xfrm>
          <a:off x="0" y="0"/>
          <a:ext cx="0" cy="0"/>
          <a:chOff x="0" y="0"/>
          <a:chExt cx="0" cy="0"/>
        </a:xfrm>
      </p:grpSpPr>
      <p:sp>
        <p:nvSpPr>
          <p:cNvPr id="3062" name="Google Shape;3062;gc1acfb29be_0_442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63" name="Google Shape;3063;gc1acfb29be_0_4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8" name="Shape 3068"/>
        <p:cNvGrpSpPr/>
        <p:nvPr/>
      </p:nvGrpSpPr>
      <p:grpSpPr>
        <a:xfrm>
          <a:off x="0" y="0"/>
          <a:ext cx="0" cy="0"/>
          <a:chOff x="0" y="0"/>
          <a:chExt cx="0" cy="0"/>
        </a:xfrm>
      </p:grpSpPr>
      <p:sp>
        <p:nvSpPr>
          <p:cNvPr id="3069" name="Google Shape;3069;gc1acfb29be_0_444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70" name="Google Shape;3070;gc1acfb29be_0_4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6" name="Shape 3076"/>
        <p:cNvGrpSpPr/>
        <p:nvPr/>
      </p:nvGrpSpPr>
      <p:grpSpPr>
        <a:xfrm>
          <a:off x="0" y="0"/>
          <a:ext cx="0" cy="0"/>
          <a:chOff x="0" y="0"/>
          <a:chExt cx="0" cy="0"/>
        </a:xfrm>
      </p:grpSpPr>
      <p:sp>
        <p:nvSpPr>
          <p:cNvPr id="3077" name="Google Shape;3077;gc1acfb29be_0_445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78" name="Google Shape;3078;gc1acfb29be_0_4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fa8c6cb71_0_26: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fa8c6cb7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1acfb29be_0_24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1acfb29be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4" name="Shape 3084"/>
        <p:cNvGrpSpPr/>
        <p:nvPr/>
      </p:nvGrpSpPr>
      <p:grpSpPr>
        <a:xfrm>
          <a:off x="0" y="0"/>
          <a:ext cx="0" cy="0"/>
          <a:chOff x="0" y="0"/>
          <a:chExt cx="0" cy="0"/>
        </a:xfrm>
      </p:grpSpPr>
      <p:sp>
        <p:nvSpPr>
          <p:cNvPr id="3085" name="Google Shape;3085;gc5877502fa_0_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86" name="Google Shape;3086;gc5877502f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2" name="Shape 3092"/>
        <p:cNvGrpSpPr/>
        <p:nvPr/>
      </p:nvGrpSpPr>
      <p:grpSpPr>
        <a:xfrm>
          <a:off x="0" y="0"/>
          <a:ext cx="0" cy="0"/>
          <a:chOff x="0" y="0"/>
          <a:chExt cx="0" cy="0"/>
        </a:xfrm>
      </p:grpSpPr>
      <p:sp>
        <p:nvSpPr>
          <p:cNvPr id="3093" name="Google Shape;3093;gc5877502fa_0_1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94" name="Google Shape;3094;gc5877502f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0" name="Shape 3100"/>
        <p:cNvGrpSpPr/>
        <p:nvPr/>
      </p:nvGrpSpPr>
      <p:grpSpPr>
        <a:xfrm>
          <a:off x="0" y="0"/>
          <a:ext cx="0" cy="0"/>
          <a:chOff x="0" y="0"/>
          <a:chExt cx="0" cy="0"/>
        </a:xfrm>
      </p:grpSpPr>
      <p:sp>
        <p:nvSpPr>
          <p:cNvPr id="3101" name="Google Shape;3101;gc1acfb29be_0_443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102" name="Google Shape;3102;gc1acfb29be_0_4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9" name="Shape 3109"/>
        <p:cNvGrpSpPr/>
        <p:nvPr/>
      </p:nvGrpSpPr>
      <p:grpSpPr>
        <a:xfrm>
          <a:off x="0" y="0"/>
          <a:ext cx="0" cy="0"/>
          <a:chOff x="0" y="0"/>
          <a:chExt cx="0" cy="0"/>
        </a:xfrm>
      </p:grpSpPr>
      <p:sp>
        <p:nvSpPr>
          <p:cNvPr id="3110" name="Google Shape;3110;gc5877502fa_0_3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111" name="Google Shape;3111;gc5877502f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6" name="Shape 3116"/>
        <p:cNvGrpSpPr/>
        <p:nvPr/>
      </p:nvGrpSpPr>
      <p:grpSpPr>
        <a:xfrm>
          <a:off x="0" y="0"/>
          <a:ext cx="0" cy="0"/>
          <a:chOff x="0" y="0"/>
          <a:chExt cx="0" cy="0"/>
        </a:xfrm>
      </p:grpSpPr>
      <p:sp>
        <p:nvSpPr>
          <p:cNvPr id="3117" name="Google Shape;3117;gc5877502fa_0_5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118" name="Google Shape;3118;gc5877502f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2" name="Shape 3142"/>
        <p:cNvGrpSpPr/>
        <p:nvPr/>
      </p:nvGrpSpPr>
      <p:grpSpPr>
        <a:xfrm>
          <a:off x="0" y="0"/>
          <a:ext cx="0" cy="0"/>
          <a:chOff x="0" y="0"/>
          <a:chExt cx="0" cy="0"/>
        </a:xfrm>
      </p:grpSpPr>
      <p:sp>
        <p:nvSpPr>
          <p:cNvPr id="3143" name="Google Shape;3143;gc5877502fa_0_8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144" name="Google Shape;3144;gc5877502f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9" name="Shape 3169"/>
        <p:cNvGrpSpPr/>
        <p:nvPr/>
      </p:nvGrpSpPr>
      <p:grpSpPr>
        <a:xfrm>
          <a:off x="0" y="0"/>
          <a:ext cx="0" cy="0"/>
          <a:chOff x="0" y="0"/>
          <a:chExt cx="0" cy="0"/>
        </a:xfrm>
      </p:grpSpPr>
      <p:sp>
        <p:nvSpPr>
          <p:cNvPr id="3170" name="Google Shape;3170;gc5877502fa_0_11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171" name="Google Shape;3171;gc5877502f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7" name="Shape 3177"/>
        <p:cNvGrpSpPr/>
        <p:nvPr/>
      </p:nvGrpSpPr>
      <p:grpSpPr>
        <a:xfrm>
          <a:off x="0" y="0"/>
          <a:ext cx="0" cy="0"/>
          <a:chOff x="0" y="0"/>
          <a:chExt cx="0" cy="0"/>
        </a:xfrm>
      </p:grpSpPr>
      <p:sp>
        <p:nvSpPr>
          <p:cNvPr id="3178" name="Google Shape;3178;gc5877502fa_0_13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179" name="Google Shape;3179;gc5877502f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7" name="Shape 3187"/>
        <p:cNvGrpSpPr/>
        <p:nvPr/>
      </p:nvGrpSpPr>
      <p:grpSpPr>
        <a:xfrm>
          <a:off x="0" y="0"/>
          <a:ext cx="0" cy="0"/>
          <a:chOff x="0" y="0"/>
          <a:chExt cx="0" cy="0"/>
        </a:xfrm>
      </p:grpSpPr>
      <p:sp>
        <p:nvSpPr>
          <p:cNvPr id="3188" name="Google Shape;3188;gc1acfb29be_0_367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189" name="Google Shape;3189;gc1acfb29be_0_3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3" name="Shape 3193"/>
        <p:cNvGrpSpPr/>
        <p:nvPr/>
      </p:nvGrpSpPr>
      <p:grpSpPr>
        <a:xfrm>
          <a:off x="0" y="0"/>
          <a:ext cx="0" cy="0"/>
          <a:chOff x="0" y="0"/>
          <a:chExt cx="0" cy="0"/>
        </a:xfrm>
      </p:grpSpPr>
      <p:sp>
        <p:nvSpPr>
          <p:cNvPr id="3194" name="Google Shape;3194;gc1acfb29be_0_368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195" name="Google Shape;3195;gc1acfb29be_0_3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1acfb29be_0_12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1acfb29b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9" name="Shape 3199"/>
        <p:cNvGrpSpPr/>
        <p:nvPr/>
      </p:nvGrpSpPr>
      <p:grpSpPr>
        <a:xfrm>
          <a:off x="0" y="0"/>
          <a:ext cx="0" cy="0"/>
          <a:chOff x="0" y="0"/>
          <a:chExt cx="0" cy="0"/>
        </a:xfrm>
      </p:grpSpPr>
      <p:sp>
        <p:nvSpPr>
          <p:cNvPr id="3200" name="Google Shape;3200;gc1acfb29be_0_371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201" name="Google Shape;3201;gc1acfb29be_0_3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5" name="Shape 3205"/>
        <p:cNvGrpSpPr/>
        <p:nvPr/>
      </p:nvGrpSpPr>
      <p:grpSpPr>
        <a:xfrm>
          <a:off x="0" y="0"/>
          <a:ext cx="0" cy="0"/>
          <a:chOff x="0" y="0"/>
          <a:chExt cx="0" cy="0"/>
        </a:xfrm>
      </p:grpSpPr>
      <p:sp>
        <p:nvSpPr>
          <p:cNvPr id="3206" name="Google Shape;3206;gc58a8ac439_1_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207" name="Google Shape;3207;gc58a8ac43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1" name="Shape 3211"/>
        <p:cNvGrpSpPr/>
        <p:nvPr/>
      </p:nvGrpSpPr>
      <p:grpSpPr>
        <a:xfrm>
          <a:off x="0" y="0"/>
          <a:ext cx="0" cy="0"/>
          <a:chOff x="0" y="0"/>
          <a:chExt cx="0" cy="0"/>
        </a:xfrm>
      </p:grpSpPr>
      <p:sp>
        <p:nvSpPr>
          <p:cNvPr id="3212" name="Google Shape;3212;gc58a8ac439_1_4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213" name="Google Shape;3213;gc58a8ac439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8" name="Shape 3218"/>
        <p:cNvGrpSpPr/>
        <p:nvPr/>
      </p:nvGrpSpPr>
      <p:grpSpPr>
        <a:xfrm>
          <a:off x="0" y="0"/>
          <a:ext cx="0" cy="0"/>
          <a:chOff x="0" y="0"/>
          <a:chExt cx="0" cy="0"/>
        </a:xfrm>
      </p:grpSpPr>
      <p:sp>
        <p:nvSpPr>
          <p:cNvPr id="3219" name="Google Shape;3219;gc58a8ac439_1_5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220" name="Google Shape;3220;gc58a8ac439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8" name="Shape 3228"/>
        <p:cNvGrpSpPr/>
        <p:nvPr/>
      </p:nvGrpSpPr>
      <p:grpSpPr>
        <a:xfrm>
          <a:off x="0" y="0"/>
          <a:ext cx="0" cy="0"/>
          <a:chOff x="0" y="0"/>
          <a:chExt cx="0" cy="0"/>
        </a:xfrm>
      </p:grpSpPr>
      <p:sp>
        <p:nvSpPr>
          <p:cNvPr id="3229" name="Google Shape;3229;gc58a8ac439_1_6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230" name="Google Shape;3230;gc58a8ac439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3" name="Shape 3243"/>
        <p:cNvGrpSpPr/>
        <p:nvPr/>
      </p:nvGrpSpPr>
      <p:grpSpPr>
        <a:xfrm>
          <a:off x="0" y="0"/>
          <a:ext cx="0" cy="0"/>
          <a:chOff x="0" y="0"/>
          <a:chExt cx="0" cy="0"/>
        </a:xfrm>
      </p:grpSpPr>
      <p:sp>
        <p:nvSpPr>
          <p:cNvPr id="3244" name="Google Shape;3244;gc58a8ac439_1_11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245" name="Google Shape;3245;gc58a8ac439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2" name="Shape 3252"/>
        <p:cNvGrpSpPr/>
        <p:nvPr/>
      </p:nvGrpSpPr>
      <p:grpSpPr>
        <a:xfrm>
          <a:off x="0" y="0"/>
          <a:ext cx="0" cy="0"/>
          <a:chOff x="0" y="0"/>
          <a:chExt cx="0" cy="0"/>
        </a:xfrm>
      </p:grpSpPr>
      <p:sp>
        <p:nvSpPr>
          <p:cNvPr id="3253" name="Google Shape;3253;gc58a8ac439_1_8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254" name="Google Shape;3254;gc58a8ac439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8" name="Shape 3258"/>
        <p:cNvGrpSpPr/>
        <p:nvPr/>
      </p:nvGrpSpPr>
      <p:grpSpPr>
        <a:xfrm>
          <a:off x="0" y="0"/>
          <a:ext cx="0" cy="0"/>
          <a:chOff x="0" y="0"/>
          <a:chExt cx="0" cy="0"/>
        </a:xfrm>
      </p:grpSpPr>
      <p:sp>
        <p:nvSpPr>
          <p:cNvPr id="3259" name="Google Shape;3259;gc58a8ac439_1_9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260" name="Google Shape;3260;gc58a8ac439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7" name="Shape 3267"/>
        <p:cNvGrpSpPr/>
        <p:nvPr/>
      </p:nvGrpSpPr>
      <p:grpSpPr>
        <a:xfrm>
          <a:off x="0" y="0"/>
          <a:ext cx="0" cy="0"/>
          <a:chOff x="0" y="0"/>
          <a:chExt cx="0" cy="0"/>
        </a:xfrm>
      </p:grpSpPr>
      <p:sp>
        <p:nvSpPr>
          <p:cNvPr id="3268" name="Google Shape;3268;gc58a8ac439_1_10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269" name="Google Shape;3269;gc58a8ac439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6" name="Shape 3276"/>
        <p:cNvGrpSpPr/>
        <p:nvPr/>
      </p:nvGrpSpPr>
      <p:grpSpPr>
        <a:xfrm>
          <a:off x="0" y="0"/>
          <a:ext cx="0" cy="0"/>
          <a:chOff x="0" y="0"/>
          <a:chExt cx="0" cy="0"/>
        </a:xfrm>
      </p:grpSpPr>
      <p:sp>
        <p:nvSpPr>
          <p:cNvPr id="3277" name="Google Shape;3277;gc58a8ac439_1_12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278" name="Google Shape;3278;gc58a8ac439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c1acfb29be_0_14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c1acfb29be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7" name="Shape 3287"/>
        <p:cNvGrpSpPr/>
        <p:nvPr/>
      </p:nvGrpSpPr>
      <p:grpSpPr>
        <a:xfrm>
          <a:off x="0" y="0"/>
          <a:ext cx="0" cy="0"/>
          <a:chOff x="0" y="0"/>
          <a:chExt cx="0" cy="0"/>
        </a:xfrm>
      </p:grpSpPr>
      <p:sp>
        <p:nvSpPr>
          <p:cNvPr id="3288" name="Google Shape;3288;gc58a8ac439_1_16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289" name="Google Shape;3289;gc58a8ac439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4" name="Shape 3294"/>
        <p:cNvGrpSpPr/>
        <p:nvPr/>
      </p:nvGrpSpPr>
      <p:grpSpPr>
        <a:xfrm>
          <a:off x="0" y="0"/>
          <a:ext cx="0" cy="0"/>
          <a:chOff x="0" y="0"/>
          <a:chExt cx="0" cy="0"/>
        </a:xfrm>
      </p:grpSpPr>
      <p:sp>
        <p:nvSpPr>
          <p:cNvPr id="3295" name="Google Shape;3295;gc58a8ac439_1_17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296" name="Google Shape;3296;gc58a8ac439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2" name="Shape 3302"/>
        <p:cNvGrpSpPr/>
        <p:nvPr/>
      </p:nvGrpSpPr>
      <p:grpSpPr>
        <a:xfrm>
          <a:off x="0" y="0"/>
          <a:ext cx="0" cy="0"/>
          <a:chOff x="0" y="0"/>
          <a:chExt cx="0" cy="0"/>
        </a:xfrm>
      </p:grpSpPr>
      <p:sp>
        <p:nvSpPr>
          <p:cNvPr id="3303" name="Google Shape;3303;gc58a8ac439_1_20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304" name="Google Shape;3304;gc58a8ac439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0" name="Shape 3310"/>
        <p:cNvGrpSpPr/>
        <p:nvPr/>
      </p:nvGrpSpPr>
      <p:grpSpPr>
        <a:xfrm>
          <a:off x="0" y="0"/>
          <a:ext cx="0" cy="0"/>
          <a:chOff x="0" y="0"/>
          <a:chExt cx="0" cy="0"/>
        </a:xfrm>
      </p:grpSpPr>
      <p:sp>
        <p:nvSpPr>
          <p:cNvPr id="3311" name="Google Shape;3311;gc58a8ac439_1_18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312" name="Google Shape;3312;gc58a8ac439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9" name="Shape 3319"/>
        <p:cNvGrpSpPr/>
        <p:nvPr/>
      </p:nvGrpSpPr>
      <p:grpSpPr>
        <a:xfrm>
          <a:off x="0" y="0"/>
          <a:ext cx="0" cy="0"/>
          <a:chOff x="0" y="0"/>
          <a:chExt cx="0" cy="0"/>
        </a:xfrm>
      </p:grpSpPr>
      <p:sp>
        <p:nvSpPr>
          <p:cNvPr id="3320" name="Google Shape;3320;gc58a8ac439_1_18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321" name="Google Shape;3321;gc58a8ac439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9" name="Shape 3329"/>
        <p:cNvGrpSpPr/>
        <p:nvPr/>
      </p:nvGrpSpPr>
      <p:grpSpPr>
        <a:xfrm>
          <a:off x="0" y="0"/>
          <a:ext cx="0" cy="0"/>
          <a:chOff x="0" y="0"/>
          <a:chExt cx="0" cy="0"/>
        </a:xfrm>
      </p:grpSpPr>
      <p:sp>
        <p:nvSpPr>
          <p:cNvPr id="3330" name="Google Shape;3330;gc58a8ac439_1_21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331" name="Google Shape;3331;gc58a8ac439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8" name="Shape 3338"/>
        <p:cNvGrpSpPr/>
        <p:nvPr/>
      </p:nvGrpSpPr>
      <p:grpSpPr>
        <a:xfrm>
          <a:off x="0" y="0"/>
          <a:ext cx="0" cy="0"/>
          <a:chOff x="0" y="0"/>
          <a:chExt cx="0" cy="0"/>
        </a:xfrm>
      </p:grpSpPr>
      <p:sp>
        <p:nvSpPr>
          <p:cNvPr id="3339" name="Google Shape;3339;gc58a8ac439_1_22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340" name="Google Shape;3340;gc58a8ac439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7" name="Shape 3347"/>
        <p:cNvGrpSpPr/>
        <p:nvPr/>
      </p:nvGrpSpPr>
      <p:grpSpPr>
        <a:xfrm>
          <a:off x="0" y="0"/>
          <a:ext cx="0" cy="0"/>
          <a:chOff x="0" y="0"/>
          <a:chExt cx="0" cy="0"/>
        </a:xfrm>
      </p:grpSpPr>
      <p:sp>
        <p:nvSpPr>
          <p:cNvPr id="3348" name="Google Shape;3348;gc58a8ac439_1_23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349" name="Google Shape;3349;gc58a8ac439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4" name="Shape 3354"/>
        <p:cNvGrpSpPr/>
        <p:nvPr/>
      </p:nvGrpSpPr>
      <p:grpSpPr>
        <a:xfrm>
          <a:off x="0" y="0"/>
          <a:ext cx="0" cy="0"/>
          <a:chOff x="0" y="0"/>
          <a:chExt cx="0" cy="0"/>
        </a:xfrm>
      </p:grpSpPr>
      <p:sp>
        <p:nvSpPr>
          <p:cNvPr id="3355" name="Google Shape;3355;gc58a8ac439_1_24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356" name="Google Shape;3356;gc58a8ac439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1" name="Shape 3361"/>
        <p:cNvGrpSpPr/>
        <p:nvPr/>
      </p:nvGrpSpPr>
      <p:grpSpPr>
        <a:xfrm>
          <a:off x="0" y="0"/>
          <a:ext cx="0" cy="0"/>
          <a:chOff x="0" y="0"/>
          <a:chExt cx="0" cy="0"/>
        </a:xfrm>
      </p:grpSpPr>
      <p:sp>
        <p:nvSpPr>
          <p:cNvPr id="3362" name="Google Shape;3362;gc58a8ac439_1_25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363" name="Google Shape;3363;gc58a8ac439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1acfb29be_0_11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1acfb29be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7" name="Shape 3367"/>
        <p:cNvGrpSpPr/>
        <p:nvPr/>
      </p:nvGrpSpPr>
      <p:grpSpPr>
        <a:xfrm>
          <a:off x="0" y="0"/>
          <a:ext cx="0" cy="0"/>
          <a:chOff x="0" y="0"/>
          <a:chExt cx="0" cy="0"/>
        </a:xfrm>
      </p:grpSpPr>
      <p:sp>
        <p:nvSpPr>
          <p:cNvPr id="3368" name="Google Shape;3368;gc1acfb29be_0_372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369" name="Google Shape;3369;gc1acfb29be_0_3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3" name="Shape 3373"/>
        <p:cNvGrpSpPr/>
        <p:nvPr/>
      </p:nvGrpSpPr>
      <p:grpSpPr>
        <a:xfrm>
          <a:off x="0" y="0"/>
          <a:ext cx="0" cy="0"/>
          <a:chOff x="0" y="0"/>
          <a:chExt cx="0" cy="0"/>
        </a:xfrm>
      </p:grpSpPr>
      <p:sp>
        <p:nvSpPr>
          <p:cNvPr id="3374" name="Google Shape;3374;gc1acfb29be_0_372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375" name="Google Shape;3375;gc1acfb29be_0_3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9" name="Shape 3379"/>
        <p:cNvGrpSpPr/>
        <p:nvPr/>
      </p:nvGrpSpPr>
      <p:grpSpPr>
        <a:xfrm>
          <a:off x="0" y="0"/>
          <a:ext cx="0" cy="0"/>
          <a:chOff x="0" y="0"/>
          <a:chExt cx="0" cy="0"/>
        </a:xfrm>
      </p:grpSpPr>
      <p:sp>
        <p:nvSpPr>
          <p:cNvPr id="3380" name="Google Shape;3380;gc5939106c3_0_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381" name="Google Shape;3381;gc5939106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5" name="Shape 3385"/>
        <p:cNvGrpSpPr/>
        <p:nvPr/>
      </p:nvGrpSpPr>
      <p:grpSpPr>
        <a:xfrm>
          <a:off x="0" y="0"/>
          <a:ext cx="0" cy="0"/>
          <a:chOff x="0" y="0"/>
          <a:chExt cx="0" cy="0"/>
        </a:xfrm>
      </p:grpSpPr>
      <p:sp>
        <p:nvSpPr>
          <p:cNvPr id="3386" name="Google Shape;3386;gcab6f82cd2_0_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387" name="Google Shape;3387;gcab6f82cd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2" name="Shape 3392"/>
        <p:cNvGrpSpPr/>
        <p:nvPr/>
      </p:nvGrpSpPr>
      <p:grpSpPr>
        <a:xfrm>
          <a:off x="0" y="0"/>
          <a:ext cx="0" cy="0"/>
          <a:chOff x="0" y="0"/>
          <a:chExt cx="0" cy="0"/>
        </a:xfrm>
      </p:grpSpPr>
      <p:sp>
        <p:nvSpPr>
          <p:cNvPr id="3393" name="Google Shape;3393;gcab6f82cd2_0_11: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394" name="Google Shape;3394;gcab6f82cd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Elm is a functional programming language that compiles to JavaScript.</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4" name="Shape 3404"/>
        <p:cNvGrpSpPr/>
        <p:nvPr/>
      </p:nvGrpSpPr>
      <p:grpSpPr>
        <a:xfrm>
          <a:off x="0" y="0"/>
          <a:ext cx="0" cy="0"/>
          <a:chOff x="0" y="0"/>
          <a:chExt cx="0" cy="0"/>
        </a:xfrm>
      </p:grpSpPr>
      <p:sp>
        <p:nvSpPr>
          <p:cNvPr id="3405" name="Google Shape;3405;gcab6f82cd2_0_2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406" name="Google Shape;3406;gcab6f82cd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a different language with different syntax...what's the benefit? Or, in more tangible terms: why should my boss let me use this at work? On the nontechnical side, there are more people who want an Elm job than there are Elm jobs. But let's talk technical benefits: first with a specific example, then looking at the big picture.</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6" name="Shape 3416"/>
        <p:cNvGrpSpPr/>
        <p:nvPr/>
      </p:nvGrpSpPr>
      <p:grpSpPr>
        <a:xfrm>
          <a:off x="0" y="0"/>
          <a:ext cx="0" cy="0"/>
          <a:chOff x="0" y="0"/>
          <a:chExt cx="0" cy="0"/>
        </a:xfrm>
      </p:grpSpPr>
      <p:sp>
        <p:nvSpPr>
          <p:cNvPr id="3417" name="Google Shape;3417;gcab6f82cd2_0_3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418" name="Google Shape;3418;gcab6f82cd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a different language with different syntax...what's the benefit? Or, in more tangible terms: why should my boss let me use this at work? On the nontechnical side, there are more people who want an Elm job than there are Elm jobs. But let's talk technical benefits: first with a specific example, then looking at the big picture.</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2" name="Shape 3422"/>
        <p:cNvGrpSpPr/>
        <p:nvPr/>
      </p:nvGrpSpPr>
      <p:grpSpPr>
        <a:xfrm>
          <a:off x="0" y="0"/>
          <a:ext cx="0" cy="0"/>
          <a:chOff x="0" y="0"/>
          <a:chExt cx="0" cy="0"/>
        </a:xfrm>
      </p:grpSpPr>
      <p:sp>
        <p:nvSpPr>
          <p:cNvPr id="3423" name="Google Shape;3423;gcab6f82cd2_0_9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424" name="Google Shape;3424;gcab6f82cd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8" name="Shape 3428"/>
        <p:cNvGrpSpPr/>
        <p:nvPr/>
      </p:nvGrpSpPr>
      <p:grpSpPr>
        <a:xfrm>
          <a:off x="0" y="0"/>
          <a:ext cx="0" cy="0"/>
          <a:chOff x="0" y="0"/>
          <a:chExt cx="0" cy="0"/>
        </a:xfrm>
      </p:grpSpPr>
      <p:sp>
        <p:nvSpPr>
          <p:cNvPr id="3429" name="Google Shape;3429;gcab6f82cd2_0_9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430" name="Google Shape;3430;gcab6f82cd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4" name="Shape 3434"/>
        <p:cNvGrpSpPr/>
        <p:nvPr/>
      </p:nvGrpSpPr>
      <p:grpSpPr>
        <a:xfrm>
          <a:off x="0" y="0"/>
          <a:ext cx="0" cy="0"/>
          <a:chOff x="0" y="0"/>
          <a:chExt cx="0" cy="0"/>
        </a:xfrm>
      </p:grpSpPr>
      <p:sp>
        <p:nvSpPr>
          <p:cNvPr id="3435" name="Google Shape;3435;gcab6f82cd2_0_12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436" name="Google Shape;3436;gcab6f82cd2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1acfb29be_0_16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1acfb29be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0" name="Shape 3440"/>
        <p:cNvGrpSpPr/>
        <p:nvPr/>
      </p:nvGrpSpPr>
      <p:grpSpPr>
        <a:xfrm>
          <a:off x="0" y="0"/>
          <a:ext cx="0" cy="0"/>
          <a:chOff x="0" y="0"/>
          <a:chExt cx="0" cy="0"/>
        </a:xfrm>
      </p:grpSpPr>
      <p:sp>
        <p:nvSpPr>
          <p:cNvPr id="3441" name="Google Shape;3441;gcab6f82cd2_0_11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442" name="Google Shape;3442;gcab6f82cd2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6" name="Shape 3446"/>
        <p:cNvGrpSpPr/>
        <p:nvPr/>
      </p:nvGrpSpPr>
      <p:grpSpPr>
        <a:xfrm>
          <a:off x="0" y="0"/>
          <a:ext cx="0" cy="0"/>
          <a:chOff x="0" y="0"/>
          <a:chExt cx="0" cy="0"/>
        </a:xfrm>
      </p:grpSpPr>
      <p:sp>
        <p:nvSpPr>
          <p:cNvPr id="3447" name="Google Shape;3447;gcab6f82cd2_0_11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448" name="Google Shape;3448;gcab6f82cd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2" name="Shape 3452"/>
        <p:cNvGrpSpPr/>
        <p:nvPr/>
      </p:nvGrpSpPr>
      <p:grpSpPr>
        <a:xfrm>
          <a:off x="0" y="0"/>
          <a:ext cx="0" cy="0"/>
          <a:chOff x="0" y="0"/>
          <a:chExt cx="0" cy="0"/>
        </a:xfrm>
      </p:grpSpPr>
      <p:sp>
        <p:nvSpPr>
          <p:cNvPr id="3453" name="Google Shape;3453;gcab6f82cd2_0_10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454" name="Google Shape;3454;gcab6f82cd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8" name="Shape 3458"/>
        <p:cNvGrpSpPr/>
        <p:nvPr/>
      </p:nvGrpSpPr>
      <p:grpSpPr>
        <a:xfrm>
          <a:off x="0" y="0"/>
          <a:ext cx="0" cy="0"/>
          <a:chOff x="0" y="0"/>
          <a:chExt cx="0" cy="0"/>
        </a:xfrm>
      </p:grpSpPr>
      <p:sp>
        <p:nvSpPr>
          <p:cNvPr id="3459" name="Google Shape;3459;gcab6f82cd2_0_10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460" name="Google Shape;3460;gcab6f82cd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4" name="Shape 3464"/>
        <p:cNvGrpSpPr/>
        <p:nvPr/>
      </p:nvGrpSpPr>
      <p:grpSpPr>
        <a:xfrm>
          <a:off x="0" y="0"/>
          <a:ext cx="0" cy="0"/>
          <a:chOff x="0" y="0"/>
          <a:chExt cx="0" cy="0"/>
        </a:xfrm>
      </p:grpSpPr>
      <p:sp>
        <p:nvSpPr>
          <p:cNvPr id="3465" name="Google Shape;3465;gcab6f82cd2_0_12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466" name="Google Shape;3466;gcab6f82cd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0" name="Shape 3470"/>
        <p:cNvGrpSpPr/>
        <p:nvPr/>
      </p:nvGrpSpPr>
      <p:grpSpPr>
        <a:xfrm>
          <a:off x="0" y="0"/>
          <a:ext cx="0" cy="0"/>
          <a:chOff x="0" y="0"/>
          <a:chExt cx="0" cy="0"/>
        </a:xfrm>
      </p:grpSpPr>
      <p:sp>
        <p:nvSpPr>
          <p:cNvPr id="3471" name="Google Shape;3471;gcab6f82cd2_0_19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472" name="Google Shape;3472;gcab6f82cd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1acfb29be_0_167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1acfb29be_0_1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1acfb29be_0_17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1acfb29b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c1acfb29be_0_18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c1acfb29be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10901f9a7_0_43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10901f9a7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2722606b9_0_7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2722606b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9d59ed88b8_0_9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9d59ed88b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1acfb29be_0_26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1acfb29b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c1acfb29be_0_281: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c1acfb29be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c1acfb29be_0_24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c1acfb29be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c1acfb29be_0_29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c1acfb29be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c1acfb29be_0_30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c1acfb29be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c946f054d6_0_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c946f054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c946f054d6_0_2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c946f054d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c1acfb29be_0_31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c1acfb29be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c1acfb29be_0_32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c1acfb29be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c1acfb29be_0_33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c1acfb29be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2594d3030_0_10: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2594d30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Elm is a functional programming language that compiles to JavaScript.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fa8c6cb71_0_9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fa8c6cb71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65ee3c13e_0_24: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65ee3c13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c1acfb29be_0_34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c1acfb29be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c1acfb29be_0_40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c1acfb29be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c1acfb29be_0_134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c1acfb29be_0_1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c1acfb29be_0_44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c1acfb29be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c1acfb29be_0_44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c1acfb29be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c1acfb29be_0_46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c1acfb29be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1acfb29be_0_135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c1acfb29be_0_1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c1acfb29be_0_47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c1acfb29be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a5414de846_0_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a5414de84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a different language with different syntax...what's the benefit? Or, in more tangible terms: why should my boss let me use this at work? On the nontechnical side, there are more people who want an Elm job than there are Elm jobs. But let's talk technical benefits: first with a specific example, then looking at the big picture.</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c1acfb29be_0_125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c1acfb29be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c1acfb29be_0_127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c1acfb29be_0_1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1acfb29be_0_50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c1acfb29be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c1acfb29be_0_71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c1acfb29be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c1acfb29be_0_75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c1acfb29be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c1acfb29be_0_80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c1acfb29be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c1acfb29be_0_85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c1acfb29be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c1acfb29be_0_90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c1acfb29be_0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c1acfb29be_0_93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c1acfb29be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c1acfb29be_0_99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c1acfb29be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c1acfb29be_0_1323: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c1acfb29be_0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a different language with different syntax...what's the benefit? Or, in more tangible terms: why should my boss let me use this at work? On the nontechnical side, there are more people who want an Elm job than there are Elm jobs. But let's talk technical benefits: first with a specific example, then looking at the big picture.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c1acfb29be_0_122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c1acfb29be_0_1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c1acfb29be_0_120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c1acfb29be_0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c1acfb29be_0_105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c1acfb29be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c1acfb29be_0_110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c1acfb29be_0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c1acfb29be_0_102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c1acfb29be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c1acfb29be_0_129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c1acfb29be_0_1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c1acfb29be_0_130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c1acfb29be_0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c1acfb29be_0_130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c1acfb29be_0_1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c1acfb29be_0_137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c1acfb29be_0_1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c1acfb29be_0_139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c1acfb29be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c1acfb29be_0_398: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c1acfb29be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a different language with different syntax...what's the benefit? Or, in more tangible terms: why should my boss let me use this at work? On the nontechnical side, there are more people who want an Elm job than there are Elm jobs. But let's talk technical benefits: first with a specific example, then looking at the big picture.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c1acfb29be_0_149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c1acfb29be_0_1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c1acfb29be_0_156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c1acfb29be_0_1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c1acfb29be_0_143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c1acfb29be_0_1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c1acfb29be_0_153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c1acfb29be_0_1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c1acfb29be_0_156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c1acfb29be_0_1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c1acfb29be_0_145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c1acfb29be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c1acfb29be_0_146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c1acfb29be_0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c1acfb29be_0_148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c1acfb29be_0_1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c1acfb29be_0_148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c1acfb29be_0_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c1acfb29be_0_1546: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c1acfb29be_0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9d59ed88b8_0_1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9d59ed88b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c1acfb29be_0_155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c1acfb29be_0_1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c1acfb29be_0_157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c1acfb29be_0_1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c1acfb29be_0_159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c1acfb29be_0_1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c1acfb29be_0_1614: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c1acfb29be_0_1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c1acfb29be_0_1367: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c1acfb29be_0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c1acfb29be_0_137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c1acfb29be_0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c1acfb29be_0_1382: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c1acfb29be_0_1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c1acfb29be_0_164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c1acfb29be_0_1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c1acfb29be_0_165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c1acfb29be_0_1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c1acfb29be_0_1657: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c1acfb29be_0_1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1acfb29be_0_379:notes"/>
          <p:cNvSpPr/>
          <p:nvPr>
            <p:ph idx="2" type="sldImg"/>
          </p:nvPr>
        </p:nvSpPr>
        <p:spPr>
          <a:xfrm>
            <a:off x="686100"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1acfb29be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is a different language with different syntax...what's the benefit? Or, in more tangible terms: why should my boss let me use this at work? On the nontechnical side, there are more people who want an Elm job than there are Elm jobs. But let's talk technical benefits: first with a specific example, then looking at the big picture.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c1acfb29be_0_172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c1acfb29be_0_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c1acfb29be_0_1755: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c1acfb29be_0_1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c1acfb29be_0_178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c1acfb29be_0_1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c1acfb29be_0_2049: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c1acfb29be_0_2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c1acfb29be_0_2068: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c1acfb29be_0_2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c1acfb29be_0_2090: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c1acfb29be_0_2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c1acfb29be_0_2112: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c1acfb29be_0_2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c1acfb29be_0_213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c1acfb29be_0_2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c1acfb29be_0_234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c1acfb29be_0_2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c1acfb29be_0_2153:notes"/>
          <p:cNvSpPr/>
          <p:nvPr>
            <p:ph idx="2" type="sldImg"/>
          </p:nvPr>
        </p:nvSpPr>
        <p:spPr>
          <a:xfrm>
            <a:off x="686104" y="685800"/>
            <a:ext cx="54864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c1acfb29be_0_2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827306"/>
            <a:ext cx="8520600" cy="22806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FFFFFF"/>
              </a:buClr>
              <a:buSzPts val="5200"/>
              <a:buNone/>
              <a:defRPr sz="52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149028"/>
            <a:ext cx="8520600" cy="880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29028"/>
            <a:ext cx="8520600" cy="2181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502472"/>
            <a:ext cx="8520600" cy="1445400"/>
          </a:xfrm>
          <a:prstGeom prst="rect">
            <a:avLst/>
          </a:prstGeom>
        </p:spPr>
        <p:txBody>
          <a:bodyPr anchorCtr="0" anchor="t" bIns="91425" lIns="91425" spcFirstLastPara="1" rIns="91425" wrap="square" tIns="91425">
            <a:noAutofit/>
          </a:bodyPr>
          <a:lstStyle>
            <a:lvl1pPr indent="-381000" lvl="0" marL="457200" algn="ctr">
              <a:spcBef>
                <a:spcPts val="0"/>
              </a:spcBef>
              <a:spcAft>
                <a:spcPts val="0"/>
              </a:spcAft>
              <a:buSzPts val="2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bg>
      <p:bgPr>
        <a:noFill/>
      </p:bgPr>
    </p:bg>
    <p:spTree>
      <p:nvGrpSpPr>
        <p:cNvPr id="52" name="Shape 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483575" y="544425"/>
            <a:ext cx="891149" cy="891149"/>
          </a:xfrm>
          <a:prstGeom prst="rect">
            <a:avLst/>
          </a:prstGeom>
          <a:noFill/>
          <a:ln>
            <a:noFill/>
          </a:ln>
        </p:spPr>
      </p:pic>
      <p:sp>
        <p:nvSpPr>
          <p:cNvPr id="15" name="Google Shape;15;p3"/>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Clr>
                <a:srgbClr val="FFFFFF"/>
              </a:buClr>
              <a:buSzPts val="4800"/>
              <a:buNone/>
              <a:defRPr sz="4800">
                <a:solidFill>
                  <a:srgbClr val="FFFFFF"/>
                </a:solidFill>
              </a:defRPr>
            </a:lvl2pPr>
            <a:lvl3pPr lvl="2">
              <a:spcBef>
                <a:spcPts val="0"/>
              </a:spcBef>
              <a:spcAft>
                <a:spcPts val="0"/>
              </a:spcAft>
              <a:buClr>
                <a:srgbClr val="FFFFFF"/>
              </a:buClr>
              <a:buSzPts val="4800"/>
              <a:buNone/>
              <a:defRPr sz="4800">
                <a:solidFill>
                  <a:srgbClr val="FFFFFF"/>
                </a:solidFill>
              </a:defRPr>
            </a:lvl3pPr>
            <a:lvl4pPr lvl="3">
              <a:spcBef>
                <a:spcPts val="0"/>
              </a:spcBef>
              <a:spcAft>
                <a:spcPts val="0"/>
              </a:spcAft>
              <a:buClr>
                <a:srgbClr val="FFFFFF"/>
              </a:buClr>
              <a:buSzPts val="4800"/>
              <a:buNone/>
              <a:defRPr sz="4800">
                <a:solidFill>
                  <a:srgbClr val="FFFFFF"/>
                </a:solidFill>
              </a:defRPr>
            </a:lvl4pPr>
            <a:lvl5pPr lvl="4">
              <a:spcBef>
                <a:spcPts val="0"/>
              </a:spcBef>
              <a:spcAft>
                <a:spcPts val="0"/>
              </a:spcAft>
              <a:buClr>
                <a:srgbClr val="FFFFFF"/>
              </a:buClr>
              <a:buSzPts val="4800"/>
              <a:buNone/>
              <a:defRPr sz="4800">
                <a:solidFill>
                  <a:srgbClr val="FFFFFF"/>
                </a:solidFill>
              </a:defRPr>
            </a:lvl5pPr>
            <a:lvl6pPr lvl="5">
              <a:spcBef>
                <a:spcPts val="0"/>
              </a:spcBef>
              <a:spcAft>
                <a:spcPts val="0"/>
              </a:spcAft>
              <a:buClr>
                <a:srgbClr val="FFFFFF"/>
              </a:buClr>
              <a:buSzPts val="4800"/>
              <a:buNone/>
              <a:defRPr sz="4800">
                <a:solidFill>
                  <a:srgbClr val="FFFFFF"/>
                </a:solidFill>
              </a:defRPr>
            </a:lvl6pPr>
            <a:lvl7pPr lvl="6">
              <a:spcBef>
                <a:spcPts val="0"/>
              </a:spcBef>
              <a:spcAft>
                <a:spcPts val="0"/>
              </a:spcAft>
              <a:buClr>
                <a:srgbClr val="FFFFFF"/>
              </a:buClr>
              <a:buSzPts val="4800"/>
              <a:buNone/>
              <a:defRPr sz="4800">
                <a:solidFill>
                  <a:srgbClr val="FFFFFF"/>
                </a:solidFill>
              </a:defRPr>
            </a:lvl7pPr>
            <a:lvl8pPr lvl="7">
              <a:spcBef>
                <a:spcPts val="0"/>
              </a:spcBef>
              <a:spcAft>
                <a:spcPts val="0"/>
              </a:spcAft>
              <a:buClr>
                <a:srgbClr val="FFFFFF"/>
              </a:buClr>
              <a:buSzPts val="4800"/>
              <a:buNone/>
              <a:defRPr sz="4800">
                <a:solidFill>
                  <a:srgbClr val="FFFFFF"/>
                </a:solidFill>
              </a:defRPr>
            </a:lvl8pPr>
            <a:lvl9pPr lvl="8">
              <a:spcBef>
                <a:spcPts val="0"/>
              </a:spcBef>
              <a:spcAft>
                <a:spcPts val="0"/>
              </a:spcAft>
              <a:buClr>
                <a:srgbClr val="FFFFFF"/>
              </a:buClr>
              <a:buSzPts val="4800"/>
              <a:buNone/>
              <a:defRPr sz="4800">
                <a:solidFill>
                  <a:srgbClr val="FFFFFF"/>
                </a:solidFill>
              </a:defRPr>
            </a:lvl9pPr>
          </a:lstStyle>
          <a:p/>
        </p:txBody>
      </p:sp>
      <p:sp>
        <p:nvSpPr>
          <p:cNvPr id="16" name="Google Shape;16;p3"/>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ph idx="1" type="body"/>
          </p:nvPr>
        </p:nvSpPr>
        <p:spPr>
          <a:xfrm>
            <a:off x="483575" y="2025056"/>
            <a:ext cx="8171100" cy="3156300"/>
          </a:xfrm>
          <a:prstGeom prst="rect">
            <a:avLst/>
          </a:prstGeom>
        </p:spPr>
        <p:txBody>
          <a:bodyPr anchorCtr="0" anchor="t" bIns="91425" lIns="91425" spcFirstLastPara="1" rIns="91425" wrap="square" tIns="91425">
            <a:noAutofit/>
          </a:bodyPr>
          <a:lstStyle>
            <a:lvl1pPr indent="-419100" lvl="0" marL="457200" rtl="0">
              <a:spcBef>
                <a:spcPts val="0"/>
              </a:spcBef>
              <a:spcAft>
                <a:spcPts val="0"/>
              </a:spcAft>
              <a:buSzPts val="3000"/>
              <a:buChar char="●"/>
              <a:defRPr sz="3000"/>
            </a:lvl1pPr>
            <a:lvl2pPr indent="-419100" lvl="1" marL="914400" rtl="0">
              <a:spcBef>
                <a:spcPts val="1600"/>
              </a:spcBef>
              <a:spcAft>
                <a:spcPts val="0"/>
              </a:spcAft>
              <a:buSzPts val="3000"/>
              <a:buChar char="○"/>
              <a:defRPr sz="3000"/>
            </a:lvl2pPr>
            <a:lvl3pPr indent="-419100" lvl="2" marL="1371600" rtl="0">
              <a:spcBef>
                <a:spcPts val="1600"/>
              </a:spcBef>
              <a:spcAft>
                <a:spcPts val="0"/>
              </a:spcAft>
              <a:buSzPts val="3000"/>
              <a:buChar char="■"/>
              <a:defRPr sz="3000"/>
            </a:lvl3pPr>
            <a:lvl4pPr indent="-419100" lvl="3" marL="1828800" rtl="0">
              <a:spcBef>
                <a:spcPts val="1600"/>
              </a:spcBef>
              <a:spcAft>
                <a:spcPts val="0"/>
              </a:spcAft>
              <a:buSzPts val="3000"/>
              <a:buChar char="●"/>
              <a:defRPr sz="3000"/>
            </a:lvl4pPr>
            <a:lvl5pPr indent="-419100" lvl="4" marL="2286000" rtl="0">
              <a:spcBef>
                <a:spcPts val="1600"/>
              </a:spcBef>
              <a:spcAft>
                <a:spcPts val="0"/>
              </a:spcAft>
              <a:buSzPts val="3000"/>
              <a:buChar char="○"/>
              <a:defRPr sz="3000"/>
            </a:lvl5pPr>
            <a:lvl6pPr indent="-419100" lvl="5" marL="2743200" rtl="0">
              <a:spcBef>
                <a:spcPts val="1600"/>
              </a:spcBef>
              <a:spcAft>
                <a:spcPts val="0"/>
              </a:spcAft>
              <a:buSzPts val="3000"/>
              <a:buChar char="■"/>
              <a:defRPr sz="3000"/>
            </a:lvl6pPr>
            <a:lvl7pPr indent="-419100" lvl="6" marL="3200400" rtl="0">
              <a:spcBef>
                <a:spcPts val="1600"/>
              </a:spcBef>
              <a:spcAft>
                <a:spcPts val="0"/>
              </a:spcAft>
              <a:buSzPts val="3000"/>
              <a:buChar char="●"/>
              <a:defRPr sz="3000"/>
            </a:lvl7pPr>
            <a:lvl8pPr indent="-419100" lvl="7" marL="3657600" rtl="0">
              <a:spcBef>
                <a:spcPts val="1600"/>
              </a:spcBef>
              <a:spcAft>
                <a:spcPts val="0"/>
              </a:spcAft>
              <a:buSzPts val="3000"/>
              <a:buChar char="○"/>
              <a:defRPr sz="3000"/>
            </a:lvl8pPr>
            <a:lvl9pPr indent="-419100" lvl="8" marL="4114800" rtl="0">
              <a:spcBef>
                <a:spcPts val="1600"/>
              </a:spcBef>
              <a:spcAft>
                <a:spcPts val="1600"/>
              </a:spcAft>
              <a:buSzPts val="3000"/>
              <a:buChar char="■"/>
              <a:defRPr sz="3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280528"/>
            <a:ext cx="8520600" cy="3795900"/>
          </a:xfrm>
          <a:prstGeom prst="rect">
            <a:avLst/>
          </a:prstGeom>
        </p:spPr>
        <p:txBody>
          <a:bodyPr anchorCtr="0" anchor="t" bIns="91425" lIns="91425" spcFirstLastPara="1" rIns="91425" wrap="square" tIns="91425">
            <a:noAutofit/>
          </a:bodyPr>
          <a:lstStyle>
            <a:lvl1pPr indent="-381000" lvl="0" marL="457200">
              <a:spcBef>
                <a:spcPts val="0"/>
              </a:spcBef>
              <a:spcAft>
                <a:spcPts val="0"/>
              </a:spcAft>
              <a:buSzPts val="2400"/>
              <a:buChar char="●"/>
              <a:defRPr/>
            </a:lvl1pPr>
            <a:lvl2pPr indent="-381000" lvl="1" marL="914400">
              <a:spcBef>
                <a:spcPts val="1600"/>
              </a:spcBef>
              <a:spcAft>
                <a:spcPts val="0"/>
              </a:spcAft>
              <a:buSzPts val="2400"/>
              <a:buChar char="○"/>
              <a:defRPr sz="2400"/>
            </a:lvl2pPr>
            <a:lvl3pPr indent="-381000" lvl="2" marL="1371600">
              <a:spcBef>
                <a:spcPts val="1600"/>
              </a:spcBef>
              <a:spcAft>
                <a:spcPts val="0"/>
              </a:spcAft>
              <a:buSzPts val="2400"/>
              <a:buChar char="■"/>
              <a:defRPr sz="2400"/>
            </a:lvl3pPr>
            <a:lvl4pPr indent="-381000" lvl="3" marL="1828800">
              <a:spcBef>
                <a:spcPts val="1600"/>
              </a:spcBef>
              <a:spcAft>
                <a:spcPts val="0"/>
              </a:spcAft>
              <a:buSzPts val="2400"/>
              <a:buChar char="●"/>
              <a:defRPr sz="2400"/>
            </a:lvl4pPr>
            <a:lvl5pPr indent="-381000" lvl="4" marL="2286000">
              <a:spcBef>
                <a:spcPts val="1600"/>
              </a:spcBef>
              <a:spcAft>
                <a:spcPts val="0"/>
              </a:spcAft>
              <a:buSzPts val="2400"/>
              <a:buChar char="○"/>
              <a:defRPr sz="2400"/>
            </a:lvl5pPr>
            <a:lvl6pPr indent="-381000" lvl="5" marL="2743200">
              <a:spcBef>
                <a:spcPts val="1600"/>
              </a:spcBef>
              <a:spcAft>
                <a:spcPts val="0"/>
              </a:spcAft>
              <a:buSzPts val="2400"/>
              <a:buChar char="■"/>
              <a:defRPr sz="2400"/>
            </a:lvl6pPr>
            <a:lvl7pPr indent="-381000" lvl="6" marL="3200400">
              <a:spcBef>
                <a:spcPts val="1600"/>
              </a:spcBef>
              <a:spcAft>
                <a:spcPts val="0"/>
              </a:spcAft>
              <a:buSzPts val="2400"/>
              <a:buChar char="●"/>
              <a:defRPr sz="2400"/>
            </a:lvl7pPr>
            <a:lvl8pPr indent="-381000" lvl="7" marL="3657600">
              <a:spcBef>
                <a:spcPts val="1600"/>
              </a:spcBef>
              <a:spcAft>
                <a:spcPts val="0"/>
              </a:spcAft>
              <a:buSzPts val="2400"/>
              <a:buChar char="○"/>
              <a:defRPr sz="2400"/>
            </a:lvl8pPr>
            <a:lvl9pPr indent="-381000" lvl="8" marL="4114800">
              <a:spcBef>
                <a:spcPts val="1600"/>
              </a:spcBef>
              <a:spcAft>
                <a:spcPts val="1600"/>
              </a:spcAft>
              <a:buSzPts val="2400"/>
              <a:buChar char="■"/>
              <a:defRPr sz="2400"/>
            </a:lvl9pPr>
          </a:lstStyle>
          <a:p/>
        </p:txBody>
      </p:sp>
      <p:sp>
        <p:nvSpPr>
          <p:cNvPr id="21" name="Google Shape;21;p4"/>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280528"/>
            <a:ext cx="3999900" cy="3795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280528"/>
            <a:ext cx="3999900" cy="3795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94472"/>
            <a:ext cx="8520600" cy="6363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617333"/>
            <a:ext cx="2808000" cy="839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544000"/>
            <a:ext cx="2808000" cy="3532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500167"/>
            <a:ext cx="6367800" cy="4545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39"/>
            <a:ext cx="4572000" cy="5715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370194"/>
            <a:ext cx="4045200" cy="16470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3114528"/>
            <a:ext cx="4045200" cy="1372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804528"/>
            <a:ext cx="3837000" cy="4105800"/>
          </a:xfrm>
          <a:prstGeom prst="rect">
            <a:avLst/>
          </a:prstGeom>
        </p:spPr>
        <p:txBody>
          <a:bodyPr anchorCtr="0" anchor="ctr" bIns="91425" lIns="91425" spcFirstLastPara="1" rIns="91425" wrap="square" tIns="91425">
            <a:noAutofit/>
          </a:bodyPr>
          <a:lstStyle>
            <a:lvl1pPr indent="-381000" lvl="0" marL="457200">
              <a:spcBef>
                <a:spcPts val="0"/>
              </a:spcBef>
              <a:spcAft>
                <a:spcPts val="0"/>
              </a:spcAft>
              <a:buSzPts val="2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2" name="Google Shape;42;p9"/>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700639"/>
            <a:ext cx="5998800" cy="6723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None/>
              <a:defRPr/>
            </a:lvl1pPr>
          </a:lstStyle>
          <a:p/>
        </p:txBody>
      </p:sp>
      <p:sp>
        <p:nvSpPr>
          <p:cNvPr id="45" name="Google Shape;45;p10"/>
          <p:cNvSpPr txBox="1"/>
          <p:nvPr>
            <p:ph idx="12" type="sldNum"/>
          </p:nvPr>
        </p:nvSpPr>
        <p:spPr>
          <a:xfrm>
            <a:off x="8472458" y="5181352"/>
            <a:ext cx="548700" cy="4374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22222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94472"/>
            <a:ext cx="8520600" cy="6363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EEEEEE"/>
              </a:buClr>
              <a:buSzPts val="3000"/>
              <a:buFont typeface="Source Sans Pro"/>
              <a:buNone/>
              <a:defRPr sz="3000">
                <a:solidFill>
                  <a:srgbClr val="EEEEEE"/>
                </a:solidFill>
                <a:latin typeface="Source Sans Pro"/>
                <a:ea typeface="Source Sans Pro"/>
                <a:cs typeface="Source Sans Pro"/>
                <a:sym typeface="Source Sans Pr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280528"/>
            <a:ext cx="8520600" cy="3795900"/>
          </a:xfrm>
          <a:prstGeom prst="rect">
            <a:avLst/>
          </a:prstGeom>
          <a:noFill/>
          <a:ln>
            <a:noFill/>
          </a:ln>
        </p:spPr>
        <p:txBody>
          <a:bodyPr anchorCtr="0" anchor="t" bIns="91425" lIns="91425" spcFirstLastPara="1" rIns="91425" wrap="square" tIns="91425">
            <a:noAutofit/>
          </a:bodyPr>
          <a:lstStyle>
            <a:lvl1pPr indent="-381000" lvl="0" marL="457200">
              <a:lnSpc>
                <a:spcPct val="115000"/>
              </a:lnSpc>
              <a:spcBef>
                <a:spcPts val="0"/>
              </a:spcBef>
              <a:spcAft>
                <a:spcPts val="0"/>
              </a:spcAft>
              <a:buClr>
                <a:srgbClr val="EEEEEE"/>
              </a:buClr>
              <a:buSzPts val="2400"/>
              <a:buFont typeface="Source Sans Pro"/>
              <a:buChar char="●"/>
              <a:defRPr sz="2400">
                <a:solidFill>
                  <a:srgbClr val="EEEEEE"/>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rgbClr val="EEEEEE"/>
              </a:buClr>
              <a:buSzPts val="1400"/>
              <a:buFont typeface="Source Sans Pro"/>
              <a:buChar char="○"/>
              <a:defRPr>
                <a:solidFill>
                  <a:srgbClr val="EEEEEE"/>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rgbClr val="EEEEEE"/>
              </a:buClr>
              <a:buSzPts val="1400"/>
              <a:buFont typeface="Source Sans Pro"/>
              <a:buChar char="■"/>
              <a:defRPr>
                <a:solidFill>
                  <a:srgbClr val="EEEEEE"/>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rgbClr val="EEEEEE"/>
              </a:buClr>
              <a:buSzPts val="1400"/>
              <a:buFont typeface="Source Sans Pro"/>
              <a:buChar char="●"/>
              <a:defRPr>
                <a:solidFill>
                  <a:srgbClr val="EEEEEE"/>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rgbClr val="EEEEEE"/>
              </a:buClr>
              <a:buSzPts val="1400"/>
              <a:buFont typeface="Source Sans Pro"/>
              <a:buChar char="○"/>
              <a:defRPr>
                <a:solidFill>
                  <a:srgbClr val="EEEEEE"/>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rgbClr val="EEEEEE"/>
              </a:buClr>
              <a:buSzPts val="1400"/>
              <a:buFont typeface="Source Sans Pro"/>
              <a:buChar char="■"/>
              <a:defRPr>
                <a:solidFill>
                  <a:srgbClr val="EEEEEE"/>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rgbClr val="EEEEEE"/>
              </a:buClr>
              <a:buSzPts val="1400"/>
              <a:buFont typeface="Source Sans Pro"/>
              <a:buChar char="●"/>
              <a:defRPr>
                <a:solidFill>
                  <a:srgbClr val="EEEEEE"/>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rgbClr val="EEEEEE"/>
              </a:buClr>
              <a:buSzPts val="1400"/>
              <a:buFont typeface="Source Sans Pro"/>
              <a:buChar char="○"/>
              <a:defRPr>
                <a:solidFill>
                  <a:srgbClr val="EEEEEE"/>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rgbClr val="EEEEEE"/>
              </a:buClr>
              <a:buSzPts val="1400"/>
              <a:buFont typeface="Source Sans Pro"/>
              <a:buChar char="■"/>
              <a:defRPr>
                <a:solidFill>
                  <a:srgbClr val="EEEEEE"/>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72458" y="5181352"/>
            <a:ext cx="548700" cy="4374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github.com/rtfeldman/elm-workshop/tree/0.19" TargetMode="External"/><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0.xml"/><Relationship Id="rId3" Type="http://schemas.openxmlformats.org/officeDocument/2006/relationships/image" Target="../media/image2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1.xml"/><Relationship Id="rId3" Type="http://schemas.openxmlformats.org/officeDocument/2006/relationships/image" Target="../media/image1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4.xml"/><Relationship Id="rId3" Type="http://schemas.openxmlformats.org/officeDocument/2006/relationships/image" Target="../media/image18.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5.xml"/><Relationship Id="rId3" Type="http://schemas.openxmlformats.org/officeDocument/2006/relationships/image" Target="../media/image18.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8.xml"/><Relationship Id="rId3" Type="http://schemas.openxmlformats.org/officeDocument/2006/relationships/image" Target="../media/image16.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0.xml"/><Relationship Id="rId3" Type="http://schemas.openxmlformats.org/officeDocument/2006/relationships/image" Target="../media/image25.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1.xml"/><Relationship Id="rId3" Type="http://schemas.openxmlformats.org/officeDocument/2006/relationships/image" Target="../media/image2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3.xml"/><Relationship Id="rId3" Type="http://schemas.openxmlformats.org/officeDocument/2006/relationships/image" Target="../media/image26.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4.xml"/><Relationship Id="rId3" Type="http://schemas.openxmlformats.org/officeDocument/2006/relationships/image" Target="../media/image26.png"/><Relationship Id="rId4" Type="http://schemas.openxmlformats.org/officeDocument/2006/relationships/image" Target="../media/image13.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5.xml"/><Relationship Id="rId3" Type="http://schemas.openxmlformats.org/officeDocument/2006/relationships/hyperlink" Target="https://www.rust-lang.org/production" TargetMode="External"/><Relationship Id="rId4" Type="http://schemas.openxmlformats.org/officeDocument/2006/relationships/image" Target="../media/image5.png"/><Relationship Id="rId9" Type="http://schemas.openxmlformats.org/officeDocument/2006/relationships/image" Target="../media/image1.png"/><Relationship Id="rId5" Type="http://schemas.openxmlformats.org/officeDocument/2006/relationships/image" Target="../media/image22.png"/><Relationship Id="rId6" Type="http://schemas.openxmlformats.org/officeDocument/2006/relationships/image" Target="../media/image9.png"/><Relationship Id="rId7" Type="http://schemas.openxmlformats.org/officeDocument/2006/relationships/image" Target="../media/image28.png"/><Relationship Id="rId8" Type="http://schemas.openxmlformats.org/officeDocument/2006/relationships/image" Target="../media/image8.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5.xml"/><Relationship Id="rId3" Type="http://schemas.openxmlformats.org/officeDocument/2006/relationships/image" Target="../media/image27.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s://www.rust-lang.org/production" TargetMode="External"/><Relationship Id="rId4" Type="http://schemas.openxmlformats.org/officeDocument/2006/relationships/image" Target="../media/image5.png"/><Relationship Id="rId9" Type="http://schemas.openxmlformats.org/officeDocument/2006/relationships/image" Target="../media/image1.png"/><Relationship Id="rId5" Type="http://schemas.openxmlformats.org/officeDocument/2006/relationships/image" Target="../media/image22.png"/><Relationship Id="rId6" Type="http://schemas.openxmlformats.org/officeDocument/2006/relationships/image" Target="../media/image9.png"/><Relationship Id="rId7" Type="http://schemas.openxmlformats.org/officeDocument/2006/relationships/image" Target="../media/image28.png"/><Relationship Id="rId8"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hyperlink" Target="https://makepad.dev"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1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56" name="Shape 56"/>
        <p:cNvGrpSpPr/>
        <p:nvPr/>
      </p:nvGrpSpPr>
      <p:grpSpPr>
        <a:xfrm>
          <a:off x="0" y="0"/>
          <a:ext cx="0" cy="0"/>
          <a:chOff x="0" y="0"/>
          <a:chExt cx="0" cy="0"/>
        </a:xfrm>
      </p:grpSpPr>
      <p:sp>
        <p:nvSpPr>
          <p:cNvPr id="57" name="Google Shape;57;p14"/>
          <p:cNvSpPr txBox="1"/>
          <p:nvPr>
            <p:ph idx="1" type="subTitle"/>
          </p:nvPr>
        </p:nvSpPr>
        <p:spPr>
          <a:xfrm>
            <a:off x="358175" y="3294750"/>
            <a:ext cx="8709600" cy="67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Please follow these instructions to get set up:</a:t>
            </a:r>
            <a:endParaRPr sz="3400"/>
          </a:p>
        </p:txBody>
      </p:sp>
      <p:sp>
        <p:nvSpPr>
          <p:cNvPr id="58" name="Google Shape;58;p14"/>
          <p:cNvSpPr txBox="1"/>
          <p:nvPr>
            <p:ph idx="1" type="subTitle"/>
          </p:nvPr>
        </p:nvSpPr>
        <p:spPr>
          <a:xfrm>
            <a:off x="0" y="4474083"/>
            <a:ext cx="9144000" cy="7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6FA8DC"/>
                </a:solidFill>
                <a:uFill>
                  <a:noFill/>
                </a:uFill>
                <a:latin typeface="Source Code Pro"/>
                <a:ea typeface="Source Code Pro"/>
                <a:cs typeface="Source Code Pro"/>
                <a:sym typeface="Source Code Pro"/>
                <a:hlinkClick r:id="rId3">
                  <a:extLst>
                    <a:ext uri="{A12FA001-AC4F-418D-AE19-62706E023703}">
                      <ahyp:hlinkClr val="tx"/>
                    </a:ext>
                  </a:extLst>
                </a:hlinkClick>
              </a:rPr>
              <a:t>github.com/rtfeldman/rust-1.51-workshop</a:t>
            </a:r>
            <a:endParaRPr sz="2800">
              <a:solidFill>
                <a:srgbClr val="6FA8DC"/>
              </a:solidFill>
              <a:latin typeface="Source Code Pro"/>
              <a:ea typeface="Source Code Pro"/>
              <a:cs typeface="Source Code Pro"/>
              <a:sym typeface="Source Code Pro"/>
            </a:endParaRPr>
          </a:p>
        </p:txBody>
      </p:sp>
      <p:sp>
        <p:nvSpPr>
          <p:cNvPr id="59" name="Google Shape;59;p14"/>
          <p:cNvSpPr txBox="1"/>
          <p:nvPr>
            <p:ph type="ctrTitle"/>
          </p:nvPr>
        </p:nvSpPr>
        <p:spPr>
          <a:xfrm>
            <a:off x="510575" y="302819"/>
            <a:ext cx="6951900" cy="1529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t>Introduction to Rust</a:t>
            </a:r>
            <a:endParaRPr sz="6000">
              <a:solidFill>
                <a:srgbClr val="FFFFFF"/>
              </a:solidFill>
            </a:endParaRPr>
          </a:p>
        </p:txBody>
      </p:sp>
      <p:pic>
        <p:nvPicPr>
          <p:cNvPr id="60" name="Google Shape;60;p14"/>
          <p:cNvPicPr preferRelativeResize="0"/>
          <p:nvPr/>
        </p:nvPicPr>
        <p:blipFill>
          <a:blip r:embed="rId4">
            <a:alphaModFix/>
          </a:blip>
          <a:stretch>
            <a:fillRect/>
          </a:stretch>
        </p:blipFill>
        <p:spPr>
          <a:xfrm>
            <a:off x="7405726" y="425451"/>
            <a:ext cx="1284449" cy="12844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3"/>
          <p:cNvPicPr preferRelativeResize="0"/>
          <p:nvPr/>
        </p:nvPicPr>
        <p:blipFill>
          <a:blip r:embed="rId3">
            <a:alphaModFix/>
          </a:blip>
          <a:stretch>
            <a:fillRect/>
          </a:stretch>
        </p:blipFill>
        <p:spPr>
          <a:xfrm>
            <a:off x="110425" y="129325"/>
            <a:ext cx="5375974" cy="1603950"/>
          </a:xfrm>
          <a:prstGeom prst="rect">
            <a:avLst/>
          </a:prstGeom>
          <a:noFill/>
          <a:ln>
            <a:noFill/>
          </a:ln>
        </p:spPr>
      </p:pic>
      <p:pic>
        <p:nvPicPr>
          <p:cNvPr id="136" name="Google Shape;136;p23"/>
          <p:cNvPicPr preferRelativeResize="0"/>
          <p:nvPr/>
        </p:nvPicPr>
        <p:blipFill>
          <a:blip r:embed="rId4">
            <a:alphaModFix/>
          </a:blip>
          <a:stretch>
            <a:fillRect/>
          </a:stretch>
        </p:blipFill>
        <p:spPr>
          <a:xfrm>
            <a:off x="103925" y="2623725"/>
            <a:ext cx="8989325" cy="2963275"/>
          </a:xfrm>
          <a:prstGeom prst="rect">
            <a:avLst/>
          </a:prstGeom>
          <a:noFill/>
          <a:ln>
            <a:noFill/>
          </a:ln>
        </p:spPr>
      </p:pic>
      <p:sp>
        <p:nvSpPr>
          <p:cNvPr id="137" name="Google Shape;137;p23"/>
          <p:cNvSpPr txBox="1"/>
          <p:nvPr/>
        </p:nvSpPr>
        <p:spPr>
          <a:xfrm>
            <a:off x="953800" y="1786850"/>
            <a:ext cx="3070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rgbClr val="1596DB"/>
                </a:solidFill>
                <a:latin typeface="Source Sans Pro"/>
                <a:ea typeface="Source Sans Pro"/>
                <a:cs typeface="Source Sans Pro"/>
                <a:sym typeface="Source Sans Pro"/>
              </a:rPr>
              <a:t>elm-lang.org</a:t>
            </a:r>
            <a:endParaRPr b="1" sz="3600">
              <a:solidFill>
                <a:srgbClr val="1596DB"/>
              </a:solidFill>
              <a:latin typeface="Source Sans Pro"/>
              <a:ea typeface="Source Sans Pro"/>
              <a:cs typeface="Source Sans Pro"/>
              <a:sym typeface="Source Sans Pro"/>
            </a:endParaRPr>
          </a:p>
        </p:txBody>
      </p:sp>
      <p:pic>
        <p:nvPicPr>
          <p:cNvPr id="138" name="Google Shape;138;p23"/>
          <p:cNvPicPr preferRelativeResize="0"/>
          <p:nvPr/>
        </p:nvPicPr>
        <p:blipFill>
          <a:blip r:embed="rId5">
            <a:alphaModFix/>
          </a:blip>
          <a:stretch>
            <a:fillRect/>
          </a:stretch>
        </p:blipFill>
        <p:spPr>
          <a:xfrm>
            <a:off x="110424" y="1863050"/>
            <a:ext cx="630900" cy="630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13"/>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303" name="Google Shape;1303;p113"/>
          <p:cNvGrpSpPr/>
          <p:nvPr/>
        </p:nvGrpSpPr>
        <p:grpSpPr>
          <a:xfrm>
            <a:off x="7968675" y="4362700"/>
            <a:ext cx="679500" cy="554100"/>
            <a:chOff x="7968675" y="4362700"/>
            <a:chExt cx="679500" cy="554100"/>
          </a:xfrm>
        </p:grpSpPr>
        <p:cxnSp>
          <p:nvCxnSpPr>
            <p:cNvPr id="1304" name="Google Shape;1304;p113"/>
            <p:cNvCxnSpPr>
              <a:stCxn id="1305"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306" name="Google Shape;1306;p113"/>
            <p:cNvCxnSpPr>
              <a:stCxn id="1305"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307" name="Google Shape;1307;p113"/>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42</a:t>
            </a:r>
            <a:endParaRPr sz="2400">
              <a:solidFill>
                <a:srgbClr val="FFFFFF"/>
              </a:solidFill>
              <a:latin typeface="Source Code Pro"/>
              <a:ea typeface="Source Code Pro"/>
              <a:cs typeface="Source Code Pro"/>
              <a:sym typeface="Source Code Pro"/>
            </a:endParaRPr>
          </a:p>
        </p:txBody>
      </p:sp>
      <p:sp>
        <p:nvSpPr>
          <p:cNvPr id="1308" name="Google Shape;1308;p113"/>
          <p:cNvSpPr txBox="1"/>
          <p:nvPr/>
        </p:nvSpPr>
        <p:spPr>
          <a:xfrm>
            <a:off x="1313175" y="4362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43</a:t>
            </a:r>
            <a:endParaRPr sz="2400">
              <a:solidFill>
                <a:srgbClr val="FFFFFF"/>
              </a:solidFill>
              <a:latin typeface="Source Code Pro"/>
              <a:ea typeface="Source Code Pro"/>
              <a:cs typeface="Source Code Pro"/>
              <a:sym typeface="Source Code Pro"/>
            </a:endParaRPr>
          </a:p>
        </p:txBody>
      </p:sp>
      <p:sp>
        <p:nvSpPr>
          <p:cNvPr id="1309" name="Google Shape;1309;p113"/>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41</a:t>
            </a:r>
            <a:endParaRPr sz="2400">
              <a:solidFill>
                <a:srgbClr val="FFFFFF"/>
              </a:solidFill>
              <a:latin typeface="Source Code Pro"/>
              <a:ea typeface="Source Code Pro"/>
              <a:cs typeface="Source Code Pro"/>
              <a:sym typeface="Source Code Pro"/>
            </a:endParaRPr>
          </a:p>
        </p:txBody>
      </p:sp>
      <p:sp>
        <p:nvSpPr>
          <p:cNvPr id="1310" name="Google Shape;1310;p113"/>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11" name="Google Shape;1311;p113"/>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12" name="Google Shape;1312;p113"/>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13" name="Google Shape;1313;p113"/>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14" name="Google Shape;1314;p113"/>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05" name="Google Shape;1305;p113"/>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15" name="Google Shape;1315;p113"/>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u8, y: 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42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316" name="Google Shape;1316;p113"/>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3</a:t>
            </a:r>
            <a:endParaRPr sz="2400">
              <a:solidFill>
                <a:srgbClr val="FFFFFF"/>
              </a:solidFill>
              <a:latin typeface="Source Code Pro"/>
              <a:ea typeface="Source Code Pro"/>
              <a:cs typeface="Source Code Pro"/>
              <a:sym typeface="Source Code Pro"/>
            </a:endParaRPr>
          </a:p>
        </p:txBody>
      </p:sp>
      <p:sp>
        <p:nvSpPr>
          <p:cNvPr id="1317" name="Google Shape;1317;p113"/>
          <p:cNvSpPr/>
          <p:nvPr/>
        </p:nvSpPr>
        <p:spPr>
          <a:xfrm>
            <a:off x="0" y="2501675"/>
            <a:ext cx="4257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13"/>
          <p:cNvSpPr/>
          <p:nvPr/>
        </p:nvSpPr>
        <p:spPr>
          <a:xfrm>
            <a:off x="1511250" y="1789875"/>
            <a:ext cx="5560800" cy="554100"/>
          </a:xfrm>
          <a:prstGeom prst="wedgeRectCallout">
            <a:avLst>
              <a:gd fmla="val -20175" name="adj1"/>
              <a:gd fmla="val 86415" name="adj2"/>
            </a:avLst>
          </a:prstGeom>
          <a:solidFill>
            <a:schemeClr val="lt2"/>
          </a:solidFill>
          <a:ln cap="flat" cmpd="sng" w="38100">
            <a:solidFill>
              <a:srgbClr val="8E7CC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Source Code Pro"/>
                <a:ea typeface="Source Code Pro"/>
                <a:cs typeface="Source Code Pro"/>
                <a:sym typeface="Source Code Pro"/>
              </a:rPr>
              <a:t>stack_bytes</a:t>
            </a:r>
            <a:r>
              <a:rPr lang="en" sz="2400">
                <a:solidFill>
                  <a:srgbClr val="E69138"/>
                </a:solidFill>
                <a:latin typeface="Source Code Pro"/>
                <a:ea typeface="Source Code Pro"/>
                <a:cs typeface="Source Code Pro"/>
                <a:sym typeface="Source Code Pro"/>
              </a:rPr>
              <a:t>[</a:t>
            </a:r>
            <a:r>
              <a:rPr lang="en" sz="2400">
                <a:solidFill>
                  <a:srgbClr val="434343"/>
                </a:solidFill>
                <a:latin typeface="Source Code Pro"/>
                <a:ea typeface="Source Code Pro"/>
                <a:cs typeface="Source Code Pro"/>
                <a:sym typeface="Source Code Pro"/>
              </a:rPr>
              <a:t>stack_length </a:t>
            </a:r>
            <a:r>
              <a:rPr lang="en" sz="2400">
                <a:solidFill>
                  <a:srgbClr val="E69138"/>
                </a:solidFill>
                <a:latin typeface="Source Code Pro"/>
                <a:ea typeface="Source Code Pro"/>
                <a:cs typeface="Source Code Pro"/>
                <a:sym typeface="Source Code Pro"/>
              </a:rPr>
              <a:t>-</a:t>
            </a:r>
            <a:r>
              <a:rPr lang="en" sz="2400">
                <a:solidFill>
                  <a:srgbClr val="434343"/>
                </a:solidFill>
                <a:latin typeface="Source Code Pro"/>
                <a:ea typeface="Source Code Pro"/>
                <a:cs typeface="Source Code Pro"/>
                <a:sym typeface="Source Code Pro"/>
              </a:rPr>
              <a:t> </a:t>
            </a:r>
            <a:r>
              <a:rPr b="1" lang="en" sz="2400">
                <a:solidFill>
                  <a:srgbClr val="434343"/>
                </a:solidFill>
                <a:latin typeface="Source Code Pro"/>
                <a:ea typeface="Source Code Pro"/>
                <a:cs typeface="Source Code Pro"/>
                <a:sym typeface="Source Code Pro"/>
              </a:rPr>
              <a:t>2</a:t>
            </a:r>
            <a:r>
              <a:rPr lang="en" sz="2400">
                <a:solidFill>
                  <a:srgbClr val="E69138"/>
                </a:solidFill>
                <a:latin typeface="Source Code Pro"/>
                <a:ea typeface="Source Code Pro"/>
                <a:cs typeface="Source Code Pro"/>
                <a:sym typeface="Source Code Pro"/>
              </a:rPr>
              <a: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114"/>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324" name="Google Shape;1324;p114"/>
          <p:cNvGrpSpPr/>
          <p:nvPr/>
        </p:nvGrpSpPr>
        <p:grpSpPr>
          <a:xfrm>
            <a:off x="7968675" y="4362700"/>
            <a:ext cx="679500" cy="554100"/>
            <a:chOff x="7968675" y="4362700"/>
            <a:chExt cx="679500" cy="554100"/>
          </a:xfrm>
        </p:grpSpPr>
        <p:cxnSp>
          <p:nvCxnSpPr>
            <p:cNvPr id="1325" name="Google Shape;1325;p114"/>
            <p:cNvCxnSpPr>
              <a:stCxn id="1326"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327" name="Google Shape;1327;p114"/>
            <p:cNvCxnSpPr>
              <a:stCxn id="1326"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328" name="Google Shape;1328;p114"/>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42</a:t>
            </a:r>
            <a:endParaRPr sz="2400">
              <a:solidFill>
                <a:srgbClr val="FFFFFF"/>
              </a:solidFill>
              <a:latin typeface="Source Code Pro"/>
              <a:ea typeface="Source Code Pro"/>
              <a:cs typeface="Source Code Pro"/>
              <a:sym typeface="Source Code Pro"/>
            </a:endParaRPr>
          </a:p>
        </p:txBody>
      </p:sp>
      <p:sp>
        <p:nvSpPr>
          <p:cNvPr id="1329" name="Google Shape;1329;p114"/>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43</a:t>
            </a:r>
            <a:endParaRPr sz="2400">
              <a:solidFill>
                <a:srgbClr val="FFFFFF"/>
              </a:solidFill>
              <a:latin typeface="Source Code Pro"/>
              <a:ea typeface="Source Code Pro"/>
              <a:cs typeface="Source Code Pro"/>
              <a:sym typeface="Source Code Pro"/>
            </a:endParaRPr>
          </a:p>
        </p:txBody>
      </p:sp>
      <p:sp>
        <p:nvSpPr>
          <p:cNvPr id="1330" name="Google Shape;1330;p114"/>
          <p:cNvSpPr txBox="1"/>
          <p:nvPr/>
        </p:nvSpPr>
        <p:spPr>
          <a:xfrm>
            <a:off x="2200575" y="4362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41</a:t>
            </a:r>
            <a:endParaRPr sz="2400">
              <a:solidFill>
                <a:srgbClr val="FFFFFF"/>
              </a:solidFill>
              <a:latin typeface="Source Code Pro"/>
              <a:ea typeface="Source Code Pro"/>
              <a:cs typeface="Source Code Pro"/>
              <a:sym typeface="Source Code Pro"/>
            </a:endParaRPr>
          </a:p>
        </p:txBody>
      </p:sp>
      <p:sp>
        <p:nvSpPr>
          <p:cNvPr id="1331" name="Google Shape;1331;p114"/>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32" name="Google Shape;1332;p114"/>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33" name="Google Shape;1333;p114"/>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34" name="Google Shape;1334;p114"/>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35" name="Google Shape;1335;p114"/>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26" name="Google Shape;1326;p114"/>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36" name="Google Shape;1336;p114"/>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u8, y: 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42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337" name="Google Shape;1337;p114"/>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3</a:t>
            </a:r>
            <a:endParaRPr sz="2400">
              <a:solidFill>
                <a:srgbClr val="FFFFFF"/>
              </a:solidFill>
              <a:latin typeface="Source Code Pro"/>
              <a:ea typeface="Source Code Pro"/>
              <a:cs typeface="Source Code Pro"/>
              <a:sym typeface="Source Code Pro"/>
            </a:endParaRPr>
          </a:p>
        </p:txBody>
      </p:sp>
      <p:sp>
        <p:nvSpPr>
          <p:cNvPr id="1338" name="Google Shape;1338;p114"/>
          <p:cNvSpPr/>
          <p:nvPr/>
        </p:nvSpPr>
        <p:spPr>
          <a:xfrm>
            <a:off x="0" y="2501675"/>
            <a:ext cx="4257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14"/>
          <p:cNvSpPr/>
          <p:nvPr/>
        </p:nvSpPr>
        <p:spPr>
          <a:xfrm>
            <a:off x="2806650" y="1789875"/>
            <a:ext cx="5560800" cy="554100"/>
          </a:xfrm>
          <a:prstGeom prst="wedgeRectCallout">
            <a:avLst>
              <a:gd fmla="val -20175" name="adj1"/>
              <a:gd fmla="val 86415" name="adj2"/>
            </a:avLst>
          </a:prstGeom>
          <a:solidFill>
            <a:schemeClr val="lt2"/>
          </a:solidFill>
          <a:ln cap="flat" cmpd="sng" w="38100">
            <a:solidFill>
              <a:srgbClr val="8E7CC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Source Code Pro"/>
                <a:ea typeface="Source Code Pro"/>
                <a:cs typeface="Source Code Pro"/>
                <a:sym typeface="Source Code Pro"/>
              </a:rPr>
              <a:t>stack_bytes</a:t>
            </a:r>
            <a:r>
              <a:rPr lang="en" sz="2400">
                <a:solidFill>
                  <a:srgbClr val="E69138"/>
                </a:solidFill>
                <a:latin typeface="Source Code Pro"/>
                <a:ea typeface="Source Code Pro"/>
                <a:cs typeface="Source Code Pro"/>
                <a:sym typeface="Source Code Pro"/>
              </a:rPr>
              <a:t>[</a:t>
            </a:r>
            <a:r>
              <a:rPr lang="en" sz="2400">
                <a:solidFill>
                  <a:srgbClr val="434343"/>
                </a:solidFill>
                <a:latin typeface="Source Code Pro"/>
                <a:ea typeface="Source Code Pro"/>
                <a:cs typeface="Source Code Pro"/>
                <a:sym typeface="Source Code Pro"/>
              </a:rPr>
              <a:t>stack_length </a:t>
            </a:r>
            <a:r>
              <a:rPr lang="en" sz="2400">
                <a:solidFill>
                  <a:srgbClr val="E69138"/>
                </a:solidFill>
                <a:latin typeface="Source Code Pro"/>
                <a:ea typeface="Source Code Pro"/>
                <a:cs typeface="Source Code Pro"/>
                <a:sym typeface="Source Code Pro"/>
              </a:rPr>
              <a:t>-</a:t>
            </a:r>
            <a:r>
              <a:rPr lang="en" sz="2400">
                <a:solidFill>
                  <a:srgbClr val="434343"/>
                </a:solidFill>
                <a:latin typeface="Source Code Pro"/>
                <a:ea typeface="Source Code Pro"/>
                <a:cs typeface="Source Code Pro"/>
                <a:sym typeface="Source Code Pro"/>
              </a:rPr>
              <a:t> </a:t>
            </a:r>
            <a:r>
              <a:rPr b="1" lang="en" sz="2400">
                <a:solidFill>
                  <a:srgbClr val="434343"/>
                </a:solidFill>
                <a:latin typeface="Source Code Pro"/>
                <a:ea typeface="Source Code Pro"/>
                <a:cs typeface="Source Code Pro"/>
                <a:sym typeface="Source Code Pro"/>
              </a:rPr>
              <a:t>1</a:t>
            </a:r>
            <a:r>
              <a:rPr lang="en" sz="2400">
                <a:solidFill>
                  <a:srgbClr val="E69138"/>
                </a:solidFill>
                <a:latin typeface="Source Code Pro"/>
                <a:ea typeface="Source Code Pro"/>
                <a:cs typeface="Source Code Pro"/>
                <a:sym typeface="Source Code Pro"/>
              </a:rPr>
              <a:t>]</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15"/>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345" name="Google Shape;1345;p115"/>
          <p:cNvGrpSpPr/>
          <p:nvPr/>
        </p:nvGrpSpPr>
        <p:grpSpPr>
          <a:xfrm>
            <a:off x="7968675" y="4362700"/>
            <a:ext cx="679500" cy="554100"/>
            <a:chOff x="7968675" y="4362700"/>
            <a:chExt cx="679500" cy="554100"/>
          </a:xfrm>
        </p:grpSpPr>
        <p:cxnSp>
          <p:nvCxnSpPr>
            <p:cNvPr id="1346" name="Google Shape;1346;p115"/>
            <p:cNvCxnSpPr>
              <a:stCxn id="1347"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348" name="Google Shape;1348;p115"/>
            <p:cNvCxnSpPr>
              <a:stCxn id="1347"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349" name="Google Shape;1349;p115"/>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42</a:t>
            </a:r>
            <a:endParaRPr sz="2400">
              <a:solidFill>
                <a:srgbClr val="FFFFFF"/>
              </a:solidFill>
              <a:latin typeface="Source Code Pro"/>
              <a:ea typeface="Source Code Pro"/>
              <a:cs typeface="Source Code Pro"/>
              <a:sym typeface="Source Code Pro"/>
            </a:endParaRPr>
          </a:p>
        </p:txBody>
      </p:sp>
      <p:sp>
        <p:nvSpPr>
          <p:cNvPr id="1350" name="Google Shape;1350;p115"/>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43</a:t>
            </a:r>
            <a:endParaRPr sz="2400">
              <a:solidFill>
                <a:srgbClr val="FFFFFF"/>
              </a:solidFill>
              <a:latin typeface="Source Code Pro"/>
              <a:ea typeface="Source Code Pro"/>
              <a:cs typeface="Source Code Pro"/>
              <a:sym typeface="Source Code Pro"/>
            </a:endParaRPr>
          </a:p>
        </p:txBody>
      </p:sp>
      <p:sp>
        <p:nvSpPr>
          <p:cNvPr id="1351" name="Google Shape;1351;p115"/>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41</a:t>
            </a:r>
            <a:endParaRPr sz="2400">
              <a:solidFill>
                <a:srgbClr val="FFFFFF"/>
              </a:solidFill>
              <a:latin typeface="Source Code Pro"/>
              <a:ea typeface="Source Code Pro"/>
              <a:cs typeface="Source Code Pro"/>
              <a:sym typeface="Source Code Pro"/>
            </a:endParaRPr>
          </a:p>
        </p:txBody>
      </p:sp>
      <p:sp>
        <p:nvSpPr>
          <p:cNvPr id="1352" name="Google Shape;1352;p115"/>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53" name="Google Shape;1353;p115"/>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54" name="Google Shape;1354;p115"/>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55" name="Google Shape;1355;p115"/>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56" name="Google Shape;1356;p115"/>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47" name="Google Shape;1347;p115"/>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57" name="Google Shape;1357;p115"/>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u8, y: 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42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358" name="Google Shape;1358;p115"/>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3</a:t>
            </a:r>
            <a:endParaRPr sz="2400">
              <a:solidFill>
                <a:srgbClr val="FFFFFF"/>
              </a:solidFill>
              <a:latin typeface="Source Code Pro"/>
              <a:ea typeface="Source Code Pro"/>
              <a:cs typeface="Source Code Pro"/>
              <a:sym typeface="Source Code Pro"/>
            </a:endParaRPr>
          </a:p>
        </p:txBody>
      </p:sp>
      <p:sp>
        <p:nvSpPr>
          <p:cNvPr id="1359" name="Google Shape;1359;p115"/>
          <p:cNvSpPr/>
          <p:nvPr/>
        </p:nvSpPr>
        <p:spPr>
          <a:xfrm>
            <a:off x="0" y="1434850"/>
            <a:ext cx="4257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16"/>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365" name="Google Shape;1365;p116"/>
          <p:cNvGrpSpPr/>
          <p:nvPr/>
        </p:nvGrpSpPr>
        <p:grpSpPr>
          <a:xfrm>
            <a:off x="7968675" y="4362700"/>
            <a:ext cx="679500" cy="554100"/>
            <a:chOff x="7968675" y="4362700"/>
            <a:chExt cx="679500" cy="554100"/>
          </a:xfrm>
        </p:grpSpPr>
        <p:cxnSp>
          <p:nvCxnSpPr>
            <p:cNvPr id="1366" name="Google Shape;1366;p116"/>
            <p:cNvCxnSpPr>
              <a:stCxn id="1367"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368" name="Google Shape;1368;p116"/>
            <p:cNvCxnSpPr>
              <a:stCxn id="1367"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369" name="Google Shape;1369;p116"/>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42</a:t>
            </a:r>
            <a:endParaRPr sz="2400">
              <a:solidFill>
                <a:srgbClr val="FFFFFF"/>
              </a:solidFill>
              <a:latin typeface="Source Code Pro"/>
              <a:ea typeface="Source Code Pro"/>
              <a:cs typeface="Source Code Pro"/>
              <a:sym typeface="Source Code Pro"/>
            </a:endParaRPr>
          </a:p>
        </p:txBody>
      </p:sp>
      <p:sp>
        <p:nvSpPr>
          <p:cNvPr id="1370" name="Google Shape;1370;p116"/>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43</a:t>
            </a:r>
            <a:endParaRPr sz="2400">
              <a:solidFill>
                <a:srgbClr val="999999"/>
              </a:solidFill>
              <a:latin typeface="Source Code Pro"/>
              <a:ea typeface="Source Code Pro"/>
              <a:cs typeface="Source Code Pro"/>
              <a:sym typeface="Source Code Pro"/>
            </a:endParaRPr>
          </a:p>
        </p:txBody>
      </p:sp>
      <p:sp>
        <p:nvSpPr>
          <p:cNvPr id="1371" name="Google Shape;1371;p116"/>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41</a:t>
            </a:r>
            <a:endParaRPr sz="2400">
              <a:solidFill>
                <a:srgbClr val="FFFFFF"/>
              </a:solidFill>
              <a:latin typeface="Source Code Pro"/>
              <a:ea typeface="Source Code Pro"/>
              <a:cs typeface="Source Code Pro"/>
              <a:sym typeface="Source Code Pro"/>
            </a:endParaRPr>
          </a:p>
        </p:txBody>
      </p:sp>
      <p:sp>
        <p:nvSpPr>
          <p:cNvPr id="1372" name="Google Shape;1372;p116"/>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73" name="Google Shape;1373;p116"/>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74" name="Google Shape;1374;p116"/>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75" name="Google Shape;1375;p116"/>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76" name="Google Shape;1376;p116"/>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67" name="Google Shape;1367;p116"/>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77" name="Google Shape;1377;p116"/>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u8, y: 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42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378" name="Google Shape;1378;p116"/>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1</a:t>
            </a:r>
            <a:endParaRPr sz="2400">
              <a:solidFill>
                <a:srgbClr val="FFFFFF"/>
              </a:solidFill>
              <a:latin typeface="Source Code Pro"/>
              <a:ea typeface="Source Code Pro"/>
              <a:cs typeface="Source Code Pro"/>
              <a:sym typeface="Source Code Pro"/>
            </a:endParaRPr>
          </a:p>
        </p:txBody>
      </p:sp>
      <p:sp>
        <p:nvSpPr>
          <p:cNvPr id="1379" name="Google Shape;1379;p116"/>
          <p:cNvSpPr/>
          <p:nvPr/>
        </p:nvSpPr>
        <p:spPr>
          <a:xfrm>
            <a:off x="0" y="1434850"/>
            <a:ext cx="4257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117"/>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385" name="Google Shape;1385;p117"/>
          <p:cNvGrpSpPr/>
          <p:nvPr/>
        </p:nvGrpSpPr>
        <p:grpSpPr>
          <a:xfrm>
            <a:off x="7968675" y="4362700"/>
            <a:ext cx="679500" cy="554100"/>
            <a:chOff x="7968675" y="4362700"/>
            <a:chExt cx="679500" cy="554100"/>
          </a:xfrm>
        </p:grpSpPr>
        <p:cxnSp>
          <p:nvCxnSpPr>
            <p:cNvPr id="1386" name="Google Shape;1386;p117"/>
            <p:cNvCxnSpPr>
              <a:stCxn id="1387"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388" name="Google Shape;1388;p117"/>
            <p:cNvCxnSpPr>
              <a:stCxn id="1387"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389" name="Google Shape;1389;p117"/>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42</a:t>
            </a:r>
            <a:endParaRPr sz="2400">
              <a:solidFill>
                <a:srgbClr val="FFFFFF"/>
              </a:solidFill>
              <a:latin typeface="Source Code Pro"/>
              <a:ea typeface="Source Code Pro"/>
              <a:cs typeface="Source Code Pro"/>
              <a:sym typeface="Source Code Pro"/>
            </a:endParaRPr>
          </a:p>
        </p:txBody>
      </p:sp>
      <p:sp>
        <p:nvSpPr>
          <p:cNvPr id="1390" name="Google Shape;1390;p117"/>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43</a:t>
            </a:r>
            <a:endParaRPr sz="2400">
              <a:solidFill>
                <a:srgbClr val="999999"/>
              </a:solidFill>
              <a:latin typeface="Source Code Pro"/>
              <a:ea typeface="Source Code Pro"/>
              <a:cs typeface="Source Code Pro"/>
              <a:sym typeface="Source Code Pro"/>
            </a:endParaRPr>
          </a:p>
        </p:txBody>
      </p:sp>
      <p:sp>
        <p:nvSpPr>
          <p:cNvPr id="1391" name="Google Shape;1391;p117"/>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41</a:t>
            </a:r>
            <a:endParaRPr sz="2400">
              <a:solidFill>
                <a:srgbClr val="FFFFFF"/>
              </a:solidFill>
              <a:latin typeface="Source Code Pro"/>
              <a:ea typeface="Source Code Pro"/>
              <a:cs typeface="Source Code Pro"/>
              <a:sym typeface="Source Code Pro"/>
            </a:endParaRPr>
          </a:p>
        </p:txBody>
      </p:sp>
      <p:sp>
        <p:nvSpPr>
          <p:cNvPr id="1392" name="Google Shape;1392;p117"/>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93" name="Google Shape;1393;p117"/>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94" name="Google Shape;1394;p117"/>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95" name="Google Shape;1395;p117"/>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96" name="Google Shape;1396;p117"/>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87" name="Google Shape;1387;p117"/>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397" name="Google Shape;1397;p117"/>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u8, y: 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42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398" name="Google Shape;1398;p117"/>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1</a:t>
            </a:r>
            <a:endParaRPr sz="2400">
              <a:solidFill>
                <a:srgbClr val="FFFFFF"/>
              </a:solidFill>
              <a:latin typeface="Source Code Pro"/>
              <a:ea typeface="Source Code Pro"/>
              <a:cs typeface="Source Code Pro"/>
              <a:sym typeface="Source Code Pro"/>
            </a:endParaRPr>
          </a:p>
        </p:txBody>
      </p:sp>
      <p:sp>
        <p:nvSpPr>
          <p:cNvPr id="1399" name="Google Shape;1399;p117"/>
          <p:cNvSpPr/>
          <p:nvPr/>
        </p:nvSpPr>
        <p:spPr>
          <a:xfrm>
            <a:off x="0" y="3244725"/>
            <a:ext cx="4257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18"/>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405" name="Google Shape;1405;p118"/>
          <p:cNvGrpSpPr/>
          <p:nvPr/>
        </p:nvGrpSpPr>
        <p:grpSpPr>
          <a:xfrm>
            <a:off x="7968675" y="4362700"/>
            <a:ext cx="679500" cy="554100"/>
            <a:chOff x="7968675" y="4362700"/>
            <a:chExt cx="679500" cy="554100"/>
          </a:xfrm>
        </p:grpSpPr>
        <p:cxnSp>
          <p:nvCxnSpPr>
            <p:cNvPr id="1406" name="Google Shape;1406;p118"/>
            <p:cNvCxnSpPr>
              <a:stCxn id="1407"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408" name="Google Shape;1408;p118"/>
            <p:cNvCxnSpPr>
              <a:stCxn id="1407"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409" name="Google Shape;1409;p118"/>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42</a:t>
            </a:r>
            <a:endParaRPr sz="2400">
              <a:solidFill>
                <a:srgbClr val="999999"/>
              </a:solidFill>
              <a:latin typeface="Source Code Pro"/>
              <a:ea typeface="Source Code Pro"/>
              <a:cs typeface="Source Code Pro"/>
              <a:sym typeface="Source Code Pro"/>
            </a:endParaRPr>
          </a:p>
        </p:txBody>
      </p:sp>
      <p:sp>
        <p:nvSpPr>
          <p:cNvPr id="1410" name="Google Shape;1410;p118"/>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43</a:t>
            </a:r>
            <a:endParaRPr sz="2400">
              <a:solidFill>
                <a:srgbClr val="999999"/>
              </a:solidFill>
              <a:latin typeface="Source Code Pro"/>
              <a:ea typeface="Source Code Pro"/>
              <a:cs typeface="Source Code Pro"/>
              <a:sym typeface="Source Code Pro"/>
            </a:endParaRPr>
          </a:p>
        </p:txBody>
      </p:sp>
      <p:sp>
        <p:nvSpPr>
          <p:cNvPr id="1411" name="Google Shape;1411;p118"/>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41</a:t>
            </a:r>
            <a:endParaRPr sz="2400">
              <a:solidFill>
                <a:srgbClr val="FFFFFF"/>
              </a:solidFill>
              <a:latin typeface="Source Code Pro"/>
              <a:ea typeface="Source Code Pro"/>
              <a:cs typeface="Source Code Pro"/>
              <a:sym typeface="Source Code Pro"/>
            </a:endParaRPr>
          </a:p>
        </p:txBody>
      </p:sp>
      <p:sp>
        <p:nvSpPr>
          <p:cNvPr id="1412" name="Google Shape;1412;p118"/>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413" name="Google Shape;1413;p118"/>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414" name="Google Shape;1414;p118"/>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415" name="Google Shape;1415;p118"/>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416" name="Google Shape;1416;p118"/>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407" name="Google Shape;1407;p118"/>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417" name="Google Shape;1417;p118"/>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u8, y: 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42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418" name="Google Shape;1418;p118"/>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0</a:t>
            </a:r>
            <a:endParaRPr sz="2400">
              <a:solidFill>
                <a:srgbClr val="FFFFFF"/>
              </a:solidFill>
              <a:latin typeface="Source Code Pro"/>
              <a:ea typeface="Source Code Pro"/>
              <a:cs typeface="Source Code Pro"/>
              <a:sym typeface="Source Code Pro"/>
            </a:endParaRPr>
          </a:p>
        </p:txBody>
      </p:sp>
      <p:sp>
        <p:nvSpPr>
          <p:cNvPr id="1419" name="Google Shape;1419;p118"/>
          <p:cNvSpPr/>
          <p:nvPr/>
        </p:nvSpPr>
        <p:spPr>
          <a:xfrm>
            <a:off x="0" y="3244725"/>
            <a:ext cx="4257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19"/>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425" name="Google Shape;1425;p119"/>
          <p:cNvGrpSpPr/>
          <p:nvPr/>
        </p:nvGrpSpPr>
        <p:grpSpPr>
          <a:xfrm>
            <a:off x="7968675" y="4362700"/>
            <a:ext cx="900900" cy="554100"/>
            <a:chOff x="7968675" y="4362700"/>
            <a:chExt cx="900900" cy="554100"/>
          </a:xfrm>
        </p:grpSpPr>
        <p:sp>
          <p:nvSpPr>
            <p:cNvPr id="1426" name="Google Shape;1426;p119"/>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427" name="Google Shape;1427;p119"/>
            <p:cNvCxnSpPr>
              <a:stCxn id="1428"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429" name="Google Shape;1429;p119"/>
            <p:cNvCxnSpPr>
              <a:stCxn id="1428"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430" name="Google Shape;1430;p119"/>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42</a:t>
            </a:r>
            <a:endParaRPr sz="2400">
              <a:solidFill>
                <a:srgbClr val="999999"/>
              </a:solidFill>
              <a:latin typeface="Source Code Pro"/>
              <a:ea typeface="Source Code Pro"/>
              <a:cs typeface="Source Code Pro"/>
              <a:sym typeface="Source Code Pro"/>
            </a:endParaRPr>
          </a:p>
        </p:txBody>
      </p:sp>
      <p:sp>
        <p:nvSpPr>
          <p:cNvPr id="1431" name="Google Shape;1431;p119"/>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43</a:t>
            </a:r>
            <a:endParaRPr sz="2400">
              <a:solidFill>
                <a:srgbClr val="999999"/>
              </a:solidFill>
              <a:latin typeface="Source Code Pro"/>
              <a:ea typeface="Source Code Pro"/>
              <a:cs typeface="Source Code Pro"/>
              <a:sym typeface="Source Code Pro"/>
            </a:endParaRPr>
          </a:p>
        </p:txBody>
      </p:sp>
      <p:sp>
        <p:nvSpPr>
          <p:cNvPr id="1432" name="Google Shape;1432;p119"/>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41</a:t>
            </a:r>
            <a:endParaRPr sz="2400">
              <a:solidFill>
                <a:srgbClr val="FFFFFF"/>
              </a:solidFill>
              <a:latin typeface="Source Code Pro"/>
              <a:ea typeface="Source Code Pro"/>
              <a:cs typeface="Source Code Pro"/>
              <a:sym typeface="Source Code Pro"/>
            </a:endParaRPr>
          </a:p>
        </p:txBody>
      </p:sp>
      <p:sp>
        <p:nvSpPr>
          <p:cNvPr id="1433" name="Google Shape;1433;p119"/>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434" name="Google Shape;1434;p119"/>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435" name="Google Shape;1435;p119"/>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436" name="Google Shape;1436;p119"/>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437" name="Google Shape;1437;p119"/>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428" name="Google Shape;1428;p119"/>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438" name="Google Shape;1438;p119"/>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u8, y: 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42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439" name="Google Shape;1439;p119"/>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0</a:t>
            </a:r>
            <a:endParaRPr sz="2400">
              <a:solidFill>
                <a:srgbClr val="FFFFFF"/>
              </a:solidFill>
              <a:latin typeface="Source Code Pro"/>
              <a:ea typeface="Source Code Pro"/>
              <a:cs typeface="Source Code Pro"/>
              <a:sym typeface="Source Code Pro"/>
            </a:endParaRPr>
          </a:p>
        </p:txBody>
      </p:sp>
      <p:sp>
        <p:nvSpPr>
          <p:cNvPr id="1440" name="Google Shape;1440;p119"/>
          <p:cNvSpPr/>
          <p:nvPr/>
        </p:nvSpPr>
        <p:spPr>
          <a:xfrm>
            <a:off x="0" y="3244725"/>
            <a:ext cx="4257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20"/>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446" name="Google Shape;1446;p120"/>
          <p:cNvGrpSpPr/>
          <p:nvPr/>
        </p:nvGrpSpPr>
        <p:grpSpPr>
          <a:xfrm>
            <a:off x="7968675" y="4362700"/>
            <a:ext cx="900900" cy="554100"/>
            <a:chOff x="7968675" y="4362700"/>
            <a:chExt cx="900900" cy="554100"/>
          </a:xfrm>
        </p:grpSpPr>
        <p:sp>
          <p:nvSpPr>
            <p:cNvPr id="1447" name="Google Shape;1447;p120"/>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448" name="Google Shape;1448;p120"/>
            <p:cNvCxnSpPr>
              <a:stCxn id="1449"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450" name="Google Shape;1450;p120"/>
            <p:cNvCxnSpPr>
              <a:stCxn id="1449"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451" name="Google Shape;1451;p120"/>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42</a:t>
            </a:r>
            <a:endParaRPr sz="2400">
              <a:solidFill>
                <a:srgbClr val="999999"/>
              </a:solidFill>
              <a:latin typeface="Source Code Pro"/>
              <a:ea typeface="Source Code Pro"/>
              <a:cs typeface="Source Code Pro"/>
              <a:sym typeface="Source Code Pro"/>
            </a:endParaRPr>
          </a:p>
        </p:txBody>
      </p:sp>
      <p:sp>
        <p:nvSpPr>
          <p:cNvPr id="1452" name="Google Shape;1452;p120"/>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43</a:t>
            </a:r>
            <a:endParaRPr sz="2400">
              <a:solidFill>
                <a:srgbClr val="999999"/>
              </a:solidFill>
              <a:latin typeface="Source Code Pro"/>
              <a:ea typeface="Source Code Pro"/>
              <a:cs typeface="Source Code Pro"/>
              <a:sym typeface="Source Code Pro"/>
            </a:endParaRPr>
          </a:p>
        </p:txBody>
      </p:sp>
      <p:sp>
        <p:nvSpPr>
          <p:cNvPr id="1453" name="Google Shape;1453;p120"/>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41</a:t>
            </a:r>
            <a:endParaRPr sz="2400">
              <a:solidFill>
                <a:srgbClr val="FFFFFF"/>
              </a:solidFill>
              <a:latin typeface="Source Code Pro"/>
              <a:ea typeface="Source Code Pro"/>
              <a:cs typeface="Source Code Pro"/>
              <a:sym typeface="Source Code Pro"/>
            </a:endParaRPr>
          </a:p>
        </p:txBody>
      </p:sp>
      <p:sp>
        <p:nvSpPr>
          <p:cNvPr id="1454" name="Google Shape;1454;p120"/>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455" name="Google Shape;1455;p120"/>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456" name="Google Shape;1456;p120"/>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457" name="Google Shape;1457;p120"/>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458" name="Google Shape;1458;p120"/>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449" name="Google Shape;1449;p120"/>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459" name="Google Shape;1459;p120"/>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u8, y: 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11</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460" name="Google Shape;1460;p120"/>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0</a:t>
            </a:r>
            <a:endParaRPr sz="2400">
              <a:solidFill>
                <a:srgbClr val="FFFFFF"/>
              </a:solidFill>
              <a:latin typeface="Source Code Pro"/>
              <a:ea typeface="Source Code Pro"/>
              <a:cs typeface="Source Code Pro"/>
              <a:sym typeface="Source Code Pro"/>
            </a:endParaRPr>
          </a:p>
        </p:txBody>
      </p:sp>
      <p:sp>
        <p:nvSpPr>
          <p:cNvPr id="1461" name="Google Shape;1461;p120"/>
          <p:cNvSpPr/>
          <p:nvPr/>
        </p:nvSpPr>
        <p:spPr>
          <a:xfrm>
            <a:off x="0" y="3244725"/>
            <a:ext cx="4257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21"/>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467" name="Google Shape;1467;p121"/>
          <p:cNvGrpSpPr/>
          <p:nvPr/>
        </p:nvGrpSpPr>
        <p:grpSpPr>
          <a:xfrm>
            <a:off x="7968675" y="4362700"/>
            <a:ext cx="900900" cy="554100"/>
            <a:chOff x="7968675" y="4362700"/>
            <a:chExt cx="900900" cy="554100"/>
          </a:xfrm>
        </p:grpSpPr>
        <p:sp>
          <p:nvSpPr>
            <p:cNvPr id="1468" name="Google Shape;1468;p121"/>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469" name="Google Shape;1469;p121"/>
            <p:cNvCxnSpPr>
              <a:stCxn id="1470"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471" name="Google Shape;1471;p121"/>
            <p:cNvCxnSpPr>
              <a:stCxn id="1470"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472" name="Google Shape;1472;p121"/>
          <p:cNvSpPr txBox="1"/>
          <p:nvPr/>
        </p:nvSpPr>
        <p:spPr>
          <a:xfrm>
            <a:off x="425775" y="4362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11</a:t>
            </a:r>
            <a:endParaRPr sz="2400">
              <a:solidFill>
                <a:srgbClr val="FFFFFF"/>
              </a:solidFill>
              <a:latin typeface="Source Code Pro"/>
              <a:ea typeface="Source Code Pro"/>
              <a:cs typeface="Source Code Pro"/>
              <a:sym typeface="Source Code Pro"/>
            </a:endParaRPr>
          </a:p>
        </p:txBody>
      </p:sp>
      <p:sp>
        <p:nvSpPr>
          <p:cNvPr id="1473" name="Google Shape;1473;p121"/>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43</a:t>
            </a:r>
            <a:endParaRPr sz="2400">
              <a:solidFill>
                <a:srgbClr val="999999"/>
              </a:solidFill>
              <a:latin typeface="Source Code Pro"/>
              <a:ea typeface="Source Code Pro"/>
              <a:cs typeface="Source Code Pro"/>
              <a:sym typeface="Source Code Pro"/>
            </a:endParaRPr>
          </a:p>
        </p:txBody>
      </p:sp>
      <p:sp>
        <p:nvSpPr>
          <p:cNvPr id="1474" name="Google Shape;1474;p121"/>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41</a:t>
            </a:r>
            <a:endParaRPr sz="2400">
              <a:solidFill>
                <a:srgbClr val="FFFFFF"/>
              </a:solidFill>
              <a:latin typeface="Source Code Pro"/>
              <a:ea typeface="Source Code Pro"/>
              <a:cs typeface="Source Code Pro"/>
              <a:sym typeface="Source Code Pro"/>
            </a:endParaRPr>
          </a:p>
        </p:txBody>
      </p:sp>
      <p:sp>
        <p:nvSpPr>
          <p:cNvPr id="1475" name="Google Shape;1475;p121"/>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476" name="Google Shape;1476;p121"/>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477" name="Google Shape;1477;p121"/>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478" name="Google Shape;1478;p121"/>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479" name="Google Shape;1479;p121"/>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470" name="Google Shape;1470;p121"/>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480" name="Google Shape;1480;p121"/>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u8, y: 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11</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481" name="Google Shape;1481;p121"/>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1</a:t>
            </a:r>
            <a:endParaRPr sz="2400">
              <a:solidFill>
                <a:srgbClr val="FFFFFF"/>
              </a:solidFill>
              <a:latin typeface="Source Code Pro"/>
              <a:ea typeface="Source Code Pro"/>
              <a:cs typeface="Source Code Pro"/>
              <a:sym typeface="Source Code Pro"/>
            </a:endParaRPr>
          </a:p>
        </p:txBody>
      </p:sp>
      <p:sp>
        <p:nvSpPr>
          <p:cNvPr id="1482" name="Google Shape;1482;p121"/>
          <p:cNvSpPr/>
          <p:nvPr/>
        </p:nvSpPr>
        <p:spPr>
          <a:xfrm>
            <a:off x="0" y="1053875"/>
            <a:ext cx="4257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21"/>
          <p:cNvSpPr/>
          <p:nvPr/>
        </p:nvSpPr>
        <p:spPr>
          <a:xfrm>
            <a:off x="3340050" y="189675"/>
            <a:ext cx="5560800" cy="554100"/>
          </a:xfrm>
          <a:prstGeom prst="wedgeRectCallout">
            <a:avLst>
              <a:gd fmla="val -20491" name="adj1"/>
              <a:gd fmla="val 107020" name="adj2"/>
            </a:avLst>
          </a:prstGeom>
          <a:solidFill>
            <a:schemeClr val="lt2"/>
          </a:solidFill>
          <a:ln cap="flat" cmpd="sng" w="38100">
            <a:solidFill>
              <a:srgbClr val="8E7CC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Source Code Pro"/>
                <a:ea typeface="Source Code Pro"/>
                <a:cs typeface="Source Code Pro"/>
                <a:sym typeface="Source Code Pro"/>
              </a:rPr>
              <a:t>stack_bytes</a:t>
            </a:r>
            <a:r>
              <a:rPr lang="en" sz="2400">
                <a:solidFill>
                  <a:srgbClr val="E69138"/>
                </a:solidFill>
                <a:latin typeface="Source Code Pro"/>
                <a:ea typeface="Source Code Pro"/>
                <a:cs typeface="Source Code Pro"/>
                <a:sym typeface="Source Code Pro"/>
              </a:rPr>
              <a:t>[</a:t>
            </a:r>
            <a:r>
              <a:rPr lang="en" sz="2400">
                <a:solidFill>
                  <a:srgbClr val="434343"/>
                </a:solidFill>
                <a:latin typeface="Source Code Pro"/>
                <a:ea typeface="Source Code Pro"/>
                <a:cs typeface="Source Code Pro"/>
                <a:sym typeface="Source Code Pro"/>
              </a:rPr>
              <a:t>stack_length </a:t>
            </a:r>
            <a:r>
              <a:rPr lang="en" sz="2400">
                <a:solidFill>
                  <a:srgbClr val="E69138"/>
                </a:solidFill>
                <a:latin typeface="Source Code Pro"/>
                <a:ea typeface="Source Code Pro"/>
                <a:cs typeface="Source Code Pro"/>
                <a:sym typeface="Source Code Pro"/>
              </a:rPr>
              <a:t>-</a:t>
            </a:r>
            <a:r>
              <a:rPr lang="en" sz="2400">
                <a:solidFill>
                  <a:srgbClr val="434343"/>
                </a:solidFill>
                <a:latin typeface="Source Code Pro"/>
                <a:ea typeface="Source Code Pro"/>
                <a:cs typeface="Source Code Pro"/>
                <a:sym typeface="Source Code Pro"/>
              </a:rPr>
              <a:t> 1</a:t>
            </a:r>
            <a:r>
              <a:rPr lang="en" sz="2400">
                <a:solidFill>
                  <a:srgbClr val="E69138"/>
                </a:solidFill>
                <a:latin typeface="Source Code Pro"/>
                <a:ea typeface="Source Code Pro"/>
                <a:cs typeface="Source Code Pro"/>
                <a:sym typeface="Source Code Pro"/>
              </a:rPr>
              <a:t>]</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22"/>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489" name="Google Shape;1489;p122"/>
          <p:cNvGrpSpPr/>
          <p:nvPr/>
        </p:nvGrpSpPr>
        <p:grpSpPr>
          <a:xfrm>
            <a:off x="7968675" y="4362700"/>
            <a:ext cx="900900" cy="554100"/>
            <a:chOff x="7968675" y="4362700"/>
            <a:chExt cx="900900" cy="554100"/>
          </a:xfrm>
        </p:grpSpPr>
        <p:sp>
          <p:nvSpPr>
            <p:cNvPr id="1490" name="Google Shape;1490;p122"/>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491" name="Google Shape;1491;p122"/>
            <p:cNvCxnSpPr>
              <a:stCxn id="1492"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493" name="Google Shape;1493;p122"/>
            <p:cNvCxnSpPr>
              <a:stCxn id="1492"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494" name="Google Shape;1494;p122"/>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11</a:t>
            </a:r>
            <a:endParaRPr sz="2400">
              <a:solidFill>
                <a:srgbClr val="FFFFFF"/>
              </a:solidFill>
              <a:latin typeface="Source Code Pro"/>
              <a:ea typeface="Source Code Pro"/>
              <a:cs typeface="Source Code Pro"/>
              <a:sym typeface="Source Code Pro"/>
            </a:endParaRPr>
          </a:p>
        </p:txBody>
      </p:sp>
      <p:sp>
        <p:nvSpPr>
          <p:cNvPr id="1495" name="Google Shape;1495;p122"/>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12</a:t>
            </a:r>
            <a:endParaRPr sz="2400">
              <a:solidFill>
                <a:srgbClr val="999999"/>
              </a:solidFill>
              <a:latin typeface="Source Code Pro"/>
              <a:ea typeface="Source Code Pro"/>
              <a:cs typeface="Source Code Pro"/>
              <a:sym typeface="Source Code Pro"/>
            </a:endParaRPr>
          </a:p>
        </p:txBody>
      </p:sp>
      <p:sp>
        <p:nvSpPr>
          <p:cNvPr id="1496" name="Google Shape;1496;p122"/>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10</a:t>
            </a:r>
            <a:endParaRPr sz="2400">
              <a:solidFill>
                <a:srgbClr val="FFFFFF"/>
              </a:solidFill>
              <a:latin typeface="Source Code Pro"/>
              <a:ea typeface="Source Code Pro"/>
              <a:cs typeface="Source Code Pro"/>
              <a:sym typeface="Source Code Pro"/>
            </a:endParaRPr>
          </a:p>
        </p:txBody>
      </p:sp>
      <p:sp>
        <p:nvSpPr>
          <p:cNvPr id="1497" name="Google Shape;1497;p122"/>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498" name="Google Shape;1498;p122"/>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499" name="Google Shape;1499;p122"/>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500" name="Google Shape;1500;p122"/>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501" name="Google Shape;1501;p122"/>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492" name="Google Shape;1492;p122"/>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502" name="Google Shape;1502;p122"/>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u8, y: 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11</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503" name="Google Shape;1503;p122"/>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3</a:t>
            </a:r>
            <a:endParaRPr sz="2400">
              <a:solidFill>
                <a:srgbClr val="FFFFFF"/>
              </a:solidFill>
              <a:latin typeface="Source Code Pro"/>
              <a:ea typeface="Source Code Pro"/>
              <a:cs typeface="Source Code Pro"/>
              <a:sym typeface="Source Code Pro"/>
            </a:endParaRPr>
          </a:p>
        </p:txBody>
      </p:sp>
      <p:sp>
        <p:nvSpPr>
          <p:cNvPr id="1504" name="Google Shape;1504;p122"/>
          <p:cNvSpPr/>
          <p:nvPr/>
        </p:nvSpPr>
        <p:spPr>
          <a:xfrm>
            <a:off x="0" y="1447150"/>
            <a:ext cx="11676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24"/>
          <p:cNvPicPr preferRelativeResize="0"/>
          <p:nvPr/>
        </p:nvPicPr>
        <p:blipFill>
          <a:blip r:embed="rId3">
            <a:alphaModFix/>
          </a:blip>
          <a:stretch>
            <a:fillRect/>
          </a:stretch>
        </p:blipFill>
        <p:spPr>
          <a:xfrm>
            <a:off x="110425" y="129325"/>
            <a:ext cx="5375974" cy="1603950"/>
          </a:xfrm>
          <a:prstGeom prst="rect">
            <a:avLst/>
          </a:prstGeom>
          <a:noFill/>
          <a:ln>
            <a:noFill/>
          </a:ln>
        </p:spPr>
      </p:pic>
      <p:pic>
        <p:nvPicPr>
          <p:cNvPr id="144" name="Google Shape;144;p24"/>
          <p:cNvPicPr preferRelativeResize="0"/>
          <p:nvPr/>
        </p:nvPicPr>
        <p:blipFill>
          <a:blip r:embed="rId4">
            <a:alphaModFix/>
          </a:blip>
          <a:stretch>
            <a:fillRect/>
          </a:stretch>
        </p:blipFill>
        <p:spPr>
          <a:xfrm>
            <a:off x="110425" y="3681049"/>
            <a:ext cx="8514375" cy="896250"/>
          </a:xfrm>
          <a:prstGeom prst="rect">
            <a:avLst/>
          </a:prstGeom>
          <a:noFill/>
          <a:ln>
            <a:noFill/>
          </a:ln>
        </p:spPr>
      </p:pic>
      <p:pic>
        <p:nvPicPr>
          <p:cNvPr id="145" name="Google Shape;145;p24"/>
          <p:cNvPicPr preferRelativeResize="0"/>
          <p:nvPr/>
        </p:nvPicPr>
        <p:blipFill>
          <a:blip r:embed="rId5">
            <a:alphaModFix/>
          </a:blip>
          <a:stretch>
            <a:fillRect/>
          </a:stretch>
        </p:blipFill>
        <p:spPr>
          <a:xfrm>
            <a:off x="110424" y="2333800"/>
            <a:ext cx="1051754" cy="1182362"/>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p123"/>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510" name="Google Shape;1510;p123"/>
          <p:cNvGrpSpPr/>
          <p:nvPr/>
        </p:nvGrpSpPr>
        <p:grpSpPr>
          <a:xfrm>
            <a:off x="7968675" y="4362700"/>
            <a:ext cx="900900" cy="554100"/>
            <a:chOff x="7968675" y="4362700"/>
            <a:chExt cx="900900" cy="554100"/>
          </a:xfrm>
        </p:grpSpPr>
        <p:sp>
          <p:nvSpPr>
            <p:cNvPr id="1511" name="Google Shape;1511;p123"/>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512" name="Google Shape;1512;p123"/>
            <p:cNvCxnSpPr>
              <a:stCxn id="1513"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514" name="Google Shape;1514;p123"/>
            <p:cNvCxnSpPr>
              <a:stCxn id="1513"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515" name="Google Shape;1515;p123"/>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11</a:t>
            </a:r>
            <a:endParaRPr sz="2400">
              <a:solidFill>
                <a:srgbClr val="FFFFFF"/>
              </a:solidFill>
              <a:latin typeface="Source Code Pro"/>
              <a:ea typeface="Source Code Pro"/>
              <a:cs typeface="Source Code Pro"/>
              <a:sym typeface="Source Code Pro"/>
            </a:endParaRPr>
          </a:p>
        </p:txBody>
      </p:sp>
      <p:sp>
        <p:nvSpPr>
          <p:cNvPr id="1516" name="Google Shape;1516;p123"/>
          <p:cNvSpPr txBox="1"/>
          <p:nvPr/>
        </p:nvSpPr>
        <p:spPr>
          <a:xfrm>
            <a:off x="1313175" y="4362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12</a:t>
            </a:r>
            <a:endParaRPr sz="2400">
              <a:solidFill>
                <a:srgbClr val="999999"/>
              </a:solidFill>
              <a:latin typeface="Source Code Pro"/>
              <a:ea typeface="Source Code Pro"/>
              <a:cs typeface="Source Code Pro"/>
              <a:sym typeface="Source Code Pro"/>
            </a:endParaRPr>
          </a:p>
        </p:txBody>
      </p:sp>
      <p:sp>
        <p:nvSpPr>
          <p:cNvPr id="1517" name="Google Shape;1517;p123"/>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10</a:t>
            </a:r>
            <a:endParaRPr sz="2400">
              <a:solidFill>
                <a:srgbClr val="FFFFFF"/>
              </a:solidFill>
              <a:latin typeface="Source Code Pro"/>
              <a:ea typeface="Source Code Pro"/>
              <a:cs typeface="Source Code Pro"/>
              <a:sym typeface="Source Code Pro"/>
            </a:endParaRPr>
          </a:p>
        </p:txBody>
      </p:sp>
      <p:sp>
        <p:nvSpPr>
          <p:cNvPr id="1518" name="Google Shape;1518;p123"/>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519" name="Google Shape;1519;p123"/>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520" name="Google Shape;1520;p123"/>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521" name="Google Shape;1521;p123"/>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522" name="Google Shape;1522;p123"/>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513" name="Google Shape;1513;p123"/>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523" name="Google Shape;1523;p123"/>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u8, y: 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11</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524" name="Google Shape;1524;p123"/>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3</a:t>
            </a:r>
            <a:endParaRPr sz="2400">
              <a:solidFill>
                <a:srgbClr val="FFFFFF"/>
              </a:solidFill>
              <a:latin typeface="Source Code Pro"/>
              <a:ea typeface="Source Code Pro"/>
              <a:cs typeface="Source Code Pro"/>
              <a:sym typeface="Source Code Pro"/>
            </a:endParaRPr>
          </a:p>
        </p:txBody>
      </p:sp>
      <p:sp>
        <p:nvSpPr>
          <p:cNvPr id="1525" name="Google Shape;1525;p123"/>
          <p:cNvSpPr/>
          <p:nvPr/>
        </p:nvSpPr>
        <p:spPr>
          <a:xfrm>
            <a:off x="1511250" y="1789875"/>
            <a:ext cx="5560800" cy="554100"/>
          </a:xfrm>
          <a:prstGeom prst="wedgeRectCallout">
            <a:avLst>
              <a:gd fmla="val -20175" name="adj1"/>
              <a:gd fmla="val 86415" name="adj2"/>
            </a:avLst>
          </a:prstGeom>
          <a:solidFill>
            <a:schemeClr val="lt2"/>
          </a:solidFill>
          <a:ln cap="flat" cmpd="sng" w="38100">
            <a:solidFill>
              <a:srgbClr val="8E7CC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Source Code Pro"/>
                <a:ea typeface="Source Code Pro"/>
                <a:cs typeface="Source Code Pro"/>
                <a:sym typeface="Source Code Pro"/>
              </a:rPr>
              <a:t>stack_bytes</a:t>
            </a:r>
            <a:r>
              <a:rPr lang="en" sz="2400">
                <a:solidFill>
                  <a:srgbClr val="E69138"/>
                </a:solidFill>
                <a:latin typeface="Source Code Pro"/>
                <a:ea typeface="Source Code Pro"/>
                <a:cs typeface="Source Code Pro"/>
                <a:sym typeface="Source Code Pro"/>
              </a:rPr>
              <a:t>[</a:t>
            </a:r>
            <a:r>
              <a:rPr lang="en" sz="2400">
                <a:solidFill>
                  <a:srgbClr val="434343"/>
                </a:solidFill>
                <a:latin typeface="Source Code Pro"/>
                <a:ea typeface="Source Code Pro"/>
                <a:cs typeface="Source Code Pro"/>
                <a:sym typeface="Source Code Pro"/>
              </a:rPr>
              <a:t>stack_length </a:t>
            </a:r>
            <a:r>
              <a:rPr lang="en" sz="2400">
                <a:solidFill>
                  <a:srgbClr val="E69138"/>
                </a:solidFill>
                <a:latin typeface="Source Code Pro"/>
                <a:ea typeface="Source Code Pro"/>
                <a:cs typeface="Source Code Pro"/>
                <a:sym typeface="Source Code Pro"/>
              </a:rPr>
              <a:t>-</a:t>
            </a:r>
            <a:r>
              <a:rPr lang="en" sz="2400">
                <a:solidFill>
                  <a:srgbClr val="434343"/>
                </a:solidFill>
                <a:latin typeface="Source Code Pro"/>
                <a:ea typeface="Source Code Pro"/>
                <a:cs typeface="Source Code Pro"/>
                <a:sym typeface="Source Code Pro"/>
              </a:rPr>
              <a:t> </a:t>
            </a:r>
            <a:r>
              <a:rPr b="1" lang="en" sz="2400">
                <a:solidFill>
                  <a:srgbClr val="434343"/>
                </a:solidFill>
                <a:latin typeface="Source Code Pro"/>
                <a:ea typeface="Source Code Pro"/>
                <a:cs typeface="Source Code Pro"/>
                <a:sym typeface="Source Code Pro"/>
              </a:rPr>
              <a:t>2</a:t>
            </a:r>
            <a:r>
              <a:rPr lang="en" sz="2400">
                <a:solidFill>
                  <a:srgbClr val="E69138"/>
                </a:solidFill>
                <a:latin typeface="Source Code Pro"/>
                <a:ea typeface="Source Code Pro"/>
                <a:cs typeface="Source Code Pro"/>
                <a:sym typeface="Source Code Pro"/>
              </a:rPr>
              <a:t>]</a:t>
            </a:r>
            <a:endParaRPr/>
          </a:p>
        </p:txBody>
      </p:sp>
      <p:sp>
        <p:nvSpPr>
          <p:cNvPr id="1526" name="Google Shape;1526;p123"/>
          <p:cNvSpPr/>
          <p:nvPr/>
        </p:nvSpPr>
        <p:spPr>
          <a:xfrm>
            <a:off x="0" y="2501675"/>
            <a:ext cx="4257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124"/>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532" name="Google Shape;1532;p124"/>
          <p:cNvGrpSpPr/>
          <p:nvPr/>
        </p:nvGrpSpPr>
        <p:grpSpPr>
          <a:xfrm>
            <a:off x="7968675" y="4362700"/>
            <a:ext cx="900900" cy="554100"/>
            <a:chOff x="7968675" y="4362700"/>
            <a:chExt cx="900900" cy="554100"/>
          </a:xfrm>
        </p:grpSpPr>
        <p:sp>
          <p:nvSpPr>
            <p:cNvPr id="1533" name="Google Shape;1533;p124"/>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534" name="Google Shape;1534;p124"/>
            <p:cNvCxnSpPr>
              <a:stCxn id="1535"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536" name="Google Shape;1536;p124"/>
            <p:cNvCxnSpPr>
              <a:stCxn id="1535"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537" name="Google Shape;1537;p124"/>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11</a:t>
            </a:r>
            <a:endParaRPr sz="2400">
              <a:solidFill>
                <a:srgbClr val="FFFFFF"/>
              </a:solidFill>
              <a:latin typeface="Source Code Pro"/>
              <a:ea typeface="Source Code Pro"/>
              <a:cs typeface="Source Code Pro"/>
              <a:sym typeface="Source Code Pro"/>
            </a:endParaRPr>
          </a:p>
        </p:txBody>
      </p:sp>
      <p:sp>
        <p:nvSpPr>
          <p:cNvPr id="1538" name="Google Shape;1538;p124"/>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12</a:t>
            </a:r>
            <a:endParaRPr sz="2400">
              <a:solidFill>
                <a:srgbClr val="999999"/>
              </a:solidFill>
              <a:latin typeface="Source Code Pro"/>
              <a:ea typeface="Source Code Pro"/>
              <a:cs typeface="Source Code Pro"/>
              <a:sym typeface="Source Code Pro"/>
            </a:endParaRPr>
          </a:p>
        </p:txBody>
      </p:sp>
      <p:sp>
        <p:nvSpPr>
          <p:cNvPr id="1539" name="Google Shape;1539;p124"/>
          <p:cNvSpPr txBox="1"/>
          <p:nvPr/>
        </p:nvSpPr>
        <p:spPr>
          <a:xfrm>
            <a:off x="2200575" y="4362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10</a:t>
            </a:r>
            <a:endParaRPr sz="2400">
              <a:solidFill>
                <a:srgbClr val="FFFFFF"/>
              </a:solidFill>
              <a:latin typeface="Source Code Pro"/>
              <a:ea typeface="Source Code Pro"/>
              <a:cs typeface="Source Code Pro"/>
              <a:sym typeface="Source Code Pro"/>
            </a:endParaRPr>
          </a:p>
        </p:txBody>
      </p:sp>
      <p:sp>
        <p:nvSpPr>
          <p:cNvPr id="1540" name="Google Shape;1540;p124"/>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541" name="Google Shape;1541;p124"/>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542" name="Google Shape;1542;p124"/>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543" name="Google Shape;1543;p124"/>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544" name="Google Shape;1544;p124"/>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535" name="Google Shape;1535;p124"/>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545" name="Google Shape;1545;p124"/>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u8, y: 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11</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546" name="Google Shape;1546;p124"/>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3</a:t>
            </a:r>
            <a:endParaRPr sz="2400">
              <a:solidFill>
                <a:srgbClr val="FFFFFF"/>
              </a:solidFill>
              <a:latin typeface="Source Code Pro"/>
              <a:ea typeface="Source Code Pro"/>
              <a:cs typeface="Source Code Pro"/>
              <a:sym typeface="Source Code Pro"/>
            </a:endParaRPr>
          </a:p>
        </p:txBody>
      </p:sp>
      <p:sp>
        <p:nvSpPr>
          <p:cNvPr id="1547" name="Google Shape;1547;p124"/>
          <p:cNvSpPr/>
          <p:nvPr/>
        </p:nvSpPr>
        <p:spPr>
          <a:xfrm>
            <a:off x="2806650" y="1789875"/>
            <a:ext cx="5560800" cy="554100"/>
          </a:xfrm>
          <a:prstGeom prst="wedgeRectCallout">
            <a:avLst>
              <a:gd fmla="val -20175" name="adj1"/>
              <a:gd fmla="val 86415" name="adj2"/>
            </a:avLst>
          </a:prstGeom>
          <a:solidFill>
            <a:schemeClr val="lt2"/>
          </a:solidFill>
          <a:ln cap="flat" cmpd="sng" w="38100">
            <a:solidFill>
              <a:srgbClr val="8E7CC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Source Code Pro"/>
                <a:ea typeface="Source Code Pro"/>
                <a:cs typeface="Source Code Pro"/>
                <a:sym typeface="Source Code Pro"/>
              </a:rPr>
              <a:t>stack_bytes</a:t>
            </a:r>
            <a:r>
              <a:rPr lang="en" sz="2400">
                <a:solidFill>
                  <a:srgbClr val="E69138"/>
                </a:solidFill>
                <a:latin typeface="Source Code Pro"/>
                <a:ea typeface="Source Code Pro"/>
                <a:cs typeface="Source Code Pro"/>
                <a:sym typeface="Source Code Pro"/>
              </a:rPr>
              <a:t>[</a:t>
            </a:r>
            <a:r>
              <a:rPr lang="en" sz="2400">
                <a:solidFill>
                  <a:srgbClr val="434343"/>
                </a:solidFill>
                <a:latin typeface="Source Code Pro"/>
                <a:ea typeface="Source Code Pro"/>
                <a:cs typeface="Source Code Pro"/>
                <a:sym typeface="Source Code Pro"/>
              </a:rPr>
              <a:t>stack_length </a:t>
            </a:r>
            <a:r>
              <a:rPr lang="en" sz="2400">
                <a:solidFill>
                  <a:srgbClr val="E69138"/>
                </a:solidFill>
                <a:latin typeface="Source Code Pro"/>
                <a:ea typeface="Source Code Pro"/>
                <a:cs typeface="Source Code Pro"/>
                <a:sym typeface="Source Code Pro"/>
              </a:rPr>
              <a:t>-</a:t>
            </a:r>
            <a:r>
              <a:rPr lang="en" sz="2400">
                <a:solidFill>
                  <a:srgbClr val="434343"/>
                </a:solidFill>
                <a:latin typeface="Source Code Pro"/>
                <a:ea typeface="Source Code Pro"/>
                <a:cs typeface="Source Code Pro"/>
                <a:sym typeface="Source Code Pro"/>
              </a:rPr>
              <a:t> </a:t>
            </a:r>
            <a:r>
              <a:rPr b="1" lang="en" sz="2400">
                <a:solidFill>
                  <a:srgbClr val="434343"/>
                </a:solidFill>
                <a:latin typeface="Source Code Pro"/>
                <a:ea typeface="Source Code Pro"/>
                <a:cs typeface="Source Code Pro"/>
                <a:sym typeface="Source Code Pro"/>
              </a:rPr>
              <a:t>1</a:t>
            </a:r>
            <a:r>
              <a:rPr lang="en" sz="2400">
                <a:solidFill>
                  <a:srgbClr val="E69138"/>
                </a:solidFill>
                <a:latin typeface="Source Code Pro"/>
                <a:ea typeface="Source Code Pro"/>
                <a:cs typeface="Source Code Pro"/>
                <a:sym typeface="Source Code Pro"/>
              </a:rPr>
              <a:t>]</a:t>
            </a:r>
            <a:endParaRPr/>
          </a:p>
        </p:txBody>
      </p:sp>
      <p:sp>
        <p:nvSpPr>
          <p:cNvPr id="1548" name="Google Shape;1548;p124"/>
          <p:cNvSpPr/>
          <p:nvPr/>
        </p:nvSpPr>
        <p:spPr>
          <a:xfrm>
            <a:off x="0" y="2501675"/>
            <a:ext cx="4257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25"/>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554" name="Google Shape;1554;p125"/>
          <p:cNvGrpSpPr/>
          <p:nvPr/>
        </p:nvGrpSpPr>
        <p:grpSpPr>
          <a:xfrm>
            <a:off x="7968675" y="4362700"/>
            <a:ext cx="900900" cy="554100"/>
            <a:chOff x="7968675" y="4362700"/>
            <a:chExt cx="900900" cy="554100"/>
          </a:xfrm>
        </p:grpSpPr>
        <p:sp>
          <p:nvSpPr>
            <p:cNvPr id="1555" name="Google Shape;1555;p125"/>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556" name="Google Shape;1556;p125"/>
            <p:cNvCxnSpPr>
              <a:stCxn id="1557"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558" name="Google Shape;1558;p125"/>
            <p:cNvCxnSpPr>
              <a:stCxn id="1557"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559" name="Google Shape;1559;p125"/>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11</a:t>
            </a:r>
            <a:endParaRPr sz="2400">
              <a:solidFill>
                <a:srgbClr val="999999"/>
              </a:solidFill>
              <a:latin typeface="Source Code Pro"/>
              <a:ea typeface="Source Code Pro"/>
              <a:cs typeface="Source Code Pro"/>
              <a:sym typeface="Source Code Pro"/>
            </a:endParaRPr>
          </a:p>
        </p:txBody>
      </p:sp>
      <p:sp>
        <p:nvSpPr>
          <p:cNvPr id="1560" name="Google Shape;1560;p125"/>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999999"/>
              </a:solidFill>
              <a:latin typeface="Source Code Pro"/>
              <a:ea typeface="Source Code Pro"/>
              <a:cs typeface="Source Code Pro"/>
              <a:sym typeface="Source Code Pro"/>
            </a:endParaRPr>
          </a:p>
        </p:txBody>
      </p:sp>
      <p:sp>
        <p:nvSpPr>
          <p:cNvPr id="1561" name="Google Shape;1561;p125"/>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1562" name="Google Shape;1562;p125"/>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563" name="Google Shape;1563;p125"/>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564" name="Google Shape;1564;p125"/>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565" name="Google Shape;1565;p125"/>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566" name="Google Shape;1566;p125"/>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557" name="Google Shape;1557;p125"/>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567" name="Google Shape;1567;p125"/>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u8, y: 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11</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568" name="Google Shape;1568;p125"/>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0</a:t>
            </a:r>
            <a:endParaRPr sz="2400">
              <a:solidFill>
                <a:srgbClr val="FFFFFF"/>
              </a:solidFill>
              <a:latin typeface="Source Code Pro"/>
              <a:ea typeface="Source Code Pro"/>
              <a:cs typeface="Source Code Pro"/>
              <a:sym typeface="Source Code Pro"/>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26"/>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574" name="Google Shape;1574;p126"/>
          <p:cNvGrpSpPr/>
          <p:nvPr/>
        </p:nvGrpSpPr>
        <p:grpSpPr>
          <a:xfrm>
            <a:off x="7968675" y="4362700"/>
            <a:ext cx="900900" cy="554100"/>
            <a:chOff x="7968675" y="4362700"/>
            <a:chExt cx="900900" cy="554100"/>
          </a:xfrm>
        </p:grpSpPr>
        <p:sp>
          <p:nvSpPr>
            <p:cNvPr id="1575" name="Google Shape;1575;p126"/>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576" name="Google Shape;1576;p126"/>
            <p:cNvCxnSpPr>
              <a:stCxn id="1577"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578" name="Google Shape;1578;p126"/>
            <p:cNvCxnSpPr>
              <a:stCxn id="1577"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579" name="Google Shape;1579;p126"/>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11</a:t>
            </a:r>
            <a:endParaRPr sz="2400">
              <a:solidFill>
                <a:srgbClr val="999999"/>
              </a:solidFill>
              <a:latin typeface="Source Code Pro"/>
              <a:ea typeface="Source Code Pro"/>
              <a:cs typeface="Source Code Pro"/>
              <a:sym typeface="Source Code Pro"/>
            </a:endParaRPr>
          </a:p>
        </p:txBody>
      </p:sp>
      <p:sp>
        <p:nvSpPr>
          <p:cNvPr id="1580" name="Google Shape;1580;p126"/>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999999"/>
              </a:solidFill>
              <a:latin typeface="Source Code Pro"/>
              <a:ea typeface="Source Code Pro"/>
              <a:cs typeface="Source Code Pro"/>
              <a:sym typeface="Source Code Pro"/>
            </a:endParaRPr>
          </a:p>
        </p:txBody>
      </p:sp>
      <p:sp>
        <p:nvSpPr>
          <p:cNvPr id="1581" name="Google Shape;1581;p126"/>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1582" name="Google Shape;1582;p126"/>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583" name="Google Shape;1583;p126"/>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584" name="Google Shape;1584;p126"/>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585" name="Google Shape;1585;p126"/>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586" name="Google Shape;1586;p126"/>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587" name="Google Shape;1587;p126"/>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double_and_return</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 -&gt; </a:t>
            </a:r>
            <a:r>
              <a:rPr lang="en" sz="2400">
                <a:solidFill>
                  <a:schemeClr val="lt1"/>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return </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x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double_and_return</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30</a:t>
            </a:r>
            <a:r>
              <a:rPr lang="en" sz="2400">
                <a:solidFill>
                  <a:srgbClr val="F6B26B"/>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577" name="Google Shape;1577;p126"/>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588" name="Google Shape;1588;p126"/>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0</a:t>
            </a:r>
            <a:endParaRPr sz="2400">
              <a:solidFill>
                <a:srgbClr val="FFFFFF"/>
              </a:solidFill>
              <a:latin typeface="Source Code Pro"/>
              <a:ea typeface="Source Code Pro"/>
              <a:cs typeface="Source Code Pro"/>
              <a:sym typeface="Source Code Pro"/>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127"/>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594" name="Google Shape;1594;p127"/>
          <p:cNvGrpSpPr/>
          <p:nvPr/>
        </p:nvGrpSpPr>
        <p:grpSpPr>
          <a:xfrm>
            <a:off x="7968675" y="4362700"/>
            <a:ext cx="900900" cy="554100"/>
            <a:chOff x="7968675" y="4362700"/>
            <a:chExt cx="900900" cy="554100"/>
          </a:xfrm>
        </p:grpSpPr>
        <p:sp>
          <p:nvSpPr>
            <p:cNvPr id="1595" name="Google Shape;1595;p127"/>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596" name="Google Shape;1596;p127"/>
            <p:cNvCxnSpPr>
              <a:stCxn id="1597"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598" name="Google Shape;1598;p127"/>
            <p:cNvCxnSpPr>
              <a:stCxn id="1597"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599" name="Google Shape;1599;p127"/>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11</a:t>
            </a:r>
            <a:endParaRPr sz="2400">
              <a:solidFill>
                <a:srgbClr val="999999"/>
              </a:solidFill>
              <a:latin typeface="Source Code Pro"/>
              <a:ea typeface="Source Code Pro"/>
              <a:cs typeface="Source Code Pro"/>
              <a:sym typeface="Source Code Pro"/>
            </a:endParaRPr>
          </a:p>
        </p:txBody>
      </p:sp>
      <p:sp>
        <p:nvSpPr>
          <p:cNvPr id="1600" name="Google Shape;1600;p127"/>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30</a:t>
            </a:r>
            <a:endParaRPr sz="2400">
              <a:solidFill>
                <a:srgbClr val="FFFFFF"/>
              </a:solidFill>
              <a:latin typeface="Source Code Pro"/>
              <a:ea typeface="Source Code Pro"/>
              <a:cs typeface="Source Code Pro"/>
              <a:sym typeface="Source Code Pro"/>
            </a:endParaRPr>
          </a:p>
        </p:txBody>
      </p:sp>
      <p:sp>
        <p:nvSpPr>
          <p:cNvPr id="1601" name="Google Shape;1601;p127"/>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1602" name="Google Shape;1602;p127"/>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603" name="Google Shape;1603;p127"/>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604" name="Google Shape;1604;p127"/>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605" name="Google Shape;1605;p127"/>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606" name="Google Shape;1606;p127"/>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607" name="Google Shape;1607;p127"/>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double_and_return</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-&gt; </a:t>
            </a:r>
            <a:r>
              <a:rPr lang="en" sz="2400">
                <a:solidFill>
                  <a:schemeClr val="lt1"/>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return </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x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double_and_return</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30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597" name="Google Shape;1597;p127"/>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608" name="Google Shape;1608;p127"/>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2</a:t>
            </a:r>
            <a:endParaRPr sz="2400">
              <a:solidFill>
                <a:srgbClr val="FFFFFF"/>
              </a:solidFill>
              <a:latin typeface="Source Code Pro"/>
              <a:ea typeface="Source Code Pro"/>
              <a:cs typeface="Source Code Pro"/>
              <a:sym typeface="Source Code Pro"/>
            </a:endParaRPr>
          </a:p>
        </p:txBody>
      </p:sp>
      <p:sp>
        <p:nvSpPr>
          <p:cNvPr id="1609" name="Google Shape;1609;p127"/>
          <p:cNvSpPr/>
          <p:nvPr/>
        </p:nvSpPr>
        <p:spPr>
          <a:xfrm>
            <a:off x="0" y="2501675"/>
            <a:ext cx="4257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28"/>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615" name="Google Shape;1615;p128"/>
          <p:cNvGrpSpPr/>
          <p:nvPr/>
        </p:nvGrpSpPr>
        <p:grpSpPr>
          <a:xfrm>
            <a:off x="7968675" y="4362700"/>
            <a:ext cx="900900" cy="554100"/>
            <a:chOff x="7968675" y="4362700"/>
            <a:chExt cx="900900" cy="554100"/>
          </a:xfrm>
        </p:grpSpPr>
        <p:sp>
          <p:nvSpPr>
            <p:cNvPr id="1616" name="Google Shape;1616;p128"/>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617" name="Google Shape;1617;p128"/>
            <p:cNvCxnSpPr>
              <a:stCxn id="1618"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619" name="Google Shape;1619;p128"/>
            <p:cNvCxnSpPr>
              <a:stCxn id="1618"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620" name="Google Shape;1620;p128"/>
          <p:cNvSpPr txBox="1"/>
          <p:nvPr/>
        </p:nvSpPr>
        <p:spPr>
          <a:xfrm>
            <a:off x="425775" y="4362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11</a:t>
            </a:r>
            <a:endParaRPr sz="2400">
              <a:solidFill>
                <a:srgbClr val="999999"/>
              </a:solidFill>
              <a:latin typeface="Source Code Pro"/>
              <a:ea typeface="Source Code Pro"/>
              <a:cs typeface="Source Code Pro"/>
              <a:sym typeface="Source Code Pro"/>
            </a:endParaRPr>
          </a:p>
        </p:txBody>
      </p:sp>
      <p:sp>
        <p:nvSpPr>
          <p:cNvPr id="1621" name="Google Shape;1621;p128"/>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30</a:t>
            </a:r>
            <a:endParaRPr sz="2400">
              <a:solidFill>
                <a:srgbClr val="FFFFFF"/>
              </a:solidFill>
              <a:latin typeface="Source Code Pro"/>
              <a:ea typeface="Source Code Pro"/>
              <a:cs typeface="Source Code Pro"/>
              <a:sym typeface="Source Code Pro"/>
            </a:endParaRPr>
          </a:p>
        </p:txBody>
      </p:sp>
      <p:sp>
        <p:nvSpPr>
          <p:cNvPr id="1622" name="Google Shape;1622;p128"/>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1623" name="Google Shape;1623;p128"/>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624" name="Google Shape;1624;p128"/>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625" name="Google Shape;1625;p128"/>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626" name="Google Shape;1626;p128"/>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627" name="Google Shape;1627;p128"/>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628" name="Google Shape;1628;p128"/>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double_and_return</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-&gt; </a:t>
            </a:r>
            <a:r>
              <a:rPr lang="en" sz="2400">
                <a:solidFill>
                  <a:schemeClr val="lt1"/>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return </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x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double_and_return</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30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618" name="Google Shape;1618;p128"/>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629" name="Google Shape;1629;p128"/>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2</a:t>
            </a:r>
            <a:endParaRPr sz="2400">
              <a:solidFill>
                <a:srgbClr val="FFFFFF"/>
              </a:solidFill>
              <a:latin typeface="Source Code Pro"/>
              <a:ea typeface="Source Code Pro"/>
              <a:cs typeface="Source Code Pro"/>
              <a:sym typeface="Source Code Pro"/>
            </a:endParaRPr>
          </a:p>
        </p:txBody>
      </p:sp>
      <p:sp>
        <p:nvSpPr>
          <p:cNvPr id="1630" name="Google Shape;1630;p128"/>
          <p:cNvSpPr/>
          <p:nvPr/>
        </p:nvSpPr>
        <p:spPr>
          <a:xfrm>
            <a:off x="0" y="2501675"/>
            <a:ext cx="4257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28"/>
          <p:cNvSpPr txBox="1"/>
          <p:nvPr/>
        </p:nvSpPr>
        <p:spPr>
          <a:xfrm rot="-670018">
            <a:off x="568467" y="3319032"/>
            <a:ext cx="4456577" cy="55410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B4A7D6"/>
                </a:solidFill>
                <a:latin typeface="Source Sans Pro"/>
                <a:ea typeface="Source Sans Pro"/>
                <a:cs typeface="Source Sans Pro"/>
                <a:sym typeface="Source Sans Pro"/>
              </a:rPr>
              <a:t>reserved </a:t>
            </a:r>
            <a:r>
              <a:rPr lang="en" sz="2400">
                <a:solidFill>
                  <a:srgbClr val="B4A7D6"/>
                </a:solidFill>
                <a:latin typeface="Source Sans Pro"/>
                <a:ea typeface="Source Sans Pro"/>
                <a:cs typeface="Source Sans Pro"/>
                <a:sym typeface="Source Sans Pro"/>
              </a:rPr>
              <a:t>for return value</a:t>
            </a:r>
            <a:endParaRPr sz="2400">
              <a:solidFill>
                <a:srgbClr val="B4A7D6"/>
              </a:solidFill>
              <a:latin typeface="Source Sans Pro"/>
              <a:ea typeface="Source Sans Pro"/>
              <a:cs typeface="Source Sans Pro"/>
              <a:sym typeface="Source Sans Pro"/>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129"/>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637" name="Google Shape;1637;p129"/>
          <p:cNvGrpSpPr/>
          <p:nvPr/>
        </p:nvGrpSpPr>
        <p:grpSpPr>
          <a:xfrm>
            <a:off x="7968675" y="4362700"/>
            <a:ext cx="900900" cy="554100"/>
            <a:chOff x="7968675" y="4362700"/>
            <a:chExt cx="900900" cy="554100"/>
          </a:xfrm>
        </p:grpSpPr>
        <p:sp>
          <p:nvSpPr>
            <p:cNvPr id="1638" name="Google Shape;1638;p129"/>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639" name="Google Shape;1639;p129"/>
            <p:cNvCxnSpPr>
              <a:stCxn id="1640"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641" name="Google Shape;1641;p129"/>
            <p:cNvCxnSpPr>
              <a:stCxn id="1640"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642" name="Google Shape;1642;p129"/>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11</a:t>
            </a:r>
            <a:endParaRPr sz="2400">
              <a:solidFill>
                <a:srgbClr val="999999"/>
              </a:solidFill>
              <a:latin typeface="Source Code Pro"/>
              <a:ea typeface="Source Code Pro"/>
              <a:cs typeface="Source Code Pro"/>
              <a:sym typeface="Source Code Pro"/>
            </a:endParaRPr>
          </a:p>
        </p:txBody>
      </p:sp>
      <p:sp>
        <p:nvSpPr>
          <p:cNvPr id="1643" name="Google Shape;1643;p129"/>
          <p:cNvSpPr txBox="1"/>
          <p:nvPr/>
        </p:nvSpPr>
        <p:spPr>
          <a:xfrm>
            <a:off x="1313175" y="4362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30</a:t>
            </a:r>
            <a:endParaRPr sz="2400">
              <a:solidFill>
                <a:srgbClr val="FFFFFF"/>
              </a:solidFill>
              <a:latin typeface="Source Code Pro"/>
              <a:ea typeface="Source Code Pro"/>
              <a:cs typeface="Source Code Pro"/>
              <a:sym typeface="Source Code Pro"/>
            </a:endParaRPr>
          </a:p>
        </p:txBody>
      </p:sp>
      <p:sp>
        <p:nvSpPr>
          <p:cNvPr id="1644" name="Google Shape;1644;p129"/>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1645" name="Google Shape;1645;p129"/>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646" name="Google Shape;1646;p129"/>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647" name="Google Shape;1647;p129"/>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648" name="Google Shape;1648;p129"/>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649" name="Google Shape;1649;p129"/>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650" name="Google Shape;1650;p129"/>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double_and_return</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-&gt; </a:t>
            </a:r>
            <a:r>
              <a:rPr lang="en" sz="2400">
                <a:solidFill>
                  <a:schemeClr val="lt1"/>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return </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x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double_and_return</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30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640" name="Google Shape;1640;p129"/>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651" name="Google Shape;1651;p129"/>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2</a:t>
            </a:r>
            <a:endParaRPr sz="2400">
              <a:solidFill>
                <a:srgbClr val="FFFFFF"/>
              </a:solidFill>
              <a:latin typeface="Source Code Pro"/>
              <a:ea typeface="Source Code Pro"/>
              <a:cs typeface="Source Code Pro"/>
              <a:sym typeface="Source Code Pro"/>
            </a:endParaRPr>
          </a:p>
        </p:txBody>
      </p:sp>
      <p:sp>
        <p:nvSpPr>
          <p:cNvPr id="1652" name="Google Shape;1652;p129"/>
          <p:cNvSpPr/>
          <p:nvPr/>
        </p:nvSpPr>
        <p:spPr>
          <a:xfrm>
            <a:off x="0" y="1053875"/>
            <a:ext cx="4257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29"/>
          <p:cNvSpPr/>
          <p:nvPr/>
        </p:nvSpPr>
        <p:spPr>
          <a:xfrm>
            <a:off x="2959050" y="113475"/>
            <a:ext cx="5560800" cy="554100"/>
          </a:xfrm>
          <a:prstGeom prst="wedgeRectCallout">
            <a:avLst>
              <a:gd fmla="val -20491" name="adj1"/>
              <a:gd fmla="val 107020" name="adj2"/>
            </a:avLst>
          </a:prstGeom>
          <a:solidFill>
            <a:schemeClr val="lt2"/>
          </a:solidFill>
          <a:ln cap="flat" cmpd="sng" w="38100">
            <a:solidFill>
              <a:srgbClr val="8E7CC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Source Code Pro"/>
                <a:ea typeface="Source Code Pro"/>
                <a:cs typeface="Source Code Pro"/>
                <a:sym typeface="Source Code Pro"/>
              </a:rPr>
              <a:t>stack_bytes</a:t>
            </a:r>
            <a:r>
              <a:rPr lang="en" sz="2400">
                <a:solidFill>
                  <a:srgbClr val="E69138"/>
                </a:solidFill>
                <a:latin typeface="Source Code Pro"/>
                <a:ea typeface="Source Code Pro"/>
                <a:cs typeface="Source Code Pro"/>
                <a:sym typeface="Source Code Pro"/>
              </a:rPr>
              <a:t>[</a:t>
            </a:r>
            <a:r>
              <a:rPr lang="en" sz="2400">
                <a:solidFill>
                  <a:srgbClr val="434343"/>
                </a:solidFill>
                <a:latin typeface="Source Code Pro"/>
                <a:ea typeface="Source Code Pro"/>
                <a:cs typeface="Source Code Pro"/>
                <a:sym typeface="Source Code Pro"/>
              </a:rPr>
              <a:t>stack_length </a:t>
            </a:r>
            <a:r>
              <a:rPr lang="en" sz="2400">
                <a:solidFill>
                  <a:srgbClr val="E69138"/>
                </a:solidFill>
                <a:latin typeface="Source Code Pro"/>
                <a:ea typeface="Source Code Pro"/>
                <a:cs typeface="Source Code Pro"/>
                <a:sym typeface="Source Code Pro"/>
              </a:rPr>
              <a:t>-</a:t>
            </a:r>
            <a:r>
              <a:rPr lang="en" sz="2400">
                <a:solidFill>
                  <a:srgbClr val="434343"/>
                </a:solidFill>
                <a:latin typeface="Source Code Pro"/>
                <a:ea typeface="Source Code Pro"/>
                <a:cs typeface="Source Code Pro"/>
                <a:sym typeface="Source Code Pro"/>
              </a:rPr>
              <a:t> 1</a:t>
            </a:r>
            <a:r>
              <a:rPr lang="en" sz="2400">
                <a:solidFill>
                  <a:srgbClr val="E69138"/>
                </a:solidFill>
                <a:latin typeface="Source Code Pro"/>
                <a:ea typeface="Source Code Pro"/>
                <a:cs typeface="Source Code Pro"/>
                <a:sym typeface="Source Code Pro"/>
              </a:rPr>
              <a:t>]</a:t>
            </a:r>
            <a:endParaRPr/>
          </a:p>
        </p:txBody>
      </p:sp>
      <p:sp>
        <p:nvSpPr>
          <p:cNvPr id="1654" name="Google Shape;1654;p129"/>
          <p:cNvSpPr txBox="1"/>
          <p:nvPr/>
        </p:nvSpPr>
        <p:spPr>
          <a:xfrm rot="-670018">
            <a:off x="568467" y="3319032"/>
            <a:ext cx="4456577" cy="55410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B4A7D6"/>
                </a:solidFill>
                <a:latin typeface="Source Sans Pro"/>
                <a:ea typeface="Source Sans Pro"/>
                <a:cs typeface="Source Sans Pro"/>
                <a:sym typeface="Source Sans Pro"/>
              </a:rPr>
              <a:t>reserved </a:t>
            </a:r>
            <a:r>
              <a:rPr lang="en" sz="2400">
                <a:solidFill>
                  <a:srgbClr val="B4A7D6"/>
                </a:solidFill>
                <a:latin typeface="Source Sans Pro"/>
                <a:ea typeface="Source Sans Pro"/>
                <a:cs typeface="Source Sans Pro"/>
                <a:sym typeface="Source Sans Pro"/>
              </a:rPr>
              <a:t>for return value</a:t>
            </a:r>
            <a:endParaRPr sz="2400">
              <a:solidFill>
                <a:srgbClr val="B4A7D6"/>
              </a:solidFill>
              <a:latin typeface="Source Sans Pro"/>
              <a:ea typeface="Source Sans Pro"/>
              <a:cs typeface="Source Sans Pro"/>
              <a:sym typeface="Source Sans Pro"/>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p130"/>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660" name="Google Shape;1660;p130"/>
          <p:cNvGrpSpPr/>
          <p:nvPr/>
        </p:nvGrpSpPr>
        <p:grpSpPr>
          <a:xfrm>
            <a:off x="7968675" y="4362700"/>
            <a:ext cx="900900" cy="554100"/>
            <a:chOff x="7968675" y="4362700"/>
            <a:chExt cx="900900" cy="554100"/>
          </a:xfrm>
        </p:grpSpPr>
        <p:sp>
          <p:nvSpPr>
            <p:cNvPr id="1661" name="Google Shape;1661;p130"/>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662" name="Google Shape;1662;p130"/>
            <p:cNvCxnSpPr>
              <a:stCxn id="1663"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664" name="Google Shape;1664;p130"/>
            <p:cNvCxnSpPr>
              <a:stCxn id="1663"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665" name="Google Shape;1665;p130"/>
          <p:cNvSpPr txBox="1"/>
          <p:nvPr/>
        </p:nvSpPr>
        <p:spPr>
          <a:xfrm>
            <a:off x="425775" y="4362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1666" name="Google Shape;1666;p130"/>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1667" name="Google Shape;1667;p130"/>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668" name="Google Shape;1668;p130"/>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669" name="Google Shape;1669;p130"/>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670" name="Google Shape;1670;p130"/>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671" name="Google Shape;1671;p130"/>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672" name="Google Shape;1672;p130"/>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double_and_return</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-&gt; </a:t>
            </a:r>
            <a:r>
              <a:rPr lang="en" sz="2400">
                <a:solidFill>
                  <a:schemeClr val="lt1"/>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return </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x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double_and_return</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30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663" name="Google Shape;1663;p130"/>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673" name="Google Shape;1673;p130"/>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2</a:t>
            </a:r>
            <a:endParaRPr sz="2400">
              <a:solidFill>
                <a:srgbClr val="FFFFFF"/>
              </a:solidFill>
              <a:latin typeface="Source Code Pro"/>
              <a:ea typeface="Source Code Pro"/>
              <a:cs typeface="Source Code Pro"/>
              <a:sym typeface="Source Code Pro"/>
            </a:endParaRPr>
          </a:p>
        </p:txBody>
      </p:sp>
      <p:sp>
        <p:nvSpPr>
          <p:cNvPr id="1674" name="Google Shape;1674;p130"/>
          <p:cNvSpPr/>
          <p:nvPr/>
        </p:nvSpPr>
        <p:spPr>
          <a:xfrm>
            <a:off x="0" y="1447150"/>
            <a:ext cx="11676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30"/>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30</a:t>
            </a:r>
            <a:endParaRPr sz="2400">
              <a:solidFill>
                <a:srgbClr val="FFFFFF"/>
              </a:solidFill>
              <a:latin typeface="Source Code Pro"/>
              <a:ea typeface="Source Code Pro"/>
              <a:cs typeface="Source Code Pro"/>
              <a:sym typeface="Source Code Pro"/>
            </a:endParaRPr>
          </a:p>
        </p:txBody>
      </p:sp>
      <p:sp>
        <p:nvSpPr>
          <p:cNvPr id="1676" name="Google Shape;1676;p130"/>
          <p:cNvSpPr txBox="1"/>
          <p:nvPr/>
        </p:nvSpPr>
        <p:spPr>
          <a:xfrm rot="-670018">
            <a:off x="568467" y="3319032"/>
            <a:ext cx="4456577" cy="55410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B4A7D6"/>
                </a:solidFill>
                <a:latin typeface="Source Sans Pro"/>
                <a:ea typeface="Source Sans Pro"/>
                <a:cs typeface="Source Sans Pro"/>
                <a:sym typeface="Source Sans Pro"/>
              </a:rPr>
              <a:t>reserved </a:t>
            </a:r>
            <a:r>
              <a:rPr lang="en" sz="2400">
                <a:solidFill>
                  <a:srgbClr val="B4A7D6"/>
                </a:solidFill>
                <a:latin typeface="Source Sans Pro"/>
                <a:ea typeface="Source Sans Pro"/>
                <a:cs typeface="Source Sans Pro"/>
                <a:sym typeface="Source Sans Pro"/>
              </a:rPr>
              <a:t>for return value</a:t>
            </a:r>
            <a:endParaRPr sz="2400">
              <a:solidFill>
                <a:srgbClr val="B4A7D6"/>
              </a:solidFill>
              <a:latin typeface="Source Sans Pro"/>
              <a:ea typeface="Source Sans Pro"/>
              <a:cs typeface="Source Sans Pro"/>
              <a:sym typeface="Source Sans Pro"/>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0" name="Shape 1680"/>
        <p:cNvGrpSpPr/>
        <p:nvPr/>
      </p:nvGrpSpPr>
      <p:grpSpPr>
        <a:xfrm>
          <a:off x="0" y="0"/>
          <a:ext cx="0" cy="0"/>
          <a:chOff x="0" y="0"/>
          <a:chExt cx="0" cy="0"/>
        </a:xfrm>
      </p:grpSpPr>
      <p:sp>
        <p:nvSpPr>
          <p:cNvPr id="1681" name="Google Shape;1681;p131"/>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682" name="Google Shape;1682;p131"/>
          <p:cNvGrpSpPr/>
          <p:nvPr/>
        </p:nvGrpSpPr>
        <p:grpSpPr>
          <a:xfrm>
            <a:off x="7968675" y="4362700"/>
            <a:ext cx="900900" cy="554100"/>
            <a:chOff x="7968675" y="4362700"/>
            <a:chExt cx="900900" cy="554100"/>
          </a:xfrm>
        </p:grpSpPr>
        <p:sp>
          <p:nvSpPr>
            <p:cNvPr id="1683" name="Google Shape;1683;p131"/>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684" name="Google Shape;1684;p131"/>
            <p:cNvCxnSpPr>
              <a:stCxn id="1685"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686" name="Google Shape;1686;p131"/>
            <p:cNvCxnSpPr>
              <a:stCxn id="1685"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687" name="Google Shape;1687;p131"/>
          <p:cNvSpPr txBox="1"/>
          <p:nvPr/>
        </p:nvSpPr>
        <p:spPr>
          <a:xfrm>
            <a:off x="425775" y="4362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1688" name="Google Shape;1688;p131"/>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1689" name="Google Shape;1689;p131"/>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690" name="Google Shape;1690;p131"/>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691" name="Google Shape;1691;p131"/>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692" name="Google Shape;1692;p131"/>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693" name="Google Shape;1693;p131"/>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694" name="Google Shape;1694;p131"/>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double_and_return</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-&gt; </a:t>
            </a:r>
            <a:r>
              <a:rPr lang="en" sz="2400">
                <a:solidFill>
                  <a:schemeClr val="lt1"/>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return </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x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double_and_return</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30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685" name="Google Shape;1685;p131"/>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695" name="Google Shape;1695;p131"/>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1</a:t>
            </a:r>
            <a:endParaRPr sz="2400">
              <a:solidFill>
                <a:srgbClr val="FFFFFF"/>
              </a:solidFill>
              <a:latin typeface="Source Code Pro"/>
              <a:ea typeface="Source Code Pro"/>
              <a:cs typeface="Source Code Pro"/>
              <a:sym typeface="Source Code Pro"/>
            </a:endParaRPr>
          </a:p>
        </p:txBody>
      </p:sp>
      <p:sp>
        <p:nvSpPr>
          <p:cNvPr id="1696" name="Google Shape;1696;p131"/>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1697" name="Google Shape;1697;p131"/>
          <p:cNvSpPr/>
          <p:nvPr/>
        </p:nvSpPr>
        <p:spPr>
          <a:xfrm>
            <a:off x="0" y="2501675"/>
            <a:ext cx="4257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8" name="Google Shape;1698;p131"/>
          <p:cNvCxnSpPr/>
          <p:nvPr/>
        </p:nvCxnSpPr>
        <p:spPr>
          <a:xfrm flipH="1">
            <a:off x="970675" y="2885875"/>
            <a:ext cx="354000" cy="1320600"/>
          </a:xfrm>
          <a:prstGeom prst="straightConnector1">
            <a:avLst/>
          </a:prstGeom>
          <a:noFill/>
          <a:ln cap="flat" cmpd="sng" w="38100">
            <a:solidFill>
              <a:srgbClr val="B4A7D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8"/>
                                        </p:tgtEl>
                                        <p:attrNameLst>
                                          <p:attrName>style.visibility</p:attrName>
                                        </p:attrNameLst>
                                      </p:cBhvr>
                                      <p:to>
                                        <p:strVal val="visible"/>
                                      </p:to>
                                    </p:set>
                                    <p:animEffect filter="fade" transition="in">
                                      <p:cBhvr>
                                        <p:cTn dur="1000"/>
                                        <p:tgtEl>
                                          <p:spTgt spid="16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132"/>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704" name="Google Shape;1704;p132"/>
          <p:cNvGrpSpPr/>
          <p:nvPr/>
        </p:nvGrpSpPr>
        <p:grpSpPr>
          <a:xfrm>
            <a:off x="7968675" y="4362700"/>
            <a:ext cx="900900" cy="554100"/>
            <a:chOff x="7968675" y="4362700"/>
            <a:chExt cx="900900" cy="554100"/>
          </a:xfrm>
        </p:grpSpPr>
        <p:sp>
          <p:nvSpPr>
            <p:cNvPr id="1705" name="Google Shape;1705;p132"/>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706" name="Google Shape;1706;p132"/>
            <p:cNvCxnSpPr>
              <a:stCxn id="1707"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708" name="Google Shape;1708;p132"/>
            <p:cNvCxnSpPr>
              <a:stCxn id="1707"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709" name="Google Shape;1709;p132"/>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1710" name="Google Shape;1710;p132"/>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1711" name="Google Shape;1711;p132"/>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712" name="Google Shape;1712;p132"/>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713" name="Google Shape;1713;p132"/>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714" name="Google Shape;1714;p132"/>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715" name="Google Shape;1715;p132"/>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716" name="Google Shape;1716;p132"/>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double_and_return</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return </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x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double_and_return</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30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707" name="Google Shape;1707;p132"/>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717" name="Google Shape;1717;p132"/>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0</a:t>
            </a:r>
            <a:endParaRPr sz="2400">
              <a:solidFill>
                <a:srgbClr val="FFFFFF"/>
              </a:solidFill>
              <a:latin typeface="Source Code Pro"/>
              <a:ea typeface="Source Code Pro"/>
              <a:cs typeface="Source Code Pro"/>
              <a:sym typeface="Source Code Pro"/>
            </a:endParaRPr>
          </a:p>
        </p:txBody>
      </p:sp>
      <p:sp>
        <p:nvSpPr>
          <p:cNvPr id="1718" name="Google Shape;1718;p132"/>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1719" name="Google Shape;1719;p132"/>
          <p:cNvSpPr txBox="1"/>
          <p:nvPr/>
        </p:nvSpPr>
        <p:spPr>
          <a:xfrm rot="-670018">
            <a:off x="568467" y="3319032"/>
            <a:ext cx="4456577" cy="55410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B4A7D6"/>
                </a:solidFill>
                <a:latin typeface="Source Sans Pro"/>
                <a:ea typeface="Source Sans Pro"/>
                <a:cs typeface="Source Sans Pro"/>
                <a:sym typeface="Source Sans Pro"/>
              </a:rPr>
              <a:t>reserved </a:t>
            </a:r>
            <a:r>
              <a:rPr lang="en" sz="2400">
                <a:solidFill>
                  <a:srgbClr val="B4A7D6"/>
                </a:solidFill>
                <a:latin typeface="Source Sans Pro"/>
                <a:ea typeface="Source Sans Pro"/>
                <a:cs typeface="Source Sans Pro"/>
                <a:sym typeface="Source Sans Pro"/>
              </a:rPr>
              <a:t>for return value</a:t>
            </a:r>
            <a:endParaRPr sz="2400">
              <a:solidFill>
                <a:srgbClr val="B4A7D6"/>
              </a:solidFill>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nvSpPr>
        <p:spPr>
          <a:xfrm>
            <a:off x="96350" y="990600"/>
            <a:ext cx="8666400" cy="44427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 sz="3600">
                <a:solidFill>
                  <a:srgbClr val="EFEFEF"/>
                </a:solidFill>
                <a:latin typeface="Source Sans Pro"/>
                <a:ea typeface="Source Sans Pro"/>
                <a:cs typeface="Source Sans Pro"/>
                <a:sym typeface="Source Sans Pro"/>
              </a:rPr>
              <a:t>C/C++ level performance, with…</a:t>
            </a:r>
            <a:endParaRPr sz="3600">
              <a:solidFill>
                <a:srgbClr val="EFEFEF"/>
              </a:solidFill>
              <a:latin typeface="Source Sans Pro"/>
              <a:ea typeface="Source Sans Pro"/>
              <a:cs typeface="Source Sans Pro"/>
              <a:sym typeface="Source Sans Pro"/>
            </a:endParaRPr>
          </a:p>
          <a:p>
            <a:pPr indent="0" lvl="0" marL="457200" rtl="0" algn="l">
              <a:lnSpc>
                <a:spcPct val="115000"/>
              </a:lnSpc>
              <a:spcBef>
                <a:spcPts val="0"/>
              </a:spcBef>
              <a:spcAft>
                <a:spcPts val="0"/>
              </a:spcAft>
              <a:buNone/>
            </a:pPr>
            <a:r>
              <a:rPr lang="en" sz="3600">
                <a:solidFill>
                  <a:srgbClr val="EFEFEF"/>
                </a:solidFill>
                <a:latin typeface="Source Sans Pro"/>
                <a:ea typeface="Source Sans Pro"/>
                <a:cs typeface="Source Sans Pro"/>
                <a:sym typeface="Source Sans Pro"/>
              </a:rPr>
              <a:t>...nice ergonomics and a language server</a:t>
            </a:r>
            <a:endParaRPr sz="3600">
              <a:solidFill>
                <a:srgbClr val="EFEFEF"/>
              </a:solidFill>
              <a:latin typeface="Source Sans Pro"/>
              <a:ea typeface="Source Sans Pro"/>
              <a:cs typeface="Source Sans Pro"/>
              <a:sym typeface="Source Sans Pro"/>
            </a:endParaRPr>
          </a:p>
          <a:p>
            <a:pPr indent="0" lvl="0" marL="457200" rtl="0" algn="l">
              <a:lnSpc>
                <a:spcPct val="115000"/>
              </a:lnSpc>
              <a:spcBef>
                <a:spcPts val="0"/>
              </a:spcBef>
              <a:spcAft>
                <a:spcPts val="0"/>
              </a:spcAft>
              <a:buNone/>
            </a:pPr>
            <a:r>
              <a:rPr lang="en" sz="3600">
                <a:solidFill>
                  <a:srgbClr val="EFEFEF"/>
                </a:solidFill>
                <a:latin typeface="Source Sans Pro"/>
                <a:ea typeface="Source Sans Pro"/>
                <a:cs typeface="Source Sans Pro"/>
                <a:sym typeface="Source Sans Pro"/>
              </a:rPr>
              <a:t>...automatic memory management</a:t>
            </a:r>
            <a:endParaRPr sz="3600">
              <a:solidFill>
                <a:srgbClr val="EFEFEF"/>
              </a:solidFill>
              <a:latin typeface="Source Sans Pro"/>
              <a:ea typeface="Source Sans Pro"/>
              <a:cs typeface="Source Sans Pro"/>
              <a:sym typeface="Source Sans Pro"/>
            </a:endParaRPr>
          </a:p>
          <a:p>
            <a:pPr indent="0" lvl="0" marL="457200" rtl="0" algn="l">
              <a:lnSpc>
                <a:spcPct val="115000"/>
              </a:lnSpc>
              <a:spcBef>
                <a:spcPts val="0"/>
              </a:spcBef>
              <a:spcAft>
                <a:spcPts val="0"/>
              </a:spcAft>
              <a:buNone/>
            </a:pPr>
            <a:r>
              <a:rPr lang="en" sz="3600">
                <a:solidFill>
                  <a:srgbClr val="EFEFEF"/>
                </a:solidFill>
                <a:latin typeface="Source Sans Pro"/>
                <a:ea typeface="Source Sans Pro"/>
                <a:cs typeface="Source Sans Pro"/>
                <a:sym typeface="Source Sans Pro"/>
              </a:rPr>
              <a:t>...a package manager and code formatter</a:t>
            </a:r>
            <a:endParaRPr sz="3600">
              <a:solidFill>
                <a:srgbClr val="EFEFEF"/>
              </a:solidFill>
              <a:latin typeface="Source Sans Pro"/>
              <a:ea typeface="Source Sans Pro"/>
              <a:cs typeface="Source Sans Pro"/>
              <a:sym typeface="Source Sans Pro"/>
            </a:endParaRPr>
          </a:p>
          <a:p>
            <a:pPr indent="0" lvl="0" marL="457200" rtl="0" algn="l">
              <a:lnSpc>
                <a:spcPct val="115000"/>
              </a:lnSpc>
              <a:spcBef>
                <a:spcPts val="0"/>
              </a:spcBef>
              <a:spcAft>
                <a:spcPts val="0"/>
              </a:spcAft>
              <a:buNone/>
            </a:pPr>
            <a:r>
              <a:rPr lang="en" sz="3600">
                <a:solidFill>
                  <a:srgbClr val="EFEFEF"/>
                </a:solidFill>
                <a:latin typeface="Source Sans Pro"/>
                <a:ea typeface="Source Sans Pro"/>
                <a:cs typeface="Source Sans Pro"/>
                <a:sym typeface="Source Sans Pro"/>
              </a:rPr>
              <a:t>...more compiler help with concurrency</a:t>
            </a:r>
            <a:endParaRPr sz="3600">
              <a:solidFill>
                <a:srgbClr val="EFEFEF"/>
              </a:solidFill>
              <a:latin typeface="Source Sans Pro"/>
              <a:ea typeface="Source Sans Pro"/>
              <a:cs typeface="Source Sans Pro"/>
              <a:sym typeface="Source Sans Pro"/>
            </a:endParaRPr>
          </a:p>
          <a:p>
            <a:pPr indent="0" lvl="0" marL="457200" rtl="0" algn="l">
              <a:lnSpc>
                <a:spcPct val="115000"/>
              </a:lnSpc>
              <a:spcBef>
                <a:spcPts val="0"/>
              </a:spcBef>
              <a:spcAft>
                <a:spcPts val="0"/>
              </a:spcAft>
              <a:buClr>
                <a:schemeClr val="dk1"/>
              </a:buClr>
              <a:buSzPts val="1100"/>
              <a:buFont typeface="Arial"/>
              <a:buNone/>
            </a:pPr>
            <a:r>
              <a:rPr lang="en" sz="3600">
                <a:solidFill>
                  <a:srgbClr val="EFEFEF"/>
                </a:solidFill>
                <a:latin typeface="Source Sans Pro"/>
                <a:ea typeface="Source Sans Pro"/>
                <a:cs typeface="Source Sans Pro"/>
                <a:sym typeface="Source Sans Pro"/>
              </a:rPr>
              <a:t>...lots of compiler help for big code bases</a:t>
            </a:r>
            <a:endParaRPr sz="3600">
              <a:solidFill>
                <a:srgbClr val="EFEFEF"/>
              </a:solidFill>
              <a:latin typeface="Source Sans Pro"/>
              <a:ea typeface="Source Sans Pro"/>
              <a:cs typeface="Source Sans Pro"/>
              <a:sym typeface="Source Sans Pro"/>
            </a:endParaRPr>
          </a:p>
        </p:txBody>
      </p:sp>
      <p:sp>
        <p:nvSpPr>
          <p:cNvPr id="151" name="Google Shape;151;p25"/>
          <p:cNvSpPr txBox="1"/>
          <p:nvPr/>
        </p:nvSpPr>
        <p:spPr>
          <a:xfrm>
            <a:off x="269275" y="-152400"/>
            <a:ext cx="8874600" cy="146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chemeClr val="accent1"/>
                </a:solidFill>
                <a:latin typeface="Alegreya"/>
                <a:ea typeface="Alegreya"/>
                <a:cs typeface="Alegreya"/>
                <a:sym typeface="Alegreya"/>
              </a:rPr>
              <a:t>Why use Rust?</a:t>
            </a:r>
            <a:endParaRPr sz="6000">
              <a:solidFill>
                <a:schemeClr val="accent1"/>
              </a:solidFill>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0" st="0"/>
                                            </p:txEl>
                                          </p:spTgt>
                                        </p:tgtEl>
                                        <p:attrNameLst>
                                          <p:attrName>style.visibility</p:attrName>
                                        </p:attrNameLst>
                                      </p:cBhvr>
                                      <p:to>
                                        <p:strVal val="visible"/>
                                      </p:to>
                                    </p:set>
                                    <p:animEffect filter="fade" transition="in">
                                      <p:cBhvr>
                                        <p:cTn dur="1000"/>
                                        <p:tgtEl>
                                          <p:spTgt spid="1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1" st="1"/>
                                            </p:txEl>
                                          </p:spTgt>
                                        </p:tgtEl>
                                        <p:attrNameLst>
                                          <p:attrName>style.visibility</p:attrName>
                                        </p:attrNameLst>
                                      </p:cBhvr>
                                      <p:to>
                                        <p:strVal val="visible"/>
                                      </p:to>
                                    </p:set>
                                    <p:animEffect filter="fade" transition="in">
                                      <p:cBhvr>
                                        <p:cTn dur="1000"/>
                                        <p:tgtEl>
                                          <p:spTgt spid="15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2" st="2"/>
                                            </p:txEl>
                                          </p:spTgt>
                                        </p:tgtEl>
                                        <p:attrNameLst>
                                          <p:attrName>style.visibility</p:attrName>
                                        </p:attrNameLst>
                                      </p:cBhvr>
                                      <p:to>
                                        <p:strVal val="visible"/>
                                      </p:to>
                                    </p:set>
                                    <p:animEffect filter="fade" transition="in">
                                      <p:cBhvr>
                                        <p:cTn dur="1000"/>
                                        <p:tgtEl>
                                          <p:spTgt spid="15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3" st="3"/>
                                            </p:txEl>
                                          </p:spTgt>
                                        </p:tgtEl>
                                        <p:attrNameLst>
                                          <p:attrName>style.visibility</p:attrName>
                                        </p:attrNameLst>
                                      </p:cBhvr>
                                      <p:to>
                                        <p:strVal val="visible"/>
                                      </p:to>
                                    </p:set>
                                    <p:animEffect filter="fade" transition="in">
                                      <p:cBhvr>
                                        <p:cTn dur="1000"/>
                                        <p:tgtEl>
                                          <p:spTgt spid="15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4" st="4"/>
                                            </p:txEl>
                                          </p:spTgt>
                                        </p:tgtEl>
                                        <p:attrNameLst>
                                          <p:attrName>style.visibility</p:attrName>
                                        </p:attrNameLst>
                                      </p:cBhvr>
                                      <p:to>
                                        <p:strVal val="visible"/>
                                      </p:to>
                                    </p:set>
                                    <p:animEffect filter="fade" transition="in">
                                      <p:cBhvr>
                                        <p:cTn dur="1000"/>
                                        <p:tgtEl>
                                          <p:spTgt spid="15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xEl>
                                              <p:pRg end="5" st="5"/>
                                            </p:txEl>
                                          </p:spTgt>
                                        </p:tgtEl>
                                        <p:attrNameLst>
                                          <p:attrName>style.visibility</p:attrName>
                                        </p:attrNameLst>
                                      </p:cBhvr>
                                      <p:to>
                                        <p:strVal val="visible"/>
                                      </p:to>
                                    </p:set>
                                    <p:animEffect filter="fade" transition="in">
                                      <p:cBhvr>
                                        <p:cTn dur="1000"/>
                                        <p:tgtEl>
                                          <p:spTgt spid="150">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133"/>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725" name="Google Shape;1725;p133"/>
          <p:cNvGrpSpPr/>
          <p:nvPr/>
        </p:nvGrpSpPr>
        <p:grpSpPr>
          <a:xfrm>
            <a:off x="7968675" y="4362700"/>
            <a:ext cx="900900" cy="554100"/>
            <a:chOff x="7968675" y="4362700"/>
            <a:chExt cx="900900" cy="554100"/>
          </a:xfrm>
        </p:grpSpPr>
        <p:sp>
          <p:nvSpPr>
            <p:cNvPr id="1726" name="Google Shape;1726;p133"/>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727" name="Google Shape;1727;p133"/>
            <p:cNvCxnSpPr>
              <a:stCxn id="1728"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729" name="Google Shape;1729;p133"/>
            <p:cNvCxnSpPr>
              <a:stCxn id="1728"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730" name="Google Shape;1730;p133"/>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1731" name="Google Shape;1731;p133"/>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1732" name="Google Shape;1732;p133"/>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733" name="Google Shape;1733;p133"/>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734" name="Google Shape;1734;p133"/>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735" name="Google Shape;1735;p133"/>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736" name="Google Shape;1736;p133"/>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737" name="Google Shape;1737;p133"/>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double_twice</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u8, </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return (</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 </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x</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double_twice</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30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728" name="Google Shape;1728;p133"/>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738" name="Google Shape;1738;p133"/>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0</a:t>
            </a:r>
            <a:endParaRPr sz="2400">
              <a:solidFill>
                <a:srgbClr val="FFFFFF"/>
              </a:solidFill>
              <a:latin typeface="Source Code Pro"/>
              <a:ea typeface="Source Code Pro"/>
              <a:cs typeface="Source Code Pro"/>
              <a:sym typeface="Source Code Pro"/>
            </a:endParaRPr>
          </a:p>
        </p:txBody>
      </p:sp>
      <p:sp>
        <p:nvSpPr>
          <p:cNvPr id="1739" name="Google Shape;1739;p133"/>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134"/>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745" name="Google Shape;1745;p134"/>
          <p:cNvGrpSpPr/>
          <p:nvPr/>
        </p:nvGrpSpPr>
        <p:grpSpPr>
          <a:xfrm>
            <a:off x="7968675" y="4362700"/>
            <a:ext cx="900900" cy="554100"/>
            <a:chOff x="7968675" y="4362700"/>
            <a:chExt cx="900900" cy="554100"/>
          </a:xfrm>
        </p:grpSpPr>
        <p:sp>
          <p:nvSpPr>
            <p:cNvPr id="1746" name="Google Shape;1746;p134"/>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747" name="Google Shape;1747;p134"/>
            <p:cNvCxnSpPr>
              <a:stCxn id="1748"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749" name="Google Shape;1749;p134"/>
            <p:cNvCxnSpPr>
              <a:stCxn id="1748"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750" name="Google Shape;1750;p134"/>
          <p:cNvSpPr txBox="1"/>
          <p:nvPr/>
        </p:nvSpPr>
        <p:spPr>
          <a:xfrm>
            <a:off x="425775" y="4362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1751" name="Google Shape;1751;p134"/>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1752" name="Google Shape;1752;p134"/>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753" name="Google Shape;1753;p134"/>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754" name="Google Shape;1754;p134"/>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755" name="Google Shape;1755;p134"/>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756" name="Google Shape;1756;p134"/>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757" name="Google Shape;1757;p134"/>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double_twice</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u8,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return (</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x</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double_twice</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30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748" name="Google Shape;1748;p134"/>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758" name="Google Shape;1758;p134"/>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0</a:t>
            </a:r>
            <a:endParaRPr sz="2400">
              <a:solidFill>
                <a:srgbClr val="FFFFFF"/>
              </a:solidFill>
              <a:latin typeface="Source Code Pro"/>
              <a:ea typeface="Source Code Pro"/>
              <a:cs typeface="Source Code Pro"/>
              <a:sym typeface="Source Code Pro"/>
            </a:endParaRPr>
          </a:p>
        </p:txBody>
      </p:sp>
      <p:sp>
        <p:nvSpPr>
          <p:cNvPr id="1759" name="Google Shape;1759;p134"/>
          <p:cNvSpPr txBox="1"/>
          <p:nvPr/>
        </p:nvSpPr>
        <p:spPr>
          <a:xfrm>
            <a:off x="1313175" y="4362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1760" name="Google Shape;1760;p134"/>
          <p:cNvSpPr txBox="1"/>
          <p:nvPr/>
        </p:nvSpPr>
        <p:spPr>
          <a:xfrm rot="-670018">
            <a:off x="568467" y="3319032"/>
            <a:ext cx="4456577" cy="55410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B4A7D6"/>
                </a:solidFill>
                <a:latin typeface="Source Sans Pro"/>
                <a:ea typeface="Source Sans Pro"/>
                <a:cs typeface="Source Sans Pro"/>
                <a:sym typeface="Source Sans Pro"/>
              </a:rPr>
              <a:t>reserved </a:t>
            </a:r>
            <a:r>
              <a:rPr lang="en" sz="2400">
                <a:solidFill>
                  <a:srgbClr val="B4A7D6"/>
                </a:solidFill>
                <a:latin typeface="Source Sans Pro"/>
                <a:ea typeface="Source Sans Pro"/>
                <a:cs typeface="Source Sans Pro"/>
                <a:sym typeface="Source Sans Pro"/>
              </a:rPr>
              <a:t>for return value</a:t>
            </a:r>
            <a:endParaRPr sz="2400">
              <a:solidFill>
                <a:srgbClr val="B4A7D6"/>
              </a:solidFill>
              <a:latin typeface="Source Sans Pro"/>
              <a:ea typeface="Source Sans Pro"/>
              <a:cs typeface="Source Sans Pro"/>
              <a:sym typeface="Source Sans Pro"/>
            </a:endParaRPr>
          </a:p>
        </p:txBody>
      </p:sp>
      <p:sp>
        <p:nvSpPr>
          <p:cNvPr id="1761" name="Google Shape;1761;p134"/>
          <p:cNvSpPr txBox="1"/>
          <p:nvPr/>
        </p:nvSpPr>
        <p:spPr>
          <a:xfrm rot="-670018">
            <a:off x="1635267" y="3395232"/>
            <a:ext cx="4456577" cy="55410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B4A7D6"/>
                </a:solidFill>
                <a:latin typeface="Source Sans Pro"/>
                <a:ea typeface="Source Sans Pro"/>
                <a:cs typeface="Source Sans Pro"/>
                <a:sym typeface="Source Sans Pro"/>
              </a:rPr>
              <a:t>reserved </a:t>
            </a:r>
            <a:r>
              <a:rPr lang="en" sz="2400">
                <a:solidFill>
                  <a:srgbClr val="B4A7D6"/>
                </a:solidFill>
                <a:latin typeface="Source Sans Pro"/>
                <a:ea typeface="Source Sans Pro"/>
                <a:cs typeface="Source Sans Pro"/>
                <a:sym typeface="Source Sans Pro"/>
              </a:rPr>
              <a:t>for return value</a:t>
            </a:r>
            <a:endParaRPr sz="2400">
              <a:solidFill>
                <a:srgbClr val="B4A7D6"/>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0"/>
                                        </p:tgtEl>
                                        <p:attrNameLst>
                                          <p:attrName>style.visibility</p:attrName>
                                        </p:attrNameLst>
                                      </p:cBhvr>
                                      <p:to>
                                        <p:strVal val="visible"/>
                                      </p:to>
                                    </p:set>
                                    <p:animEffect filter="fade" transition="in">
                                      <p:cBhvr>
                                        <p:cTn dur="1000"/>
                                        <p:tgtEl>
                                          <p:spTgt spid="1760"/>
                                        </p:tgtEl>
                                      </p:cBhvr>
                                    </p:animEffect>
                                  </p:childTnLst>
                                </p:cTn>
                              </p:par>
                              <p:par>
                                <p:cTn fill="hold" nodeType="withEffect" presetClass="entr" presetID="10" presetSubtype="0">
                                  <p:stCondLst>
                                    <p:cond delay="0"/>
                                  </p:stCondLst>
                                  <p:childTnLst>
                                    <p:set>
                                      <p:cBhvr>
                                        <p:cTn dur="1" fill="hold">
                                          <p:stCondLst>
                                            <p:cond delay="0"/>
                                          </p:stCondLst>
                                        </p:cTn>
                                        <p:tgtEl>
                                          <p:spTgt spid="1761"/>
                                        </p:tgtEl>
                                        <p:attrNameLst>
                                          <p:attrName>style.visibility</p:attrName>
                                        </p:attrNameLst>
                                      </p:cBhvr>
                                      <p:to>
                                        <p:strVal val="visible"/>
                                      </p:to>
                                    </p:set>
                                    <p:animEffect filter="fade" transition="in">
                                      <p:cBhvr>
                                        <p:cTn dur="1000"/>
                                        <p:tgtEl>
                                          <p:spTgt spid="17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5" name="Shape 1765"/>
        <p:cNvGrpSpPr/>
        <p:nvPr/>
      </p:nvGrpSpPr>
      <p:grpSpPr>
        <a:xfrm>
          <a:off x="0" y="0"/>
          <a:ext cx="0" cy="0"/>
          <a:chOff x="0" y="0"/>
          <a:chExt cx="0" cy="0"/>
        </a:xfrm>
      </p:grpSpPr>
      <p:sp>
        <p:nvSpPr>
          <p:cNvPr id="1766" name="Google Shape;1766;p135"/>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767" name="Google Shape;1767;p135"/>
          <p:cNvGrpSpPr/>
          <p:nvPr/>
        </p:nvGrpSpPr>
        <p:grpSpPr>
          <a:xfrm>
            <a:off x="7968675" y="4362700"/>
            <a:ext cx="900900" cy="554100"/>
            <a:chOff x="7968675" y="4362700"/>
            <a:chExt cx="900900" cy="554100"/>
          </a:xfrm>
        </p:grpSpPr>
        <p:sp>
          <p:nvSpPr>
            <p:cNvPr id="1768" name="Google Shape;1768;p135"/>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769" name="Google Shape;1769;p135"/>
            <p:cNvCxnSpPr>
              <a:stCxn id="1770"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771" name="Google Shape;1771;p135"/>
            <p:cNvCxnSpPr>
              <a:stCxn id="1770"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772" name="Google Shape;1772;p135"/>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1773" name="Google Shape;1773;p135"/>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1774" name="Google Shape;1774;p135"/>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775" name="Google Shape;1775;p135"/>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776" name="Google Shape;1776;p135"/>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777" name="Google Shape;1777;p135"/>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778" name="Google Shape;1778;p135"/>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779" name="Google Shape;1779;p135"/>
          <p:cNvSpPr txBox="1"/>
          <p:nvPr/>
        </p:nvSpPr>
        <p:spPr>
          <a:xfrm>
            <a:off x="425775" y="917800"/>
            <a:ext cx="86388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double_thrice</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u8, u8,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return (</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x</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y</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z</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double_thrice</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30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770" name="Google Shape;1770;p135"/>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780" name="Google Shape;1780;p135"/>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0</a:t>
            </a:r>
            <a:endParaRPr sz="2400">
              <a:solidFill>
                <a:srgbClr val="FFFFFF"/>
              </a:solidFill>
              <a:latin typeface="Source Code Pro"/>
              <a:ea typeface="Source Code Pro"/>
              <a:cs typeface="Source Code Pro"/>
              <a:sym typeface="Source Code Pro"/>
            </a:endParaRPr>
          </a:p>
        </p:txBody>
      </p:sp>
      <p:sp>
        <p:nvSpPr>
          <p:cNvPr id="1781" name="Google Shape;1781;p135"/>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136"/>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787" name="Google Shape;1787;p136"/>
          <p:cNvGrpSpPr/>
          <p:nvPr/>
        </p:nvGrpSpPr>
        <p:grpSpPr>
          <a:xfrm>
            <a:off x="7968675" y="4362700"/>
            <a:ext cx="900900" cy="554100"/>
            <a:chOff x="7968675" y="4362700"/>
            <a:chExt cx="900900" cy="554100"/>
          </a:xfrm>
        </p:grpSpPr>
        <p:sp>
          <p:nvSpPr>
            <p:cNvPr id="1788" name="Google Shape;1788;p136"/>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789" name="Google Shape;1789;p136"/>
            <p:cNvCxnSpPr>
              <a:stCxn id="1790"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791" name="Google Shape;1791;p136"/>
            <p:cNvCxnSpPr>
              <a:stCxn id="1790"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792" name="Google Shape;1792;p136"/>
          <p:cNvSpPr txBox="1"/>
          <p:nvPr/>
        </p:nvSpPr>
        <p:spPr>
          <a:xfrm>
            <a:off x="425775" y="4362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1793" name="Google Shape;1793;p136"/>
          <p:cNvSpPr txBox="1"/>
          <p:nvPr/>
        </p:nvSpPr>
        <p:spPr>
          <a:xfrm>
            <a:off x="2200575" y="4362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1794" name="Google Shape;1794;p136"/>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795" name="Google Shape;1795;p136"/>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796" name="Google Shape;1796;p136"/>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797" name="Google Shape;1797;p136"/>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798" name="Google Shape;1798;p136"/>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799" name="Google Shape;1799;p136"/>
          <p:cNvSpPr txBox="1"/>
          <p:nvPr/>
        </p:nvSpPr>
        <p:spPr>
          <a:xfrm>
            <a:off x="425775" y="917800"/>
            <a:ext cx="8638800" cy="21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double_thrice</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u8, u8,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return (</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x</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y</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z</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double_thrice</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30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790" name="Google Shape;1790;p136"/>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800" name="Google Shape;1800;p136"/>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0</a:t>
            </a:r>
            <a:endParaRPr sz="2400">
              <a:solidFill>
                <a:srgbClr val="FFFFFF"/>
              </a:solidFill>
              <a:latin typeface="Source Code Pro"/>
              <a:ea typeface="Source Code Pro"/>
              <a:cs typeface="Source Code Pro"/>
              <a:sym typeface="Source Code Pro"/>
            </a:endParaRPr>
          </a:p>
        </p:txBody>
      </p:sp>
      <p:sp>
        <p:nvSpPr>
          <p:cNvPr id="1801" name="Google Shape;1801;p136"/>
          <p:cNvSpPr txBox="1"/>
          <p:nvPr/>
        </p:nvSpPr>
        <p:spPr>
          <a:xfrm>
            <a:off x="1313175" y="4362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1802" name="Google Shape;1802;p136"/>
          <p:cNvSpPr txBox="1"/>
          <p:nvPr/>
        </p:nvSpPr>
        <p:spPr>
          <a:xfrm rot="-670018">
            <a:off x="568467" y="3319032"/>
            <a:ext cx="4456577" cy="55410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B4A7D6"/>
                </a:solidFill>
                <a:latin typeface="Source Sans Pro"/>
                <a:ea typeface="Source Sans Pro"/>
                <a:cs typeface="Source Sans Pro"/>
                <a:sym typeface="Source Sans Pro"/>
              </a:rPr>
              <a:t>reserved </a:t>
            </a:r>
            <a:r>
              <a:rPr lang="en" sz="2400">
                <a:solidFill>
                  <a:srgbClr val="B4A7D6"/>
                </a:solidFill>
                <a:latin typeface="Source Sans Pro"/>
                <a:ea typeface="Source Sans Pro"/>
                <a:cs typeface="Source Sans Pro"/>
                <a:sym typeface="Source Sans Pro"/>
              </a:rPr>
              <a:t>for return value</a:t>
            </a:r>
            <a:endParaRPr sz="2400">
              <a:solidFill>
                <a:srgbClr val="B4A7D6"/>
              </a:solidFill>
              <a:latin typeface="Source Sans Pro"/>
              <a:ea typeface="Source Sans Pro"/>
              <a:cs typeface="Source Sans Pro"/>
              <a:sym typeface="Source Sans Pro"/>
            </a:endParaRPr>
          </a:p>
        </p:txBody>
      </p:sp>
      <p:sp>
        <p:nvSpPr>
          <p:cNvPr id="1803" name="Google Shape;1803;p136"/>
          <p:cNvSpPr txBox="1"/>
          <p:nvPr/>
        </p:nvSpPr>
        <p:spPr>
          <a:xfrm rot="-670018">
            <a:off x="1482867" y="3395232"/>
            <a:ext cx="4456577" cy="55410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B4A7D6"/>
                </a:solidFill>
                <a:latin typeface="Source Sans Pro"/>
                <a:ea typeface="Source Sans Pro"/>
                <a:cs typeface="Source Sans Pro"/>
                <a:sym typeface="Source Sans Pro"/>
              </a:rPr>
              <a:t>reserved </a:t>
            </a:r>
            <a:r>
              <a:rPr lang="en" sz="2400">
                <a:solidFill>
                  <a:srgbClr val="B4A7D6"/>
                </a:solidFill>
                <a:latin typeface="Source Sans Pro"/>
                <a:ea typeface="Source Sans Pro"/>
                <a:cs typeface="Source Sans Pro"/>
                <a:sym typeface="Source Sans Pro"/>
              </a:rPr>
              <a:t>for return value</a:t>
            </a:r>
            <a:endParaRPr sz="2400">
              <a:solidFill>
                <a:srgbClr val="B4A7D6"/>
              </a:solidFill>
              <a:latin typeface="Source Sans Pro"/>
              <a:ea typeface="Source Sans Pro"/>
              <a:cs typeface="Source Sans Pro"/>
              <a:sym typeface="Source Sans Pro"/>
            </a:endParaRPr>
          </a:p>
        </p:txBody>
      </p:sp>
      <p:sp>
        <p:nvSpPr>
          <p:cNvPr id="1804" name="Google Shape;1804;p136"/>
          <p:cNvSpPr txBox="1"/>
          <p:nvPr/>
        </p:nvSpPr>
        <p:spPr>
          <a:xfrm rot="-670018">
            <a:off x="2625867" y="3395232"/>
            <a:ext cx="4456577" cy="55410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B4A7D6"/>
                </a:solidFill>
                <a:latin typeface="Source Sans Pro"/>
                <a:ea typeface="Source Sans Pro"/>
                <a:cs typeface="Source Sans Pro"/>
                <a:sym typeface="Source Sans Pro"/>
              </a:rPr>
              <a:t>reserved </a:t>
            </a:r>
            <a:r>
              <a:rPr lang="en" sz="2400">
                <a:solidFill>
                  <a:srgbClr val="B4A7D6"/>
                </a:solidFill>
                <a:latin typeface="Source Sans Pro"/>
                <a:ea typeface="Source Sans Pro"/>
                <a:cs typeface="Source Sans Pro"/>
                <a:sym typeface="Source Sans Pro"/>
              </a:rPr>
              <a:t>for return value</a:t>
            </a:r>
            <a:endParaRPr sz="2400">
              <a:solidFill>
                <a:srgbClr val="B4A7D6"/>
              </a:solidFill>
              <a:latin typeface="Source Sans Pro"/>
              <a:ea typeface="Source Sans Pro"/>
              <a:cs typeface="Source Sans Pro"/>
              <a:sym typeface="Source Sans Pro"/>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137"/>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810" name="Google Shape;1810;p137"/>
          <p:cNvGrpSpPr/>
          <p:nvPr/>
        </p:nvGrpSpPr>
        <p:grpSpPr>
          <a:xfrm>
            <a:off x="7968675" y="4362700"/>
            <a:ext cx="900900" cy="554100"/>
            <a:chOff x="7968675" y="4362700"/>
            <a:chExt cx="900900" cy="554100"/>
          </a:xfrm>
        </p:grpSpPr>
        <p:sp>
          <p:nvSpPr>
            <p:cNvPr id="1811" name="Google Shape;1811;p137"/>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812" name="Google Shape;1812;p137"/>
            <p:cNvCxnSpPr>
              <a:stCxn id="1813"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814" name="Google Shape;1814;p137"/>
            <p:cNvCxnSpPr>
              <a:stCxn id="1813"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815" name="Google Shape;1815;p137"/>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1816" name="Google Shape;1816;p137"/>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1817" name="Google Shape;1817;p137"/>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818" name="Google Shape;1818;p137"/>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819" name="Google Shape;1819;p137"/>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820" name="Google Shape;1820;p137"/>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821" name="Google Shape;1821;p137"/>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822" name="Google Shape;1822;p137"/>
          <p:cNvSpPr txBox="1"/>
          <p:nvPr/>
        </p:nvSpPr>
        <p:spPr>
          <a:xfrm>
            <a:off x="425775" y="917800"/>
            <a:ext cx="86388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double_thrice</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u8; 3</a:t>
            </a:r>
            <a:r>
              <a:rPr lang="en" sz="2400">
                <a:solidFill>
                  <a:srgbClr val="F6B26B"/>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x</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y</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z</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double_thrice</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30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813" name="Google Shape;1813;p137"/>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823" name="Google Shape;1823;p137"/>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0</a:t>
            </a:r>
            <a:endParaRPr sz="2400">
              <a:solidFill>
                <a:srgbClr val="FFFFFF"/>
              </a:solidFill>
              <a:latin typeface="Source Code Pro"/>
              <a:ea typeface="Source Code Pro"/>
              <a:cs typeface="Source Code Pro"/>
              <a:sym typeface="Source Code Pro"/>
            </a:endParaRPr>
          </a:p>
        </p:txBody>
      </p:sp>
      <p:sp>
        <p:nvSpPr>
          <p:cNvPr id="1824" name="Google Shape;1824;p137"/>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8" name="Shape 1828"/>
        <p:cNvGrpSpPr/>
        <p:nvPr/>
      </p:nvGrpSpPr>
      <p:grpSpPr>
        <a:xfrm>
          <a:off x="0" y="0"/>
          <a:ext cx="0" cy="0"/>
          <a:chOff x="0" y="0"/>
          <a:chExt cx="0" cy="0"/>
        </a:xfrm>
      </p:grpSpPr>
      <p:sp>
        <p:nvSpPr>
          <p:cNvPr id="1829" name="Google Shape;1829;p138"/>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830" name="Google Shape;1830;p138"/>
          <p:cNvGrpSpPr/>
          <p:nvPr/>
        </p:nvGrpSpPr>
        <p:grpSpPr>
          <a:xfrm>
            <a:off x="7968675" y="4362700"/>
            <a:ext cx="900900" cy="554100"/>
            <a:chOff x="7968675" y="4362700"/>
            <a:chExt cx="900900" cy="554100"/>
          </a:xfrm>
        </p:grpSpPr>
        <p:sp>
          <p:nvSpPr>
            <p:cNvPr id="1831" name="Google Shape;1831;p138"/>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832" name="Google Shape;1832;p138"/>
            <p:cNvCxnSpPr>
              <a:stCxn id="1833"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834" name="Google Shape;1834;p138"/>
            <p:cNvCxnSpPr>
              <a:stCxn id="1833"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835" name="Google Shape;1835;p138"/>
          <p:cNvSpPr txBox="1"/>
          <p:nvPr/>
        </p:nvSpPr>
        <p:spPr>
          <a:xfrm>
            <a:off x="425775" y="4362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1836" name="Google Shape;1836;p138"/>
          <p:cNvSpPr txBox="1"/>
          <p:nvPr/>
        </p:nvSpPr>
        <p:spPr>
          <a:xfrm>
            <a:off x="2200575" y="4362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1837" name="Google Shape;1837;p138"/>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838" name="Google Shape;1838;p138"/>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839" name="Google Shape;1839;p138"/>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840" name="Google Shape;1840;p138"/>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841" name="Google Shape;1841;p138"/>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842" name="Google Shape;1842;p138"/>
          <p:cNvSpPr txBox="1"/>
          <p:nvPr/>
        </p:nvSpPr>
        <p:spPr>
          <a:xfrm>
            <a:off x="425775" y="917800"/>
            <a:ext cx="86388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double_thrice</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u8; 3</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x</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y</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z</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double_thrice</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30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833" name="Google Shape;1833;p138"/>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843" name="Google Shape;1843;p138"/>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0</a:t>
            </a:r>
            <a:endParaRPr sz="2400">
              <a:solidFill>
                <a:srgbClr val="FFFFFF"/>
              </a:solidFill>
              <a:latin typeface="Source Code Pro"/>
              <a:ea typeface="Source Code Pro"/>
              <a:cs typeface="Source Code Pro"/>
              <a:sym typeface="Source Code Pro"/>
            </a:endParaRPr>
          </a:p>
        </p:txBody>
      </p:sp>
      <p:sp>
        <p:nvSpPr>
          <p:cNvPr id="1844" name="Google Shape;1844;p138"/>
          <p:cNvSpPr txBox="1"/>
          <p:nvPr/>
        </p:nvSpPr>
        <p:spPr>
          <a:xfrm>
            <a:off x="1313175" y="4362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1845" name="Google Shape;1845;p138"/>
          <p:cNvSpPr txBox="1"/>
          <p:nvPr/>
        </p:nvSpPr>
        <p:spPr>
          <a:xfrm rot="-670018">
            <a:off x="568467" y="3319032"/>
            <a:ext cx="4456577" cy="55410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B4A7D6"/>
                </a:solidFill>
                <a:latin typeface="Source Sans Pro"/>
                <a:ea typeface="Source Sans Pro"/>
                <a:cs typeface="Source Sans Pro"/>
                <a:sym typeface="Source Sans Pro"/>
              </a:rPr>
              <a:t>reserved </a:t>
            </a:r>
            <a:r>
              <a:rPr lang="en" sz="2400">
                <a:solidFill>
                  <a:srgbClr val="B4A7D6"/>
                </a:solidFill>
                <a:latin typeface="Source Sans Pro"/>
                <a:ea typeface="Source Sans Pro"/>
                <a:cs typeface="Source Sans Pro"/>
                <a:sym typeface="Source Sans Pro"/>
              </a:rPr>
              <a:t>for return value</a:t>
            </a:r>
            <a:endParaRPr sz="2400">
              <a:solidFill>
                <a:srgbClr val="B4A7D6"/>
              </a:solidFill>
              <a:latin typeface="Source Sans Pro"/>
              <a:ea typeface="Source Sans Pro"/>
              <a:cs typeface="Source Sans Pro"/>
              <a:sym typeface="Source Sans Pro"/>
            </a:endParaRPr>
          </a:p>
        </p:txBody>
      </p:sp>
      <p:sp>
        <p:nvSpPr>
          <p:cNvPr id="1846" name="Google Shape;1846;p138"/>
          <p:cNvSpPr txBox="1"/>
          <p:nvPr/>
        </p:nvSpPr>
        <p:spPr>
          <a:xfrm rot="-670018">
            <a:off x="1482867" y="3395232"/>
            <a:ext cx="4456577" cy="55410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B4A7D6"/>
                </a:solidFill>
                <a:latin typeface="Source Sans Pro"/>
                <a:ea typeface="Source Sans Pro"/>
                <a:cs typeface="Source Sans Pro"/>
                <a:sym typeface="Source Sans Pro"/>
              </a:rPr>
              <a:t>reserved </a:t>
            </a:r>
            <a:r>
              <a:rPr lang="en" sz="2400">
                <a:solidFill>
                  <a:srgbClr val="B4A7D6"/>
                </a:solidFill>
                <a:latin typeface="Source Sans Pro"/>
                <a:ea typeface="Source Sans Pro"/>
                <a:cs typeface="Source Sans Pro"/>
                <a:sym typeface="Source Sans Pro"/>
              </a:rPr>
              <a:t>for return value</a:t>
            </a:r>
            <a:endParaRPr sz="2400">
              <a:solidFill>
                <a:srgbClr val="B4A7D6"/>
              </a:solidFill>
              <a:latin typeface="Source Sans Pro"/>
              <a:ea typeface="Source Sans Pro"/>
              <a:cs typeface="Source Sans Pro"/>
              <a:sym typeface="Source Sans Pro"/>
            </a:endParaRPr>
          </a:p>
        </p:txBody>
      </p:sp>
      <p:sp>
        <p:nvSpPr>
          <p:cNvPr id="1847" name="Google Shape;1847;p138"/>
          <p:cNvSpPr txBox="1"/>
          <p:nvPr/>
        </p:nvSpPr>
        <p:spPr>
          <a:xfrm rot="-670018">
            <a:off x="2625867" y="3395232"/>
            <a:ext cx="4456577" cy="55410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B4A7D6"/>
                </a:solidFill>
                <a:latin typeface="Source Sans Pro"/>
                <a:ea typeface="Source Sans Pro"/>
                <a:cs typeface="Source Sans Pro"/>
                <a:sym typeface="Source Sans Pro"/>
              </a:rPr>
              <a:t>reserved </a:t>
            </a:r>
            <a:r>
              <a:rPr lang="en" sz="2400">
                <a:solidFill>
                  <a:srgbClr val="B4A7D6"/>
                </a:solidFill>
                <a:latin typeface="Source Sans Pro"/>
                <a:ea typeface="Source Sans Pro"/>
                <a:cs typeface="Source Sans Pro"/>
                <a:sym typeface="Source Sans Pro"/>
              </a:rPr>
              <a:t>for return value</a:t>
            </a:r>
            <a:endParaRPr sz="2400">
              <a:solidFill>
                <a:srgbClr val="B4A7D6"/>
              </a:solidFill>
              <a:latin typeface="Source Sans Pro"/>
              <a:ea typeface="Source Sans Pro"/>
              <a:cs typeface="Source Sans Pro"/>
              <a:sym typeface="Source Sans Pro"/>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139"/>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853" name="Google Shape;1853;p139"/>
          <p:cNvGrpSpPr/>
          <p:nvPr/>
        </p:nvGrpSpPr>
        <p:grpSpPr>
          <a:xfrm>
            <a:off x="7968675" y="4362700"/>
            <a:ext cx="900900" cy="554100"/>
            <a:chOff x="7968675" y="4362700"/>
            <a:chExt cx="900900" cy="554100"/>
          </a:xfrm>
        </p:grpSpPr>
        <p:sp>
          <p:nvSpPr>
            <p:cNvPr id="1854" name="Google Shape;1854;p139"/>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855" name="Google Shape;1855;p139"/>
            <p:cNvCxnSpPr>
              <a:stCxn id="1856"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857" name="Google Shape;1857;p139"/>
            <p:cNvCxnSpPr>
              <a:stCxn id="1856"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858" name="Google Shape;1858;p139"/>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1859" name="Google Shape;1859;p139"/>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1860" name="Google Shape;1860;p139"/>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861" name="Google Shape;1861;p139"/>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862" name="Google Shape;1862;p139"/>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863" name="Google Shape;1863;p139"/>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864" name="Google Shape;1864;p139"/>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865" name="Google Shape;1865;p139"/>
          <p:cNvSpPr txBox="1"/>
          <p:nvPr/>
        </p:nvSpPr>
        <p:spPr>
          <a:xfrm>
            <a:off x="425775" y="917800"/>
            <a:ext cx="86388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double_many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&gt;</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nums</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double_many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30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856" name="Google Shape;1856;p139"/>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866" name="Google Shape;1866;p139"/>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0</a:t>
            </a:r>
            <a:endParaRPr sz="2400">
              <a:solidFill>
                <a:srgbClr val="FFFFFF"/>
              </a:solidFill>
              <a:latin typeface="Source Code Pro"/>
              <a:ea typeface="Source Code Pro"/>
              <a:cs typeface="Source Code Pro"/>
              <a:sym typeface="Source Code Pro"/>
            </a:endParaRPr>
          </a:p>
        </p:txBody>
      </p:sp>
      <p:sp>
        <p:nvSpPr>
          <p:cNvPr id="1867" name="Google Shape;1867;p139"/>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1" name="Shape 1871"/>
        <p:cNvGrpSpPr/>
        <p:nvPr/>
      </p:nvGrpSpPr>
      <p:grpSpPr>
        <a:xfrm>
          <a:off x="0" y="0"/>
          <a:ext cx="0" cy="0"/>
          <a:chOff x="0" y="0"/>
          <a:chExt cx="0" cy="0"/>
        </a:xfrm>
      </p:grpSpPr>
      <p:sp>
        <p:nvSpPr>
          <p:cNvPr id="1872" name="Google Shape;1872;p140"/>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873" name="Google Shape;1873;p140"/>
          <p:cNvGrpSpPr/>
          <p:nvPr/>
        </p:nvGrpSpPr>
        <p:grpSpPr>
          <a:xfrm>
            <a:off x="7968675" y="4362700"/>
            <a:ext cx="900900" cy="554100"/>
            <a:chOff x="7968675" y="4362700"/>
            <a:chExt cx="900900" cy="554100"/>
          </a:xfrm>
        </p:grpSpPr>
        <p:sp>
          <p:nvSpPr>
            <p:cNvPr id="1874" name="Google Shape;1874;p140"/>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875" name="Google Shape;1875;p140"/>
            <p:cNvCxnSpPr>
              <a:stCxn id="1876"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877" name="Google Shape;1877;p140"/>
            <p:cNvCxnSpPr>
              <a:stCxn id="1876"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878" name="Google Shape;1878;p140"/>
          <p:cNvSpPr txBox="1"/>
          <p:nvPr/>
        </p:nvSpPr>
        <p:spPr>
          <a:xfrm>
            <a:off x="425775" y="4362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1879" name="Google Shape;1879;p140"/>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1880" name="Google Shape;1880;p140"/>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881" name="Google Shape;1881;p140"/>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882" name="Google Shape;1882;p140"/>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883" name="Google Shape;1883;p140"/>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884" name="Google Shape;1884;p140"/>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885" name="Google Shape;1885;p140"/>
          <p:cNvSpPr txBox="1"/>
          <p:nvPr/>
        </p:nvSpPr>
        <p:spPr>
          <a:xfrm>
            <a:off x="425775" y="917800"/>
            <a:ext cx="86388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double_many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&gt;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double_many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30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876" name="Google Shape;1876;p140"/>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886" name="Google Shape;1886;p140"/>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0</a:t>
            </a:r>
            <a:endParaRPr sz="2400">
              <a:solidFill>
                <a:srgbClr val="FFFFFF"/>
              </a:solidFill>
              <a:latin typeface="Source Code Pro"/>
              <a:ea typeface="Source Code Pro"/>
              <a:cs typeface="Source Code Pro"/>
              <a:sym typeface="Source Code Pro"/>
            </a:endParaRPr>
          </a:p>
        </p:txBody>
      </p:sp>
      <p:sp>
        <p:nvSpPr>
          <p:cNvPr id="1887" name="Google Shape;1887;p140"/>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1888" name="Google Shape;1888;p140"/>
          <p:cNvSpPr txBox="1"/>
          <p:nvPr/>
        </p:nvSpPr>
        <p:spPr>
          <a:xfrm rot="-670018">
            <a:off x="568467" y="3319032"/>
            <a:ext cx="4456577" cy="55410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B4A7D6"/>
                </a:solidFill>
                <a:latin typeface="Source Sans Pro"/>
                <a:ea typeface="Source Sans Pro"/>
                <a:cs typeface="Source Sans Pro"/>
                <a:sym typeface="Source Sans Pro"/>
              </a:rPr>
              <a:t>reserved </a:t>
            </a:r>
            <a:r>
              <a:rPr lang="en" sz="2400">
                <a:solidFill>
                  <a:srgbClr val="B4A7D6"/>
                </a:solidFill>
                <a:latin typeface="Source Sans Pro"/>
                <a:ea typeface="Source Sans Pro"/>
                <a:cs typeface="Source Sans Pro"/>
                <a:sym typeface="Source Sans Pro"/>
              </a:rPr>
              <a:t>for return value</a:t>
            </a:r>
            <a:endParaRPr sz="2400">
              <a:solidFill>
                <a:srgbClr val="B4A7D6"/>
              </a:solidFill>
              <a:latin typeface="Source Sans Pro"/>
              <a:ea typeface="Source Sans Pro"/>
              <a:cs typeface="Source Sans Pro"/>
              <a:sym typeface="Source Sans Pro"/>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sp>
        <p:nvSpPr>
          <p:cNvPr id="1893" name="Google Shape;1893;p141"/>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894" name="Google Shape;1894;p141"/>
          <p:cNvGrpSpPr/>
          <p:nvPr/>
        </p:nvGrpSpPr>
        <p:grpSpPr>
          <a:xfrm>
            <a:off x="7968675" y="4362700"/>
            <a:ext cx="900900" cy="554100"/>
            <a:chOff x="7968675" y="4362700"/>
            <a:chExt cx="900900" cy="554100"/>
          </a:xfrm>
        </p:grpSpPr>
        <p:sp>
          <p:nvSpPr>
            <p:cNvPr id="1895" name="Google Shape;1895;p141"/>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896" name="Google Shape;1896;p141"/>
            <p:cNvCxnSpPr>
              <a:stCxn id="1897"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898" name="Google Shape;1898;p141"/>
            <p:cNvCxnSpPr>
              <a:stCxn id="1897"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899" name="Google Shape;1899;p141"/>
          <p:cNvSpPr txBox="1"/>
          <p:nvPr/>
        </p:nvSpPr>
        <p:spPr>
          <a:xfrm>
            <a:off x="425775" y="4362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1900" name="Google Shape;1900;p141"/>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1901" name="Google Shape;1901;p141"/>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902" name="Google Shape;1902;p141"/>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903" name="Google Shape;1903;p141"/>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904" name="Google Shape;1904;p141"/>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905" name="Google Shape;1905;p141"/>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906" name="Google Shape;1906;p141"/>
          <p:cNvSpPr txBox="1"/>
          <p:nvPr/>
        </p:nvSpPr>
        <p:spPr>
          <a:xfrm>
            <a:off x="425775" y="917800"/>
            <a:ext cx="86388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double_many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&gt;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double_many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30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897" name="Google Shape;1897;p141"/>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907" name="Google Shape;1907;p141"/>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0</a:t>
            </a:r>
            <a:endParaRPr sz="2400">
              <a:solidFill>
                <a:srgbClr val="FFFFFF"/>
              </a:solidFill>
              <a:latin typeface="Source Code Pro"/>
              <a:ea typeface="Source Code Pro"/>
              <a:cs typeface="Source Code Pro"/>
              <a:sym typeface="Source Code Pro"/>
            </a:endParaRPr>
          </a:p>
        </p:txBody>
      </p:sp>
      <p:sp>
        <p:nvSpPr>
          <p:cNvPr id="1908" name="Google Shape;1908;p141"/>
          <p:cNvSpPr txBox="1"/>
          <p:nvPr/>
        </p:nvSpPr>
        <p:spPr>
          <a:xfrm>
            <a:off x="1313175" y="4362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1909" name="Google Shape;1909;p141"/>
          <p:cNvSpPr txBox="1"/>
          <p:nvPr/>
        </p:nvSpPr>
        <p:spPr>
          <a:xfrm rot="-670018">
            <a:off x="568467" y="3319032"/>
            <a:ext cx="4456577" cy="55410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B4A7D6"/>
                </a:solidFill>
                <a:latin typeface="Source Sans Pro"/>
                <a:ea typeface="Source Sans Pro"/>
                <a:cs typeface="Source Sans Pro"/>
                <a:sym typeface="Source Sans Pro"/>
              </a:rPr>
              <a:t>reserved </a:t>
            </a:r>
            <a:r>
              <a:rPr lang="en" sz="2400">
                <a:solidFill>
                  <a:srgbClr val="B4A7D6"/>
                </a:solidFill>
                <a:latin typeface="Source Sans Pro"/>
                <a:ea typeface="Source Sans Pro"/>
                <a:cs typeface="Source Sans Pro"/>
                <a:sym typeface="Source Sans Pro"/>
              </a:rPr>
              <a:t>for return value</a:t>
            </a:r>
            <a:endParaRPr sz="2400">
              <a:solidFill>
                <a:srgbClr val="B4A7D6"/>
              </a:solidFill>
              <a:latin typeface="Source Sans Pro"/>
              <a:ea typeface="Source Sans Pro"/>
              <a:cs typeface="Source Sans Pro"/>
              <a:sym typeface="Source Sans Pro"/>
            </a:endParaRPr>
          </a:p>
        </p:txBody>
      </p:sp>
      <p:sp>
        <p:nvSpPr>
          <p:cNvPr id="1910" name="Google Shape;1910;p141"/>
          <p:cNvSpPr txBox="1"/>
          <p:nvPr/>
        </p:nvSpPr>
        <p:spPr>
          <a:xfrm rot="-670018">
            <a:off x="1482867" y="3395232"/>
            <a:ext cx="4456577" cy="55410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rgbClr val="B4A7D6"/>
                </a:solidFill>
                <a:latin typeface="Source Sans Pro"/>
                <a:ea typeface="Source Sans Pro"/>
                <a:cs typeface="Source Sans Pro"/>
                <a:sym typeface="Source Sans Pro"/>
              </a:rPr>
              <a:t>reserved </a:t>
            </a:r>
            <a:r>
              <a:rPr lang="en" sz="2400">
                <a:solidFill>
                  <a:srgbClr val="B4A7D6"/>
                </a:solidFill>
                <a:latin typeface="Source Sans Pro"/>
                <a:ea typeface="Source Sans Pro"/>
                <a:cs typeface="Source Sans Pro"/>
                <a:sym typeface="Source Sans Pro"/>
              </a:rPr>
              <a:t>for return value</a:t>
            </a:r>
            <a:endParaRPr sz="2400">
              <a:solidFill>
                <a:srgbClr val="B4A7D6"/>
              </a:solidFill>
              <a:latin typeface="Source Sans Pro"/>
              <a:ea typeface="Source Sans Pro"/>
              <a:cs typeface="Source Sans Pro"/>
              <a:sym typeface="Source Sans Pro"/>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142"/>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916" name="Google Shape;1916;p142"/>
          <p:cNvGrpSpPr/>
          <p:nvPr/>
        </p:nvGrpSpPr>
        <p:grpSpPr>
          <a:xfrm>
            <a:off x="7968675" y="4362700"/>
            <a:ext cx="900900" cy="554100"/>
            <a:chOff x="7968675" y="4362700"/>
            <a:chExt cx="900900" cy="554100"/>
          </a:xfrm>
        </p:grpSpPr>
        <p:sp>
          <p:nvSpPr>
            <p:cNvPr id="1917" name="Google Shape;1917;p142"/>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918" name="Google Shape;1918;p142"/>
            <p:cNvCxnSpPr>
              <a:stCxn id="1919"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920" name="Google Shape;1920;p142"/>
            <p:cNvCxnSpPr>
              <a:stCxn id="1919"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921" name="Google Shape;1921;p142"/>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1922" name="Google Shape;1922;p142"/>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1923" name="Google Shape;1923;p142"/>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sp>
        <p:nvSpPr>
          <p:cNvPr id="1924" name="Google Shape;1924;p142"/>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925" name="Google Shape;1925;p142"/>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926" name="Google Shape;1926;p142"/>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1927" name="Google Shape;1927;p142"/>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928" name="Google Shape;1928;p142"/>
          <p:cNvSpPr txBox="1"/>
          <p:nvPr/>
        </p:nvSpPr>
        <p:spPr>
          <a:xfrm>
            <a:off x="425775" y="917800"/>
            <a:ext cx="86388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double_many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&gt;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double_many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30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919" name="Google Shape;1919;p142"/>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929" name="Google Shape;1929;p142"/>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0</a:t>
            </a:r>
            <a:endParaRPr sz="2400">
              <a:solidFill>
                <a:srgbClr val="FFFFFF"/>
              </a:solidFill>
              <a:latin typeface="Source Code Pro"/>
              <a:ea typeface="Source Code Pro"/>
              <a:cs typeface="Source Code Pro"/>
              <a:sym typeface="Source Code Pro"/>
            </a:endParaRPr>
          </a:p>
        </p:txBody>
      </p:sp>
      <p:sp>
        <p:nvSpPr>
          <p:cNvPr id="1930" name="Google Shape;1930;p142"/>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1931" name="Google Shape;1931;p142"/>
          <p:cNvSpPr txBox="1"/>
          <p:nvPr/>
        </p:nvSpPr>
        <p:spPr>
          <a:xfrm rot="513">
            <a:off x="492281" y="3700275"/>
            <a:ext cx="8041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B4A7D6"/>
                </a:solidFill>
                <a:latin typeface="Source Sans Pro"/>
                <a:ea typeface="Source Sans Pro"/>
                <a:cs typeface="Source Sans Pro"/>
                <a:sym typeface="Source Sans Pro"/>
              </a:rPr>
              <a:t>to be returnable, </a:t>
            </a:r>
            <a:r>
              <a:rPr b="1" lang="en" sz="2400">
                <a:solidFill>
                  <a:srgbClr val="B4A7D6"/>
                </a:solidFill>
                <a:latin typeface="Source Sans Pro"/>
                <a:ea typeface="Source Sans Pro"/>
                <a:cs typeface="Source Sans Pro"/>
                <a:sym typeface="Source Sans Pro"/>
              </a:rPr>
              <a:t>size must be known</a:t>
            </a:r>
            <a:r>
              <a:rPr lang="en" sz="2400">
                <a:solidFill>
                  <a:srgbClr val="B4A7D6"/>
                </a:solidFill>
                <a:latin typeface="Source Sans Pro"/>
                <a:ea typeface="Source Sans Pro"/>
                <a:cs typeface="Source Sans Pro"/>
                <a:sym typeface="Source Sans Pro"/>
              </a:rPr>
              <a:t> at compile time </a:t>
            </a:r>
            <a:endParaRPr sz="2400">
              <a:solidFill>
                <a:srgbClr val="B4A7D6"/>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1"/>
                                        </p:tgtEl>
                                        <p:attrNameLst>
                                          <p:attrName>style.visibility</p:attrName>
                                        </p:attrNameLst>
                                      </p:cBhvr>
                                      <p:to>
                                        <p:strVal val="visible"/>
                                      </p:to>
                                    </p:set>
                                    <p:animEffect filter="fade" transition="in">
                                      <p:cBhvr>
                                        <p:cTn dur="1000"/>
                                        <p:tgtEl>
                                          <p:spTgt spid="19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nvSpPr>
        <p:spPr>
          <a:xfrm>
            <a:off x="-56050" y="1143000"/>
            <a:ext cx="8569800" cy="44427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 sz="3000">
                <a:solidFill>
                  <a:srgbClr val="EFEFEF"/>
                </a:solidFill>
                <a:latin typeface="Source Sans Pro"/>
                <a:ea typeface="Source Sans Pro"/>
                <a:cs typeface="Source Sans Pro"/>
                <a:sym typeface="Source Sans Pro"/>
              </a:rPr>
              <a:t>Rust is a big language - lots to learn!</a:t>
            </a:r>
            <a:endParaRPr sz="3000">
              <a:solidFill>
                <a:srgbClr val="EFEFEF"/>
              </a:solidFill>
              <a:latin typeface="Source Sans Pro"/>
              <a:ea typeface="Source Sans Pro"/>
              <a:cs typeface="Source Sans Pro"/>
              <a:sym typeface="Source Sans Pro"/>
            </a:endParaRPr>
          </a:p>
          <a:p>
            <a:pPr indent="0" lvl="0" marL="457200" rtl="0" algn="l">
              <a:lnSpc>
                <a:spcPct val="115000"/>
              </a:lnSpc>
              <a:spcBef>
                <a:spcPts val="0"/>
              </a:spcBef>
              <a:spcAft>
                <a:spcPts val="0"/>
              </a:spcAft>
              <a:buNone/>
            </a:pPr>
            <a:r>
              <a:rPr lang="en" sz="3000">
                <a:solidFill>
                  <a:srgbClr val="EFEFEF"/>
                </a:solidFill>
                <a:latin typeface="Source Sans Pro"/>
                <a:ea typeface="Source Sans Pro"/>
                <a:cs typeface="Source Sans Pro"/>
                <a:sym typeface="Source Sans Pro"/>
              </a:rPr>
              <a:t>smaller ecosystem than C/C++ (but FFI)</a:t>
            </a:r>
            <a:endParaRPr sz="3000">
              <a:solidFill>
                <a:srgbClr val="EFEFEF"/>
              </a:solidFill>
              <a:latin typeface="Source Sans Pro"/>
              <a:ea typeface="Source Sans Pro"/>
              <a:cs typeface="Source Sans Pro"/>
              <a:sym typeface="Source Sans Pro"/>
            </a:endParaRPr>
          </a:p>
          <a:p>
            <a:pPr indent="0" lvl="0" marL="457200" rtl="0" algn="l">
              <a:lnSpc>
                <a:spcPct val="115000"/>
              </a:lnSpc>
              <a:spcBef>
                <a:spcPts val="0"/>
              </a:spcBef>
              <a:spcAft>
                <a:spcPts val="0"/>
              </a:spcAft>
              <a:buNone/>
            </a:pPr>
            <a:r>
              <a:rPr lang="en" sz="3000">
                <a:solidFill>
                  <a:srgbClr val="EFEFEF"/>
                </a:solidFill>
                <a:latin typeface="Source Sans Pro"/>
                <a:ea typeface="Source Sans Pro"/>
                <a:cs typeface="Source Sans Pro"/>
                <a:sym typeface="Source Sans Pro"/>
              </a:rPr>
              <a:t>slower </a:t>
            </a:r>
            <a:r>
              <a:rPr lang="en" sz="3000">
                <a:solidFill>
                  <a:srgbClr val="EFEFEF"/>
                </a:solidFill>
                <a:latin typeface="Source Sans Pro"/>
                <a:ea typeface="Source Sans Pro"/>
                <a:cs typeface="Source Sans Pro"/>
                <a:sym typeface="Source Sans Pro"/>
              </a:rPr>
              <a:t>iteration cycle</a:t>
            </a:r>
            <a:r>
              <a:rPr lang="en" sz="3000">
                <a:solidFill>
                  <a:srgbClr val="EFEFEF"/>
                </a:solidFill>
                <a:latin typeface="Source Sans Pro"/>
                <a:ea typeface="Source Sans Pro"/>
                <a:cs typeface="Source Sans Pro"/>
                <a:sym typeface="Source Sans Pro"/>
              </a:rPr>
              <a:t> than most languages</a:t>
            </a:r>
            <a:endParaRPr sz="3000">
              <a:solidFill>
                <a:srgbClr val="EFEFEF"/>
              </a:solidFill>
              <a:latin typeface="Source Sans Pro"/>
              <a:ea typeface="Source Sans Pro"/>
              <a:cs typeface="Source Sans Pro"/>
              <a:sym typeface="Source Sans Pro"/>
            </a:endParaRPr>
          </a:p>
          <a:p>
            <a:pPr indent="-419100" lvl="0" marL="1371600" rtl="0" algn="l">
              <a:lnSpc>
                <a:spcPct val="115000"/>
              </a:lnSpc>
              <a:spcBef>
                <a:spcPts val="0"/>
              </a:spcBef>
              <a:spcAft>
                <a:spcPts val="0"/>
              </a:spcAft>
              <a:buClr>
                <a:srgbClr val="EFEFEF"/>
              </a:buClr>
              <a:buSzPts val="3000"/>
              <a:buFont typeface="Source Sans Pro"/>
              <a:buChar char="●"/>
            </a:pPr>
            <a:r>
              <a:rPr lang="en" sz="3000">
                <a:solidFill>
                  <a:srgbClr val="EFEFEF"/>
                </a:solidFill>
                <a:latin typeface="Source Sans Pro"/>
                <a:ea typeface="Source Sans Pro"/>
                <a:cs typeface="Source Sans Pro"/>
                <a:sym typeface="Source Sans Pro"/>
              </a:rPr>
              <a:t>strict compiler</a:t>
            </a:r>
            <a:endParaRPr sz="3000">
              <a:solidFill>
                <a:srgbClr val="EFEFEF"/>
              </a:solidFill>
              <a:latin typeface="Source Sans Pro"/>
              <a:ea typeface="Source Sans Pro"/>
              <a:cs typeface="Source Sans Pro"/>
              <a:sym typeface="Source Sans Pro"/>
            </a:endParaRPr>
          </a:p>
          <a:p>
            <a:pPr indent="-419100" lvl="0" marL="1371600" rtl="0" algn="l">
              <a:lnSpc>
                <a:spcPct val="115000"/>
              </a:lnSpc>
              <a:spcBef>
                <a:spcPts val="0"/>
              </a:spcBef>
              <a:spcAft>
                <a:spcPts val="0"/>
              </a:spcAft>
              <a:buClr>
                <a:srgbClr val="EFEFEF"/>
              </a:buClr>
              <a:buSzPts val="3000"/>
              <a:buFont typeface="Source Sans Pro"/>
              <a:buChar char="●"/>
            </a:pPr>
            <a:r>
              <a:rPr lang="en" sz="3000">
                <a:solidFill>
                  <a:srgbClr val="EFEFEF"/>
                </a:solidFill>
                <a:latin typeface="Source Sans Pro"/>
                <a:ea typeface="Source Sans Pro"/>
                <a:cs typeface="Source Sans Pro"/>
                <a:sym typeface="Source Sans Pro"/>
              </a:rPr>
              <a:t>satisfying (“fighting”) the borrow checker	</a:t>
            </a:r>
            <a:endParaRPr sz="3000">
              <a:solidFill>
                <a:srgbClr val="EFEFEF"/>
              </a:solidFill>
              <a:latin typeface="Source Sans Pro"/>
              <a:ea typeface="Source Sans Pro"/>
              <a:cs typeface="Source Sans Pro"/>
              <a:sym typeface="Source Sans Pro"/>
            </a:endParaRPr>
          </a:p>
          <a:p>
            <a:pPr indent="-419100" lvl="0" marL="1371600" rtl="0" algn="l">
              <a:lnSpc>
                <a:spcPct val="115000"/>
              </a:lnSpc>
              <a:spcBef>
                <a:spcPts val="0"/>
              </a:spcBef>
              <a:spcAft>
                <a:spcPts val="0"/>
              </a:spcAft>
              <a:buClr>
                <a:srgbClr val="EFEFEF"/>
              </a:buClr>
              <a:buSzPts val="3000"/>
              <a:buFont typeface="Source Sans Pro"/>
              <a:buChar char="●"/>
            </a:pPr>
            <a:r>
              <a:rPr lang="en" sz="3000">
                <a:solidFill>
                  <a:srgbClr val="EFEFEF"/>
                </a:solidFill>
                <a:latin typeface="Source Sans Pro"/>
                <a:ea typeface="Source Sans Pro"/>
                <a:cs typeface="Source Sans Pro"/>
                <a:sym typeface="Source Sans Pro"/>
              </a:rPr>
              <a:t>slow compile times for full builds</a:t>
            </a:r>
            <a:endParaRPr sz="3000">
              <a:solidFill>
                <a:srgbClr val="EFEFEF"/>
              </a:solidFill>
              <a:latin typeface="Source Sans Pro"/>
              <a:ea typeface="Source Sans Pro"/>
              <a:cs typeface="Source Sans Pro"/>
              <a:sym typeface="Source Sans Pro"/>
            </a:endParaRPr>
          </a:p>
          <a:p>
            <a:pPr indent="-419100" lvl="0" marL="1371600" rtl="0" algn="l">
              <a:lnSpc>
                <a:spcPct val="115000"/>
              </a:lnSpc>
              <a:spcBef>
                <a:spcPts val="0"/>
              </a:spcBef>
              <a:spcAft>
                <a:spcPts val="0"/>
              </a:spcAft>
              <a:buClr>
                <a:srgbClr val="EFEFEF"/>
              </a:buClr>
              <a:buSzPts val="3000"/>
              <a:buFont typeface="Source Sans Pro"/>
              <a:buChar char="●"/>
            </a:pPr>
            <a:r>
              <a:rPr lang="en" sz="3000">
                <a:solidFill>
                  <a:srgbClr val="EFEFEF"/>
                </a:solidFill>
                <a:latin typeface="Source Sans Pro"/>
                <a:ea typeface="Source Sans Pro"/>
                <a:cs typeface="Source Sans Pro"/>
                <a:sym typeface="Source Sans Pro"/>
              </a:rPr>
              <a:t>tests can take awhile to build</a:t>
            </a:r>
            <a:endParaRPr sz="3000">
              <a:solidFill>
                <a:srgbClr val="EFEFEF"/>
              </a:solidFill>
              <a:latin typeface="Source Sans Pro"/>
              <a:ea typeface="Source Sans Pro"/>
              <a:cs typeface="Source Sans Pro"/>
              <a:sym typeface="Source Sans Pro"/>
            </a:endParaRPr>
          </a:p>
          <a:p>
            <a:pPr indent="0" lvl="0" marL="457200" rtl="0" algn="l">
              <a:lnSpc>
                <a:spcPct val="115000"/>
              </a:lnSpc>
              <a:spcBef>
                <a:spcPts val="0"/>
              </a:spcBef>
              <a:spcAft>
                <a:spcPts val="0"/>
              </a:spcAft>
              <a:buNone/>
            </a:pPr>
            <a:r>
              <a:rPr lang="en" sz="3000">
                <a:solidFill>
                  <a:srgbClr val="EFEFEF"/>
                </a:solidFill>
                <a:latin typeface="Source Sans Pro"/>
                <a:ea typeface="Source Sans Pro"/>
                <a:cs typeface="Source Sans Pro"/>
                <a:sym typeface="Source Sans Pro"/>
              </a:rPr>
              <a:t>safer than C++, less safe than e.g. pure FP</a:t>
            </a:r>
            <a:endParaRPr sz="3000">
              <a:solidFill>
                <a:srgbClr val="EFEFEF"/>
              </a:solidFill>
              <a:latin typeface="Source Sans Pro"/>
              <a:ea typeface="Source Sans Pro"/>
              <a:cs typeface="Source Sans Pro"/>
              <a:sym typeface="Source Sans Pro"/>
            </a:endParaRPr>
          </a:p>
        </p:txBody>
      </p:sp>
      <p:sp>
        <p:nvSpPr>
          <p:cNvPr id="157" name="Google Shape;157;p26"/>
          <p:cNvSpPr txBox="1"/>
          <p:nvPr/>
        </p:nvSpPr>
        <p:spPr>
          <a:xfrm>
            <a:off x="269275" y="-152400"/>
            <a:ext cx="8874600" cy="146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chemeClr val="accent1"/>
                </a:solidFill>
                <a:latin typeface="Alegreya"/>
                <a:ea typeface="Alegreya"/>
                <a:cs typeface="Alegreya"/>
                <a:sym typeface="Alegreya"/>
              </a:rPr>
              <a:t>Why not use Rust?</a:t>
            </a:r>
            <a:endParaRPr sz="6000">
              <a:solidFill>
                <a:schemeClr val="accent1"/>
              </a:solidFill>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0" st="0"/>
                                            </p:txEl>
                                          </p:spTgt>
                                        </p:tgtEl>
                                        <p:attrNameLst>
                                          <p:attrName>style.visibility</p:attrName>
                                        </p:attrNameLst>
                                      </p:cBhvr>
                                      <p:to>
                                        <p:strVal val="visible"/>
                                      </p:to>
                                    </p:set>
                                    <p:animEffect filter="fade" transition="in">
                                      <p:cBhvr>
                                        <p:cTn dur="1000"/>
                                        <p:tgtEl>
                                          <p:spTgt spid="1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1" st="1"/>
                                            </p:txEl>
                                          </p:spTgt>
                                        </p:tgtEl>
                                        <p:attrNameLst>
                                          <p:attrName>style.visibility</p:attrName>
                                        </p:attrNameLst>
                                      </p:cBhvr>
                                      <p:to>
                                        <p:strVal val="visible"/>
                                      </p:to>
                                    </p:set>
                                    <p:animEffect filter="fade" transition="in">
                                      <p:cBhvr>
                                        <p:cTn dur="1000"/>
                                        <p:tgtEl>
                                          <p:spTgt spid="1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2" st="2"/>
                                            </p:txEl>
                                          </p:spTgt>
                                        </p:tgtEl>
                                        <p:attrNameLst>
                                          <p:attrName>style.visibility</p:attrName>
                                        </p:attrNameLst>
                                      </p:cBhvr>
                                      <p:to>
                                        <p:strVal val="visible"/>
                                      </p:to>
                                    </p:set>
                                    <p:animEffect filter="fade" transition="in">
                                      <p:cBhvr>
                                        <p:cTn dur="1000"/>
                                        <p:tgtEl>
                                          <p:spTgt spid="1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3" st="3"/>
                                            </p:txEl>
                                          </p:spTgt>
                                        </p:tgtEl>
                                        <p:attrNameLst>
                                          <p:attrName>style.visibility</p:attrName>
                                        </p:attrNameLst>
                                      </p:cBhvr>
                                      <p:to>
                                        <p:strVal val="visible"/>
                                      </p:to>
                                    </p:set>
                                    <p:animEffect filter="fade" transition="in">
                                      <p:cBhvr>
                                        <p:cTn dur="1000"/>
                                        <p:tgtEl>
                                          <p:spTgt spid="1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4" st="4"/>
                                            </p:txEl>
                                          </p:spTgt>
                                        </p:tgtEl>
                                        <p:attrNameLst>
                                          <p:attrName>style.visibility</p:attrName>
                                        </p:attrNameLst>
                                      </p:cBhvr>
                                      <p:to>
                                        <p:strVal val="visible"/>
                                      </p:to>
                                    </p:set>
                                    <p:animEffect filter="fade" transition="in">
                                      <p:cBhvr>
                                        <p:cTn dur="1000"/>
                                        <p:tgtEl>
                                          <p:spTgt spid="1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5" st="5"/>
                                            </p:txEl>
                                          </p:spTgt>
                                        </p:tgtEl>
                                        <p:attrNameLst>
                                          <p:attrName>style.visibility</p:attrName>
                                        </p:attrNameLst>
                                      </p:cBhvr>
                                      <p:to>
                                        <p:strVal val="visible"/>
                                      </p:to>
                                    </p:set>
                                    <p:animEffect filter="fade" transition="in">
                                      <p:cBhvr>
                                        <p:cTn dur="1000"/>
                                        <p:tgtEl>
                                          <p:spTgt spid="15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6" st="6"/>
                                            </p:txEl>
                                          </p:spTgt>
                                        </p:tgtEl>
                                        <p:attrNameLst>
                                          <p:attrName>style.visibility</p:attrName>
                                        </p:attrNameLst>
                                      </p:cBhvr>
                                      <p:to>
                                        <p:strVal val="visible"/>
                                      </p:to>
                                    </p:set>
                                    <p:animEffect filter="fade" transition="in">
                                      <p:cBhvr>
                                        <p:cTn dur="1000"/>
                                        <p:tgtEl>
                                          <p:spTgt spid="15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7" st="7"/>
                                            </p:txEl>
                                          </p:spTgt>
                                        </p:tgtEl>
                                        <p:attrNameLst>
                                          <p:attrName>style.visibility</p:attrName>
                                        </p:attrNameLst>
                                      </p:cBhvr>
                                      <p:to>
                                        <p:strVal val="visible"/>
                                      </p:to>
                                    </p:set>
                                    <p:animEffect filter="fade" transition="in">
                                      <p:cBhvr>
                                        <p:cTn dur="1000"/>
                                        <p:tgtEl>
                                          <p:spTgt spid="15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143"/>
          <p:cNvSpPr txBox="1"/>
          <p:nvPr/>
        </p:nvSpPr>
        <p:spPr>
          <a:xfrm>
            <a:off x="425775" y="917800"/>
            <a:ext cx="8638800" cy="126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double_many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&gt;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937" name="Google Shape;1937;p143"/>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sp>
        <p:nvSpPr>
          <p:cNvPr id="1938" name="Google Shape;1938;p143"/>
          <p:cNvSpPr txBox="1"/>
          <p:nvPr/>
        </p:nvSpPr>
        <p:spPr>
          <a:xfrm rot="513">
            <a:off x="492281" y="4919475"/>
            <a:ext cx="8041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B4A7D6"/>
                </a:solidFill>
                <a:latin typeface="Source Sans Pro"/>
                <a:ea typeface="Source Sans Pro"/>
                <a:cs typeface="Source Sans Pro"/>
                <a:sym typeface="Source Sans Pro"/>
              </a:rPr>
              <a:t>to be returnable, </a:t>
            </a:r>
            <a:r>
              <a:rPr b="1" lang="en" sz="2400">
                <a:solidFill>
                  <a:srgbClr val="B4A7D6"/>
                </a:solidFill>
                <a:latin typeface="Source Sans Pro"/>
                <a:ea typeface="Source Sans Pro"/>
                <a:cs typeface="Source Sans Pro"/>
                <a:sym typeface="Source Sans Pro"/>
              </a:rPr>
              <a:t>size must be known</a:t>
            </a:r>
            <a:r>
              <a:rPr lang="en" sz="2400">
                <a:solidFill>
                  <a:srgbClr val="B4A7D6"/>
                </a:solidFill>
                <a:latin typeface="Source Sans Pro"/>
                <a:ea typeface="Source Sans Pro"/>
                <a:cs typeface="Source Sans Pro"/>
                <a:sym typeface="Source Sans Pro"/>
              </a:rPr>
              <a:t> at compile time </a:t>
            </a:r>
            <a:endParaRPr sz="2400">
              <a:solidFill>
                <a:srgbClr val="B4A7D6"/>
              </a:solidFill>
              <a:latin typeface="Source Sans Pro"/>
              <a:ea typeface="Source Sans Pro"/>
              <a:cs typeface="Source Sans Pro"/>
              <a:sym typeface="Source Sans Pro"/>
            </a:endParaRPr>
          </a:p>
        </p:txBody>
      </p:sp>
      <p:sp>
        <p:nvSpPr>
          <p:cNvPr id="1939" name="Google Shape;1939;p143"/>
          <p:cNvSpPr txBox="1"/>
          <p:nvPr/>
        </p:nvSpPr>
        <p:spPr>
          <a:xfrm>
            <a:off x="5923142" y="1624425"/>
            <a:ext cx="20439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600">
                <a:solidFill>
                  <a:srgbClr val="93C47D"/>
                </a:solidFill>
                <a:latin typeface="Source Sans Pro"/>
                <a:ea typeface="Source Sans Pro"/>
                <a:cs typeface="Source Sans Pro"/>
                <a:sym typeface="Source Sans Pro"/>
              </a:rPr>
              <a:t>✓</a:t>
            </a:r>
            <a:endParaRPr b="1" sz="19600">
              <a:solidFill>
                <a:srgbClr val="93C47D"/>
              </a:solidFill>
              <a:latin typeface="Source Sans Pro"/>
              <a:ea typeface="Source Sans Pro"/>
              <a:cs typeface="Source Sans Pro"/>
              <a:sym typeface="Source Sans Pro"/>
            </a:endParaRPr>
          </a:p>
        </p:txBody>
      </p:sp>
      <p:sp>
        <p:nvSpPr>
          <p:cNvPr id="1940" name="Google Shape;1940;p143"/>
          <p:cNvSpPr txBox="1"/>
          <p:nvPr/>
        </p:nvSpPr>
        <p:spPr>
          <a:xfrm>
            <a:off x="425775" y="25180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VecMetadata</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cxnSp>
        <p:nvCxnSpPr>
          <p:cNvPr id="1941" name="Google Shape;1941;p143"/>
          <p:cNvCxnSpPr/>
          <p:nvPr/>
        </p:nvCxnSpPr>
        <p:spPr>
          <a:xfrm flipH="1">
            <a:off x="2848050" y="1466600"/>
            <a:ext cx="2876400" cy="1116300"/>
          </a:xfrm>
          <a:prstGeom prst="straightConnector1">
            <a:avLst/>
          </a:prstGeom>
          <a:noFill/>
          <a:ln cap="flat" cmpd="sng" w="76200">
            <a:solidFill>
              <a:srgbClr val="B4A7D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0"/>
                                        </p:tgtEl>
                                        <p:attrNameLst>
                                          <p:attrName>style.visibility</p:attrName>
                                        </p:attrNameLst>
                                      </p:cBhvr>
                                      <p:to>
                                        <p:strVal val="visible"/>
                                      </p:to>
                                    </p:set>
                                    <p:animEffect filter="fade" transition="in">
                                      <p:cBhvr>
                                        <p:cTn dur="1600"/>
                                        <p:tgtEl>
                                          <p:spTgt spid="1940"/>
                                        </p:tgtEl>
                                      </p:cBhvr>
                                    </p:animEffect>
                                  </p:childTnLst>
                                </p:cTn>
                              </p:par>
                              <p:par>
                                <p:cTn fill="hold" nodeType="withEffect" presetClass="entr" presetID="10" presetSubtype="0">
                                  <p:stCondLst>
                                    <p:cond delay="0"/>
                                  </p:stCondLst>
                                  <p:childTnLst>
                                    <p:set>
                                      <p:cBhvr>
                                        <p:cTn dur="1" fill="hold">
                                          <p:stCondLst>
                                            <p:cond delay="0"/>
                                          </p:stCondLst>
                                        </p:cTn>
                                        <p:tgtEl>
                                          <p:spTgt spid="1941"/>
                                        </p:tgtEl>
                                        <p:attrNameLst>
                                          <p:attrName>style.visibility</p:attrName>
                                        </p:attrNameLst>
                                      </p:cBhvr>
                                      <p:to>
                                        <p:strVal val="visible"/>
                                      </p:to>
                                    </p:set>
                                    <p:animEffect filter="fade" transition="in">
                                      <p:cBhvr>
                                        <p:cTn dur="1000"/>
                                        <p:tgtEl>
                                          <p:spTgt spid="19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9"/>
                                        </p:tgtEl>
                                        <p:attrNameLst>
                                          <p:attrName>style.visibility</p:attrName>
                                        </p:attrNameLst>
                                      </p:cBhvr>
                                      <p:to>
                                        <p:strVal val="visible"/>
                                      </p:to>
                                    </p:set>
                                    <p:animEffect filter="fade" transition="in">
                                      <p:cBhvr>
                                        <p:cTn dur="1000"/>
                                        <p:tgtEl>
                                          <p:spTgt spid="19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144"/>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Heap</a:t>
            </a:r>
            <a:endParaRPr sz="3600">
              <a:solidFill>
                <a:srgbClr val="F3F3F3"/>
              </a:solidFill>
              <a:latin typeface="Alegreya"/>
              <a:ea typeface="Alegreya"/>
              <a:cs typeface="Alegreya"/>
              <a:sym typeface="Alegreya"/>
            </a:endParaRPr>
          </a:p>
        </p:txBody>
      </p:sp>
      <p:sp>
        <p:nvSpPr>
          <p:cNvPr id="1947" name="Google Shape;1947;p144"/>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948" name="Google Shape;1948;p144"/>
          <p:cNvSpPr txBox="1"/>
          <p:nvPr/>
        </p:nvSpPr>
        <p:spPr>
          <a:xfrm>
            <a:off x="22005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1949" name="Google Shape;1949;p144"/>
          <p:cNvSpPr txBox="1"/>
          <p:nvPr/>
        </p:nvSpPr>
        <p:spPr>
          <a:xfrm>
            <a:off x="3975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1950" name="Google Shape;1950;p144"/>
          <p:cNvSpPr txBox="1"/>
          <p:nvPr/>
        </p:nvSpPr>
        <p:spPr>
          <a:xfrm>
            <a:off x="48627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grpSp>
        <p:nvGrpSpPr>
          <p:cNvPr id="1951" name="Google Shape;1951;p144"/>
          <p:cNvGrpSpPr/>
          <p:nvPr/>
        </p:nvGrpSpPr>
        <p:grpSpPr>
          <a:xfrm>
            <a:off x="7968675" y="4743700"/>
            <a:ext cx="900900" cy="554100"/>
            <a:chOff x="7968675" y="4362700"/>
            <a:chExt cx="900900" cy="554100"/>
          </a:xfrm>
        </p:grpSpPr>
        <p:sp>
          <p:nvSpPr>
            <p:cNvPr id="1952" name="Google Shape;1952;p144"/>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953" name="Google Shape;1953;p144"/>
            <p:cNvCxnSpPr>
              <a:stCxn id="1954"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955" name="Google Shape;1955;p144"/>
            <p:cNvCxnSpPr>
              <a:stCxn id="1954"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956" name="Google Shape;1956;p144"/>
          <p:cNvSpPr txBox="1"/>
          <p:nvPr/>
        </p:nvSpPr>
        <p:spPr>
          <a:xfrm>
            <a:off x="6642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957" name="Google Shape;1957;p144"/>
          <p:cNvSpPr txBox="1"/>
          <p:nvPr/>
        </p:nvSpPr>
        <p:spPr>
          <a:xfrm>
            <a:off x="3087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1954" name="Google Shape;1954;p144"/>
          <p:cNvSpPr txBox="1"/>
          <p:nvPr/>
        </p:nvSpPr>
        <p:spPr>
          <a:xfrm>
            <a:off x="7524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958" name="Google Shape;1958;p144"/>
          <p:cNvSpPr txBox="1"/>
          <p:nvPr/>
        </p:nvSpPr>
        <p:spPr>
          <a:xfrm>
            <a:off x="425775" y="46103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stack</a:t>
            </a:r>
            <a:endParaRPr sz="3600">
              <a:solidFill>
                <a:srgbClr val="F3F3F3"/>
              </a:solidFill>
              <a:latin typeface="Alegreya"/>
              <a:ea typeface="Alegreya"/>
              <a:cs typeface="Alegreya"/>
              <a:sym typeface="Alegreya"/>
            </a:endParaRPr>
          </a:p>
        </p:txBody>
      </p:sp>
      <p:sp>
        <p:nvSpPr>
          <p:cNvPr id="1959" name="Google Shape;1959;p144"/>
          <p:cNvSpPr txBox="1"/>
          <p:nvPr/>
        </p:nvSpPr>
        <p:spPr>
          <a:xfrm>
            <a:off x="57501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145"/>
          <p:cNvSpPr txBox="1"/>
          <p:nvPr/>
        </p:nvSpPr>
        <p:spPr>
          <a:xfrm>
            <a:off x="4447100" y="917800"/>
            <a:ext cx="4797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965" name="Google Shape;1965;p145"/>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Heap</a:t>
            </a:r>
            <a:endParaRPr sz="3600">
              <a:solidFill>
                <a:srgbClr val="F3F3F3"/>
              </a:solidFill>
              <a:latin typeface="Alegreya"/>
              <a:ea typeface="Alegreya"/>
              <a:cs typeface="Alegreya"/>
              <a:sym typeface="Alegreya"/>
            </a:endParaRPr>
          </a:p>
        </p:txBody>
      </p:sp>
      <p:sp>
        <p:nvSpPr>
          <p:cNvPr id="1966" name="Google Shape;1966;p145"/>
          <p:cNvSpPr txBox="1"/>
          <p:nvPr/>
        </p:nvSpPr>
        <p:spPr>
          <a:xfrm>
            <a:off x="425775" y="917800"/>
            <a:ext cx="53244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967" name="Google Shape;1967;p145"/>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sp>
        <p:nvSpPr>
          <p:cNvPr id="1968" name="Google Shape;1968;p145"/>
          <p:cNvSpPr txBox="1"/>
          <p:nvPr/>
        </p:nvSpPr>
        <p:spPr>
          <a:xfrm>
            <a:off x="3975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182</a:t>
            </a:r>
            <a:endParaRPr sz="2400">
              <a:solidFill>
                <a:srgbClr val="999999"/>
              </a:solidFill>
              <a:latin typeface="Source Code Pro"/>
              <a:ea typeface="Source Code Pro"/>
              <a:cs typeface="Source Code Pro"/>
              <a:sym typeface="Source Code Pro"/>
            </a:endParaRPr>
          </a:p>
        </p:txBody>
      </p:sp>
      <p:sp>
        <p:nvSpPr>
          <p:cNvPr id="1969" name="Google Shape;1969;p145"/>
          <p:cNvSpPr txBox="1"/>
          <p:nvPr/>
        </p:nvSpPr>
        <p:spPr>
          <a:xfrm>
            <a:off x="48627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41</a:t>
            </a:r>
            <a:endParaRPr sz="2400">
              <a:solidFill>
                <a:srgbClr val="FFFFFF"/>
              </a:solidFill>
              <a:latin typeface="Source Code Pro"/>
              <a:ea typeface="Source Code Pro"/>
              <a:cs typeface="Source Code Pro"/>
              <a:sym typeface="Source Code Pro"/>
            </a:endParaRPr>
          </a:p>
        </p:txBody>
      </p:sp>
      <p:grpSp>
        <p:nvGrpSpPr>
          <p:cNvPr id="1970" name="Google Shape;1970;p145"/>
          <p:cNvGrpSpPr/>
          <p:nvPr/>
        </p:nvGrpSpPr>
        <p:grpSpPr>
          <a:xfrm>
            <a:off x="7968675" y="3829300"/>
            <a:ext cx="900900" cy="554100"/>
            <a:chOff x="7968675" y="4362700"/>
            <a:chExt cx="900900" cy="554100"/>
          </a:xfrm>
        </p:grpSpPr>
        <p:sp>
          <p:nvSpPr>
            <p:cNvPr id="1971" name="Google Shape;1971;p145"/>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972" name="Google Shape;1972;p145"/>
            <p:cNvCxnSpPr>
              <a:stCxn id="1973"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974" name="Google Shape;1974;p145"/>
            <p:cNvCxnSpPr>
              <a:stCxn id="1973"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975" name="Google Shape;1975;p145"/>
          <p:cNvSpPr txBox="1"/>
          <p:nvPr/>
        </p:nvSpPr>
        <p:spPr>
          <a:xfrm>
            <a:off x="6642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1976" name="Google Shape;1976;p145"/>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1973" name="Google Shape;1973;p145"/>
          <p:cNvSpPr txBox="1"/>
          <p:nvPr/>
        </p:nvSpPr>
        <p:spPr>
          <a:xfrm>
            <a:off x="7524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1977" name="Google Shape;1977;p145"/>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1978" name="Google Shape;1978;p145"/>
          <p:cNvSpPr txBox="1"/>
          <p:nvPr/>
        </p:nvSpPr>
        <p:spPr>
          <a:xfrm>
            <a:off x="57501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93</a:t>
            </a:r>
            <a:endParaRPr sz="2400">
              <a:solidFill>
                <a:srgbClr val="FFFFFF"/>
              </a:solidFill>
              <a:latin typeface="Source Code Pro"/>
              <a:ea typeface="Source Code Pro"/>
              <a:cs typeface="Source Code Pro"/>
              <a:sym typeface="Source Code Pro"/>
            </a:endParaRPr>
          </a:p>
        </p:txBody>
      </p:sp>
      <p:sp>
        <p:nvSpPr>
          <p:cNvPr id="1979" name="Google Shape;1979;p145"/>
          <p:cNvSpPr txBox="1"/>
          <p:nvPr/>
        </p:nvSpPr>
        <p:spPr>
          <a:xfrm>
            <a:off x="22005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1980" name="Google Shape;1980;p145"/>
          <p:cNvSpPr txBox="1"/>
          <p:nvPr/>
        </p:nvSpPr>
        <p:spPr>
          <a:xfrm>
            <a:off x="3975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1981" name="Google Shape;1981;p145"/>
          <p:cNvSpPr txBox="1"/>
          <p:nvPr/>
        </p:nvSpPr>
        <p:spPr>
          <a:xfrm>
            <a:off x="48627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grpSp>
        <p:nvGrpSpPr>
          <p:cNvPr id="1982" name="Google Shape;1982;p145"/>
          <p:cNvGrpSpPr/>
          <p:nvPr/>
        </p:nvGrpSpPr>
        <p:grpSpPr>
          <a:xfrm>
            <a:off x="7968675" y="4743700"/>
            <a:ext cx="900900" cy="554100"/>
            <a:chOff x="7968675" y="4362700"/>
            <a:chExt cx="900900" cy="554100"/>
          </a:xfrm>
        </p:grpSpPr>
        <p:sp>
          <p:nvSpPr>
            <p:cNvPr id="1983" name="Google Shape;1983;p145"/>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1984" name="Google Shape;1984;p145"/>
            <p:cNvCxnSpPr>
              <a:stCxn id="1985"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986" name="Google Shape;1986;p145"/>
            <p:cNvCxnSpPr>
              <a:stCxn id="1985"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987" name="Google Shape;1987;p145"/>
          <p:cNvSpPr txBox="1"/>
          <p:nvPr/>
        </p:nvSpPr>
        <p:spPr>
          <a:xfrm>
            <a:off x="6642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1988" name="Google Shape;1988;p145"/>
          <p:cNvSpPr txBox="1"/>
          <p:nvPr/>
        </p:nvSpPr>
        <p:spPr>
          <a:xfrm>
            <a:off x="3087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1985" name="Google Shape;1985;p145"/>
          <p:cNvSpPr txBox="1"/>
          <p:nvPr/>
        </p:nvSpPr>
        <p:spPr>
          <a:xfrm>
            <a:off x="7524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1989" name="Google Shape;1989;p145"/>
          <p:cNvSpPr txBox="1"/>
          <p:nvPr/>
        </p:nvSpPr>
        <p:spPr>
          <a:xfrm>
            <a:off x="425775" y="46103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stack</a:t>
            </a:r>
            <a:endParaRPr sz="3600">
              <a:solidFill>
                <a:srgbClr val="F3F3F3"/>
              </a:solidFill>
              <a:latin typeface="Alegreya"/>
              <a:ea typeface="Alegreya"/>
              <a:cs typeface="Alegreya"/>
              <a:sym typeface="Alegreya"/>
            </a:endParaRPr>
          </a:p>
        </p:txBody>
      </p:sp>
      <p:sp>
        <p:nvSpPr>
          <p:cNvPr id="1990" name="Google Shape;1990;p145"/>
          <p:cNvSpPr txBox="1"/>
          <p:nvPr/>
        </p:nvSpPr>
        <p:spPr>
          <a:xfrm>
            <a:off x="57501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4"/>
                                        </p:tgtEl>
                                        <p:attrNameLst>
                                          <p:attrName>style.visibility</p:attrName>
                                        </p:attrNameLst>
                                      </p:cBhvr>
                                      <p:to>
                                        <p:strVal val="visible"/>
                                      </p:to>
                                    </p:set>
                                    <p:animEffect filter="fade" transition="in">
                                      <p:cBhvr>
                                        <p:cTn dur="1000"/>
                                        <p:tgtEl>
                                          <p:spTgt spid="19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146"/>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Heap</a:t>
            </a:r>
            <a:endParaRPr sz="3600">
              <a:solidFill>
                <a:srgbClr val="F3F3F3"/>
              </a:solidFill>
              <a:latin typeface="Alegreya"/>
              <a:ea typeface="Alegreya"/>
              <a:cs typeface="Alegreya"/>
              <a:sym typeface="Alegreya"/>
            </a:endParaRPr>
          </a:p>
        </p:txBody>
      </p:sp>
      <p:sp>
        <p:nvSpPr>
          <p:cNvPr id="1996" name="Google Shape;1996;p146"/>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997" name="Google Shape;1997;p146"/>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sp>
        <p:nvSpPr>
          <p:cNvPr id="1998" name="Google Shape;1998;p146"/>
          <p:cNvSpPr txBox="1"/>
          <p:nvPr/>
        </p:nvSpPr>
        <p:spPr>
          <a:xfrm>
            <a:off x="3975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182</a:t>
            </a:r>
            <a:endParaRPr sz="2400">
              <a:solidFill>
                <a:srgbClr val="999999"/>
              </a:solidFill>
              <a:latin typeface="Source Code Pro"/>
              <a:ea typeface="Source Code Pro"/>
              <a:cs typeface="Source Code Pro"/>
              <a:sym typeface="Source Code Pro"/>
            </a:endParaRPr>
          </a:p>
        </p:txBody>
      </p:sp>
      <p:sp>
        <p:nvSpPr>
          <p:cNvPr id="1999" name="Google Shape;1999;p146"/>
          <p:cNvSpPr txBox="1"/>
          <p:nvPr/>
        </p:nvSpPr>
        <p:spPr>
          <a:xfrm>
            <a:off x="48627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41</a:t>
            </a:r>
            <a:endParaRPr sz="2400">
              <a:solidFill>
                <a:srgbClr val="FFFFFF"/>
              </a:solidFill>
              <a:latin typeface="Source Code Pro"/>
              <a:ea typeface="Source Code Pro"/>
              <a:cs typeface="Source Code Pro"/>
              <a:sym typeface="Source Code Pro"/>
            </a:endParaRPr>
          </a:p>
        </p:txBody>
      </p:sp>
      <p:grpSp>
        <p:nvGrpSpPr>
          <p:cNvPr id="2000" name="Google Shape;2000;p146"/>
          <p:cNvGrpSpPr/>
          <p:nvPr/>
        </p:nvGrpSpPr>
        <p:grpSpPr>
          <a:xfrm>
            <a:off x="7968675" y="3829300"/>
            <a:ext cx="900900" cy="554100"/>
            <a:chOff x="7968675" y="4362700"/>
            <a:chExt cx="900900" cy="554100"/>
          </a:xfrm>
        </p:grpSpPr>
        <p:sp>
          <p:nvSpPr>
            <p:cNvPr id="2001" name="Google Shape;2001;p146"/>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002" name="Google Shape;2002;p146"/>
            <p:cNvCxnSpPr>
              <a:stCxn id="2003"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004" name="Google Shape;2004;p146"/>
            <p:cNvCxnSpPr>
              <a:stCxn id="2003"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005" name="Google Shape;2005;p146"/>
          <p:cNvSpPr txBox="1"/>
          <p:nvPr/>
        </p:nvSpPr>
        <p:spPr>
          <a:xfrm>
            <a:off x="6642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2006" name="Google Shape;2006;p146"/>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003" name="Google Shape;2003;p146"/>
          <p:cNvSpPr txBox="1"/>
          <p:nvPr/>
        </p:nvSpPr>
        <p:spPr>
          <a:xfrm>
            <a:off x="7524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007" name="Google Shape;2007;p146"/>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2008" name="Google Shape;2008;p146"/>
          <p:cNvSpPr txBox="1"/>
          <p:nvPr/>
        </p:nvSpPr>
        <p:spPr>
          <a:xfrm>
            <a:off x="57501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93</a:t>
            </a:r>
            <a:endParaRPr sz="2400">
              <a:solidFill>
                <a:srgbClr val="FFFFFF"/>
              </a:solidFill>
              <a:latin typeface="Source Code Pro"/>
              <a:ea typeface="Source Code Pro"/>
              <a:cs typeface="Source Code Pro"/>
              <a:sym typeface="Source Code Pro"/>
            </a:endParaRPr>
          </a:p>
        </p:txBody>
      </p:sp>
      <p:sp>
        <p:nvSpPr>
          <p:cNvPr id="2009" name="Google Shape;2009;p146"/>
          <p:cNvSpPr txBox="1"/>
          <p:nvPr/>
        </p:nvSpPr>
        <p:spPr>
          <a:xfrm>
            <a:off x="22005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2010" name="Google Shape;2010;p146"/>
          <p:cNvSpPr txBox="1"/>
          <p:nvPr/>
        </p:nvSpPr>
        <p:spPr>
          <a:xfrm>
            <a:off x="3975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2011" name="Google Shape;2011;p146"/>
          <p:cNvSpPr txBox="1"/>
          <p:nvPr/>
        </p:nvSpPr>
        <p:spPr>
          <a:xfrm>
            <a:off x="48627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grpSp>
        <p:nvGrpSpPr>
          <p:cNvPr id="2012" name="Google Shape;2012;p146"/>
          <p:cNvGrpSpPr/>
          <p:nvPr/>
        </p:nvGrpSpPr>
        <p:grpSpPr>
          <a:xfrm>
            <a:off x="7968675" y="4743700"/>
            <a:ext cx="900900" cy="554100"/>
            <a:chOff x="7968675" y="4362700"/>
            <a:chExt cx="900900" cy="554100"/>
          </a:xfrm>
        </p:grpSpPr>
        <p:sp>
          <p:nvSpPr>
            <p:cNvPr id="2013" name="Google Shape;2013;p146"/>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014" name="Google Shape;2014;p146"/>
            <p:cNvCxnSpPr>
              <a:stCxn id="2015"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016" name="Google Shape;2016;p146"/>
            <p:cNvCxnSpPr>
              <a:stCxn id="2015"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017" name="Google Shape;2017;p146"/>
          <p:cNvSpPr txBox="1"/>
          <p:nvPr/>
        </p:nvSpPr>
        <p:spPr>
          <a:xfrm>
            <a:off x="6642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2018" name="Google Shape;2018;p146"/>
          <p:cNvSpPr txBox="1"/>
          <p:nvPr/>
        </p:nvSpPr>
        <p:spPr>
          <a:xfrm>
            <a:off x="3087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2015" name="Google Shape;2015;p146"/>
          <p:cNvSpPr txBox="1"/>
          <p:nvPr/>
        </p:nvSpPr>
        <p:spPr>
          <a:xfrm>
            <a:off x="7524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2019" name="Google Shape;2019;p146"/>
          <p:cNvSpPr txBox="1"/>
          <p:nvPr/>
        </p:nvSpPr>
        <p:spPr>
          <a:xfrm>
            <a:off x="425775" y="46103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stack</a:t>
            </a:r>
            <a:endParaRPr sz="3600">
              <a:solidFill>
                <a:srgbClr val="F3F3F3"/>
              </a:solidFill>
              <a:latin typeface="Alegreya"/>
              <a:ea typeface="Alegreya"/>
              <a:cs typeface="Alegreya"/>
              <a:sym typeface="Alegreya"/>
            </a:endParaRPr>
          </a:p>
        </p:txBody>
      </p:sp>
      <p:sp>
        <p:nvSpPr>
          <p:cNvPr id="2020" name="Google Shape;2020;p146"/>
          <p:cNvSpPr txBox="1"/>
          <p:nvPr/>
        </p:nvSpPr>
        <p:spPr>
          <a:xfrm>
            <a:off x="57501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cxnSp>
        <p:nvCxnSpPr>
          <p:cNvPr id="2021" name="Google Shape;2021;p146"/>
          <p:cNvCxnSpPr/>
          <p:nvPr/>
        </p:nvCxnSpPr>
        <p:spPr>
          <a:xfrm flipH="1">
            <a:off x="4448125" y="1882925"/>
            <a:ext cx="566700" cy="1902900"/>
          </a:xfrm>
          <a:prstGeom prst="straightConnector1">
            <a:avLst/>
          </a:prstGeom>
          <a:noFill/>
          <a:ln cap="flat" cmpd="sng" w="76200">
            <a:solidFill>
              <a:srgbClr val="B4A7D6"/>
            </a:solidFill>
            <a:prstDash val="solid"/>
            <a:round/>
            <a:headEnd len="med" w="med" type="none"/>
            <a:tailEnd len="med" w="med" type="triangle"/>
          </a:ln>
        </p:spPr>
      </p:cxnSp>
      <p:sp>
        <p:nvSpPr>
          <p:cNvPr id="2022" name="Google Shape;2022;p146"/>
          <p:cNvSpPr/>
          <p:nvPr/>
        </p:nvSpPr>
        <p:spPr>
          <a:xfrm>
            <a:off x="4749900" y="17573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2</a:t>
            </a:r>
            <a:endParaRPr sz="3000">
              <a:latin typeface="Source Sans Pro"/>
              <a:ea typeface="Source Sans Pro"/>
              <a:cs typeface="Source Sans Pro"/>
              <a:sym typeface="Source Sans Pro"/>
            </a:endParaRPr>
          </a:p>
        </p:txBody>
      </p:sp>
      <p:sp>
        <p:nvSpPr>
          <p:cNvPr id="2023" name="Google Shape;2023;p146"/>
          <p:cNvSpPr txBox="1"/>
          <p:nvPr/>
        </p:nvSpPr>
        <p:spPr>
          <a:xfrm>
            <a:off x="4447100" y="917800"/>
            <a:ext cx="4797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147"/>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Heap</a:t>
            </a:r>
            <a:endParaRPr sz="3600">
              <a:solidFill>
                <a:srgbClr val="F3F3F3"/>
              </a:solidFill>
              <a:latin typeface="Alegreya"/>
              <a:ea typeface="Alegreya"/>
              <a:cs typeface="Alegreya"/>
              <a:sym typeface="Alegreya"/>
            </a:endParaRPr>
          </a:p>
        </p:txBody>
      </p:sp>
      <p:sp>
        <p:nvSpPr>
          <p:cNvPr id="2029" name="Google Shape;2029;p147"/>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030" name="Google Shape;2030;p147"/>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grpSp>
        <p:nvGrpSpPr>
          <p:cNvPr id="2031" name="Google Shape;2031;p147"/>
          <p:cNvGrpSpPr/>
          <p:nvPr/>
        </p:nvGrpSpPr>
        <p:grpSpPr>
          <a:xfrm>
            <a:off x="7968675" y="3829300"/>
            <a:ext cx="900900" cy="554100"/>
            <a:chOff x="7968675" y="4362700"/>
            <a:chExt cx="900900" cy="554100"/>
          </a:xfrm>
        </p:grpSpPr>
        <p:sp>
          <p:nvSpPr>
            <p:cNvPr id="2032" name="Google Shape;2032;p147"/>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033" name="Google Shape;2033;p147"/>
            <p:cNvCxnSpPr>
              <a:stCxn id="2034"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035" name="Google Shape;2035;p147"/>
            <p:cNvCxnSpPr>
              <a:stCxn id="2034"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036" name="Google Shape;2036;p147"/>
          <p:cNvSpPr txBox="1"/>
          <p:nvPr/>
        </p:nvSpPr>
        <p:spPr>
          <a:xfrm>
            <a:off x="6642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2037" name="Google Shape;2037;p147"/>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034" name="Google Shape;2034;p147"/>
          <p:cNvSpPr txBox="1"/>
          <p:nvPr/>
        </p:nvSpPr>
        <p:spPr>
          <a:xfrm>
            <a:off x="7524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038" name="Google Shape;2038;p147"/>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2039" name="Google Shape;2039;p147"/>
          <p:cNvSpPr txBox="1"/>
          <p:nvPr/>
        </p:nvSpPr>
        <p:spPr>
          <a:xfrm>
            <a:off x="22005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2040" name="Google Shape;2040;p147"/>
          <p:cNvSpPr txBox="1"/>
          <p:nvPr/>
        </p:nvSpPr>
        <p:spPr>
          <a:xfrm>
            <a:off x="3975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2041" name="Google Shape;2041;p147"/>
          <p:cNvSpPr txBox="1"/>
          <p:nvPr/>
        </p:nvSpPr>
        <p:spPr>
          <a:xfrm>
            <a:off x="48627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grpSp>
        <p:nvGrpSpPr>
          <p:cNvPr id="2042" name="Google Shape;2042;p147"/>
          <p:cNvGrpSpPr/>
          <p:nvPr/>
        </p:nvGrpSpPr>
        <p:grpSpPr>
          <a:xfrm>
            <a:off x="7968675" y="4743700"/>
            <a:ext cx="900900" cy="554100"/>
            <a:chOff x="7968675" y="4362700"/>
            <a:chExt cx="900900" cy="554100"/>
          </a:xfrm>
        </p:grpSpPr>
        <p:sp>
          <p:nvSpPr>
            <p:cNvPr id="2043" name="Google Shape;2043;p147"/>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044" name="Google Shape;2044;p147"/>
            <p:cNvCxnSpPr>
              <a:stCxn id="2045"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046" name="Google Shape;2046;p147"/>
            <p:cNvCxnSpPr>
              <a:stCxn id="2045"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047" name="Google Shape;2047;p147"/>
          <p:cNvSpPr txBox="1"/>
          <p:nvPr/>
        </p:nvSpPr>
        <p:spPr>
          <a:xfrm>
            <a:off x="6642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2048" name="Google Shape;2048;p147"/>
          <p:cNvSpPr txBox="1"/>
          <p:nvPr/>
        </p:nvSpPr>
        <p:spPr>
          <a:xfrm>
            <a:off x="3087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2045" name="Google Shape;2045;p147"/>
          <p:cNvSpPr txBox="1"/>
          <p:nvPr/>
        </p:nvSpPr>
        <p:spPr>
          <a:xfrm>
            <a:off x="7524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2049" name="Google Shape;2049;p147"/>
          <p:cNvSpPr txBox="1"/>
          <p:nvPr/>
        </p:nvSpPr>
        <p:spPr>
          <a:xfrm>
            <a:off x="425775" y="46103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stack</a:t>
            </a:r>
            <a:endParaRPr sz="3600">
              <a:solidFill>
                <a:srgbClr val="F3F3F3"/>
              </a:solidFill>
              <a:latin typeface="Alegreya"/>
              <a:ea typeface="Alegreya"/>
              <a:cs typeface="Alegreya"/>
              <a:sym typeface="Alegreya"/>
            </a:endParaRPr>
          </a:p>
        </p:txBody>
      </p:sp>
      <p:sp>
        <p:nvSpPr>
          <p:cNvPr id="2050" name="Google Shape;2050;p147"/>
          <p:cNvSpPr txBox="1"/>
          <p:nvPr/>
        </p:nvSpPr>
        <p:spPr>
          <a:xfrm>
            <a:off x="57501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cxnSp>
        <p:nvCxnSpPr>
          <p:cNvPr id="2051" name="Google Shape;2051;p147"/>
          <p:cNvCxnSpPr/>
          <p:nvPr/>
        </p:nvCxnSpPr>
        <p:spPr>
          <a:xfrm>
            <a:off x="3964550" y="1949150"/>
            <a:ext cx="2185800" cy="1712700"/>
          </a:xfrm>
          <a:prstGeom prst="straightConnector1">
            <a:avLst/>
          </a:prstGeom>
          <a:noFill/>
          <a:ln cap="flat" cmpd="sng" w="76200">
            <a:solidFill>
              <a:srgbClr val="B4A7D6"/>
            </a:solidFill>
            <a:prstDash val="solid"/>
            <a:round/>
            <a:headEnd len="med" w="med" type="none"/>
            <a:tailEnd len="med" w="med" type="triangle"/>
          </a:ln>
        </p:spPr>
      </p:cxnSp>
      <p:cxnSp>
        <p:nvCxnSpPr>
          <p:cNvPr id="2052" name="Google Shape;2052;p147"/>
          <p:cNvCxnSpPr/>
          <p:nvPr/>
        </p:nvCxnSpPr>
        <p:spPr>
          <a:xfrm flipH="1">
            <a:off x="4448125" y="1882925"/>
            <a:ext cx="566700" cy="1902900"/>
          </a:xfrm>
          <a:prstGeom prst="straightConnector1">
            <a:avLst/>
          </a:prstGeom>
          <a:noFill/>
          <a:ln cap="flat" cmpd="sng" w="76200">
            <a:solidFill>
              <a:srgbClr val="B4A7D6"/>
            </a:solidFill>
            <a:prstDash val="solid"/>
            <a:round/>
            <a:headEnd len="med" w="med" type="none"/>
            <a:tailEnd len="med" w="med" type="triangle"/>
          </a:ln>
        </p:spPr>
      </p:cxnSp>
      <p:sp>
        <p:nvSpPr>
          <p:cNvPr id="2053" name="Google Shape;2053;p147"/>
          <p:cNvSpPr/>
          <p:nvPr/>
        </p:nvSpPr>
        <p:spPr>
          <a:xfrm>
            <a:off x="4749900" y="17573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2</a:t>
            </a:r>
            <a:endParaRPr sz="3000">
              <a:latin typeface="Source Sans Pro"/>
              <a:ea typeface="Source Sans Pro"/>
              <a:cs typeface="Source Sans Pro"/>
              <a:sym typeface="Source Sans Pro"/>
            </a:endParaRPr>
          </a:p>
        </p:txBody>
      </p:sp>
      <p:sp>
        <p:nvSpPr>
          <p:cNvPr id="2054" name="Google Shape;2054;p147"/>
          <p:cNvSpPr/>
          <p:nvPr/>
        </p:nvSpPr>
        <p:spPr>
          <a:xfrm>
            <a:off x="3814175" y="17095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3</a:t>
            </a:r>
            <a:endParaRPr sz="3000">
              <a:latin typeface="Source Sans Pro"/>
              <a:ea typeface="Source Sans Pro"/>
              <a:cs typeface="Source Sans Pro"/>
              <a:sym typeface="Source Sans Pro"/>
            </a:endParaRPr>
          </a:p>
        </p:txBody>
      </p:sp>
      <p:sp>
        <p:nvSpPr>
          <p:cNvPr id="2055" name="Google Shape;2055;p147"/>
          <p:cNvSpPr txBox="1"/>
          <p:nvPr/>
        </p:nvSpPr>
        <p:spPr>
          <a:xfrm>
            <a:off x="4447100" y="917800"/>
            <a:ext cx="4797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056" name="Google Shape;2056;p147"/>
          <p:cNvSpPr txBox="1"/>
          <p:nvPr/>
        </p:nvSpPr>
        <p:spPr>
          <a:xfrm>
            <a:off x="3975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182</a:t>
            </a:r>
            <a:endParaRPr sz="2400">
              <a:solidFill>
                <a:srgbClr val="999999"/>
              </a:solidFill>
              <a:latin typeface="Source Code Pro"/>
              <a:ea typeface="Source Code Pro"/>
              <a:cs typeface="Source Code Pro"/>
              <a:sym typeface="Source Code Pro"/>
            </a:endParaRPr>
          </a:p>
        </p:txBody>
      </p:sp>
      <p:sp>
        <p:nvSpPr>
          <p:cNvPr id="2057" name="Google Shape;2057;p147"/>
          <p:cNvSpPr txBox="1"/>
          <p:nvPr/>
        </p:nvSpPr>
        <p:spPr>
          <a:xfrm>
            <a:off x="48627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41</a:t>
            </a:r>
            <a:endParaRPr sz="2400">
              <a:solidFill>
                <a:srgbClr val="FFFFFF"/>
              </a:solidFill>
              <a:latin typeface="Source Code Pro"/>
              <a:ea typeface="Source Code Pro"/>
              <a:cs typeface="Source Code Pro"/>
              <a:sym typeface="Source Code Pro"/>
            </a:endParaRPr>
          </a:p>
        </p:txBody>
      </p:sp>
      <p:sp>
        <p:nvSpPr>
          <p:cNvPr id="2058" name="Google Shape;2058;p147"/>
          <p:cNvSpPr txBox="1"/>
          <p:nvPr/>
        </p:nvSpPr>
        <p:spPr>
          <a:xfrm>
            <a:off x="57501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93</a:t>
            </a:r>
            <a:endParaRPr sz="2400">
              <a:solidFill>
                <a:srgbClr val="FFFFFF"/>
              </a:solidFill>
              <a:latin typeface="Source Code Pro"/>
              <a:ea typeface="Source Code Pro"/>
              <a:cs typeface="Source Code Pro"/>
              <a:sym typeface="Source Code Pro"/>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148"/>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Heap</a:t>
            </a:r>
            <a:endParaRPr sz="3600">
              <a:solidFill>
                <a:srgbClr val="F3F3F3"/>
              </a:solidFill>
              <a:latin typeface="Alegreya"/>
              <a:ea typeface="Alegreya"/>
              <a:cs typeface="Alegreya"/>
              <a:sym typeface="Alegreya"/>
            </a:endParaRPr>
          </a:p>
        </p:txBody>
      </p:sp>
      <p:sp>
        <p:nvSpPr>
          <p:cNvPr id="2064" name="Google Shape;2064;p148"/>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065" name="Google Shape;2065;p148"/>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sp>
        <p:nvSpPr>
          <p:cNvPr id="2066" name="Google Shape;2066;p148"/>
          <p:cNvSpPr txBox="1"/>
          <p:nvPr/>
        </p:nvSpPr>
        <p:spPr>
          <a:xfrm>
            <a:off x="39753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2067" name="Google Shape;2067;p148"/>
          <p:cNvSpPr txBox="1"/>
          <p:nvPr/>
        </p:nvSpPr>
        <p:spPr>
          <a:xfrm>
            <a:off x="48627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a:t>
            </a:r>
            <a:endParaRPr sz="2400">
              <a:solidFill>
                <a:srgbClr val="FFFFFF"/>
              </a:solidFill>
              <a:latin typeface="Source Code Pro"/>
              <a:ea typeface="Source Code Pro"/>
              <a:cs typeface="Source Code Pro"/>
              <a:sym typeface="Source Code Pro"/>
            </a:endParaRPr>
          </a:p>
        </p:txBody>
      </p:sp>
      <p:grpSp>
        <p:nvGrpSpPr>
          <p:cNvPr id="2068" name="Google Shape;2068;p148"/>
          <p:cNvGrpSpPr/>
          <p:nvPr/>
        </p:nvGrpSpPr>
        <p:grpSpPr>
          <a:xfrm>
            <a:off x="7968675" y="3829300"/>
            <a:ext cx="900900" cy="554100"/>
            <a:chOff x="7968675" y="4362700"/>
            <a:chExt cx="900900" cy="554100"/>
          </a:xfrm>
        </p:grpSpPr>
        <p:sp>
          <p:nvSpPr>
            <p:cNvPr id="2069" name="Google Shape;2069;p148"/>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070" name="Google Shape;2070;p148"/>
            <p:cNvCxnSpPr>
              <a:stCxn id="2071"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072" name="Google Shape;2072;p148"/>
            <p:cNvCxnSpPr>
              <a:stCxn id="2071"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073" name="Google Shape;2073;p148"/>
          <p:cNvSpPr txBox="1"/>
          <p:nvPr/>
        </p:nvSpPr>
        <p:spPr>
          <a:xfrm>
            <a:off x="6642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2074" name="Google Shape;2074;p148"/>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071" name="Google Shape;2071;p148"/>
          <p:cNvSpPr txBox="1"/>
          <p:nvPr/>
        </p:nvSpPr>
        <p:spPr>
          <a:xfrm>
            <a:off x="7524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075" name="Google Shape;2075;p148"/>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2076" name="Google Shape;2076;p148"/>
          <p:cNvSpPr txBox="1"/>
          <p:nvPr/>
        </p:nvSpPr>
        <p:spPr>
          <a:xfrm>
            <a:off x="57501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3</a:t>
            </a:r>
            <a:endParaRPr sz="2400">
              <a:solidFill>
                <a:srgbClr val="FFFFFF"/>
              </a:solidFill>
              <a:latin typeface="Source Code Pro"/>
              <a:ea typeface="Source Code Pro"/>
              <a:cs typeface="Source Code Pro"/>
              <a:sym typeface="Source Code Pro"/>
            </a:endParaRPr>
          </a:p>
        </p:txBody>
      </p:sp>
      <p:sp>
        <p:nvSpPr>
          <p:cNvPr id="2077" name="Google Shape;2077;p148"/>
          <p:cNvSpPr txBox="1"/>
          <p:nvPr/>
        </p:nvSpPr>
        <p:spPr>
          <a:xfrm>
            <a:off x="22005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2078" name="Google Shape;2078;p148"/>
          <p:cNvSpPr txBox="1"/>
          <p:nvPr/>
        </p:nvSpPr>
        <p:spPr>
          <a:xfrm>
            <a:off x="3975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2079" name="Google Shape;2079;p148"/>
          <p:cNvSpPr txBox="1"/>
          <p:nvPr/>
        </p:nvSpPr>
        <p:spPr>
          <a:xfrm>
            <a:off x="48627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grpSp>
        <p:nvGrpSpPr>
          <p:cNvPr id="2080" name="Google Shape;2080;p148"/>
          <p:cNvGrpSpPr/>
          <p:nvPr/>
        </p:nvGrpSpPr>
        <p:grpSpPr>
          <a:xfrm>
            <a:off x="7968675" y="4743700"/>
            <a:ext cx="900900" cy="554100"/>
            <a:chOff x="7968675" y="4362700"/>
            <a:chExt cx="900900" cy="554100"/>
          </a:xfrm>
        </p:grpSpPr>
        <p:sp>
          <p:nvSpPr>
            <p:cNvPr id="2081" name="Google Shape;2081;p148"/>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082" name="Google Shape;2082;p148"/>
            <p:cNvCxnSpPr>
              <a:stCxn id="2083"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084" name="Google Shape;2084;p148"/>
            <p:cNvCxnSpPr>
              <a:stCxn id="2083"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085" name="Google Shape;2085;p148"/>
          <p:cNvSpPr txBox="1"/>
          <p:nvPr/>
        </p:nvSpPr>
        <p:spPr>
          <a:xfrm>
            <a:off x="6642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2086" name="Google Shape;2086;p148"/>
          <p:cNvSpPr txBox="1"/>
          <p:nvPr/>
        </p:nvSpPr>
        <p:spPr>
          <a:xfrm>
            <a:off x="3087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2083" name="Google Shape;2083;p148"/>
          <p:cNvSpPr txBox="1"/>
          <p:nvPr/>
        </p:nvSpPr>
        <p:spPr>
          <a:xfrm>
            <a:off x="7524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2087" name="Google Shape;2087;p148"/>
          <p:cNvSpPr txBox="1"/>
          <p:nvPr/>
        </p:nvSpPr>
        <p:spPr>
          <a:xfrm>
            <a:off x="425775" y="46103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stack</a:t>
            </a:r>
            <a:endParaRPr sz="3600">
              <a:solidFill>
                <a:srgbClr val="F3F3F3"/>
              </a:solidFill>
              <a:latin typeface="Alegreya"/>
              <a:ea typeface="Alegreya"/>
              <a:cs typeface="Alegreya"/>
              <a:sym typeface="Alegreya"/>
            </a:endParaRPr>
          </a:p>
        </p:txBody>
      </p:sp>
      <p:sp>
        <p:nvSpPr>
          <p:cNvPr id="2088" name="Google Shape;2088;p148"/>
          <p:cNvSpPr txBox="1"/>
          <p:nvPr/>
        </p:nvSpPr>
        <p:spPr>
          <a:xfrm>
            <a:off x="57501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cxnSp>
        <p:nvCxnSpPr>
          <p:cNvPr id="2089" name="Google Shape;2089;p148"/>
          <p:cNvCxnSpPr/>
          <p:nvPr/>
        </p:nvCxnSpPr>
        <p:spPr>
          <a:xfrm>
            <a:off x="3964550" y="1949150"/>
            <a:ext cx="2185800" cy="1712700"/>
          </a:xfrm>
          <a:prstGeom prst="straightConnector1">
            <a:avLst/>
          </a:prstGeom>
          <a:noFill/>
          <a:ln cap="flat" cmpd="sng" w="76200">
            <a:solidFill>
              <a:srgbClr val="B4A7D6"/>
            </a:solidFill>
            <a:prstDash val="solid"/>
            <a:round/>
            <a:headEnd len="med" w="med" type="none"/>
            <a:tailEnd len="med" w="med" type="triangle"/>
          </a:ln>
        </p:spPr>
      </p:cxnSp>
      <p:cxnSp>
        <p:nvCxnSpPr>
          <p:cNvPr id="2090" name="Google Shape;2090;p148"/>
          <p:cNvCxnSpPr/>
          <p:nvPr/>
        </p:nvCxnSpPr>
        <p:spPr>
          <a:xfrm flipH="1">
            <a:off x="4448125" y="1882925"/>
            <a:ext cx="566700" cy="1902900"/>
          </a:xfrm>
          <a:prstGeom prst="straightConnector1">
            <a:avLst/>
          </a:prstGeom>
          <a:noFill/>
          <a:ln cap="flat" cmpd="sng" w="76200">
            <a:solidFill>
              <a:srgbClr val="B4A7D6"/>
            </a:solidFill>
            <a:prstDash val="solid"/>
            <a:round/>
            <a:headEnd len="med" w="med" type="none"/>
            <a:tailEnd len="med" w="med" type="triangle"/>
          </a:ln>
        </p:spPr>
      </p:cxnSp>
      <p:sp>
        <p:nvSpPr>
          <p:cNvPr id="2091" name="Google Shape;2091;p148"/>
          <p:cNvSpPr/>
          <p:nvPr/>
        </p:nvSpPr>
        <p:spPr>
          <a:xfrm>
            <a:off x="4749900" y="17573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2</a:t>
            </a:r>
            <a:endParaRPr sz="3000">
              <a:latin typeface="Source Sans Pro"/>
              <a:ea typeface="Source Sans Pro"/>
              <a:cs typeface="Source Sans Pro"/>
              <a:sym typeface="Source Sans Pro"/>
            </a:endParaRPr>
          </a:p>
        </p:txBody>
      </p:sp>
      <p:sp>
        <p:nvSpPr>
          <p:cNvPr id="2092" name="Google Shape;2092;p148"/>
          <p:cNvSpPr/>
          <p:nvPr/>
        </p:nvSpPr>
        <p:spPr>
          <a:xfrm>
            <a:off x="3814175" y="17095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3</a:t>
            </a:r>
            <a:endParaRPr sz="3000">
              <a:latin typeface="Source Sans Pro"/>
              <a:ea typeface="Source Sans Pro"/>
              <a:cs typeface="Source Sans Pro"/>
              <a:sym typeface="Source Sans Pro"/>
            </a:endParaRPr>
          </a:p>
        </p:txBody>
      </p:sp>
      <p:sp>
        <p:nvSpPr>
          <p:cNvPr id="2093" name="Google Shape;2093;p148"/>
          <p:cNvSpPr txBox="1"/>
          <p:nvPr/>
        </p:nvSpPr>
        <p:spPr>
          <a:xfrm>
            <a:off x="4447100" y="917800"/>
            <a:ext cx="4797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7" name="Shape 2097"/>
        <p:cNvGrpSpPr/>
        <p:nvPr/>
      </p:nvGrpSpPr>
      <p:grpSpPr>
        <a:xfrm>
          <a:off x="0" y="0"/>
          <a:ext cx="0" cy="0"/>
          <a:chOff x="0" y="0"/>
          <a:chExt cx="0" cy="0"/>
        </a:xfrm>
      </p:grpSpPr>
      <p:sp>
        <p:nvSpPr>
          <p:cNvPr id="2098" name="Google Shape;2098;p149"/>
          <p:cNvSpPr txBox="1"/>
          <p:nvPr/>
        </p:nvSpPr>
        <p:spPr>
          <a:xfrm>
            <a:off x="425775" y="2899000"/>
            <a:ext cx="33306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push</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85</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099" name="Google Shape;2099;p149"/>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Heap</a:t>
            </a:r>
            <a:endParaRPr sz="3600">
              <a:solidFill>
                <a:srgbClr val="F3F3F3"/>
              </a:solidFill>
              <a:latin typeface="Alegreya"/>
              <a:ea typeface="Alegreya"/>
              <a:cs typeface="Alegreya"/>
              <a:sym typeface="Alegreya"/>
            </a:endParaRPr>
          </a:p>
        </p:txBody>
      </p:sp>
      <p:sp>
        <p:nvSpPr>
          <p:cNvPr id="2100" name="Google Shape;2100;p149"/>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101" name="Google Shape;2101;p149"/>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sp>
        <p:nvSpPr>
          <p:cNvPr id="2102" name="Google Shape;2102;p149"/>
          <p:cNvSpPr txBox="1"/>
          <p:nvPr/>
        </p:nvSpPr>
        <p:spPr>
          <a:xfrm>
            <a:off x="39753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2103" name="Google Shape;2103;p149"/>
          <p:cNvSpPr txBox="1"/>
          <p:nvPr/>
        </p:nvSpPr>
        <p:spPr>
          <a:xfrm>
            <a:off x="48627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a:t>
            </a:r>
            <a:endParaRPr sz="2400">
              <a:solidFill>
                <a:srgbClr val="FFFFFF"/>
              </a:solidFill>
              <a:latin typeface="Source Code Pro"/>
              <a:ea typeface="Source Code Pro"/>
              <a:cs typeface="Source Code Pro"/>
              <a:sym typeface="Source Code Pro"/>
            </a:endParaRPr>
          </a:p>
        </p:txBody>
      </p:sp>
      <p:grpSp>
        <p:nvGrpSpPr>
          <p:cNvPr id="2104" name="Google Shape;2104;p149"/>
          <p:cNvGrpSpPr/>
          <p:nvPr/>
        </p:nvGrpSpPr>
        <p:grpSpPr>
          <a:xfrm>
            <a:off x="7968675" y="3829300"/>
            <a:ext cx="900900" cy="554100"/>
            <a:chOff x="7968675" y="4362700"/>
            <a:chExt cx="900900" cy="554100"/>
          </a:xfrm>
        </p:grpSpPr>
        <p:sp>
          <p:nvSpPr>
            <p:cNvPr id="2105" name="Google Shape;2105;p149"/>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106" name="Google Shape;2106;p149"/>
            <p:cNvCxnSpPr>
              <a:stCxn id="2107"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108" name="Google Shape;2108;p149"/>
            <p:cNvCxnSpPr>
              <a:stCxn id="2107"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109" name="Google Shape;2109;p149"/>
          <p:cNvSpPr txBox="1"/>
          <p:nvPr/>
        </p:nvSpPr>
        <p:spPr>
          <a:xfrm>
            <a:off x="6642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2110" name="Google Shape;2110;p149"/>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107" name="Google Shape;2107;p149"/>
          <p:cNvSpPr txBox="1"/>
          <p:nvPr/>
        </p:nvSpPr>
        <p:spPr>
          <a:xfrm>
            <a:off x="7524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111" name="Google Shape;2111;p149"/>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2112" name="Google Shape;2112;p149"/>
          <p:cNvSpPr txBox="1"/>
          <p:nvPr/>
        </p:nvSpPr>
        <p:spPr>
          <a:xfrm>
            <a:off x="57501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3</a:t>
            </a:r>
            <a:endParaRPr sz="2400">
              <a:solidFill>
                <a:srgbClr val="FFFFFF"/>
              </a:solidFill>
              <a:latin typeface="Source Code Pro"/>
              <a:ea typeface="Source Code Pro"/>
              <a:cs typeface="Source Code Pro"/>
              <a:sym typeface="Source Code Pro"/>
            </a:endParaRPr>
          </a:p>
        </p:txBody>
      </p:sp>
      <p:sp>
        <p:nvSpPr>
          <p:cNvPr id="2113" name="Google Shape;2113;p149"/>
          <p:cNvSpPr txBox="1"/>
          <p:nvPr/>
        </p:nvSpPr>
        <p:spPr>
          <a:xfrm>
            <a:off x="22005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2114" name="Google Shape;2114;p149"/>
          <p:cNvSpPr txBox="1"/>
          <p:nvPr/>
        </p:nvSpPr>
        <p:spPr>
          <a:xfrm>
            <a:off x="3975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2115" name="Google Shape;2115;p149"/>
          <p:cNvSpPr txBox="1"/>
          <p:nvPr/>
        </p:nvSpPr>
        <p:spPr>
          <a:xfrm>
            <a:off x="48627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grpSp>
        <p:nvGrpSpPr>
          <p:cNvPr id="2116" name="Google Shape;2116;p149"/>
          <p:cNvGrpSpPr/>
          <p:nvPr/>
        </p:nvGrpSpPr>
        <p:grpSpPr>
          <a:xfrm>
            <a:off x="7968675" y="4743700"/>
            <a:ext cx="900900" cy="554100"/>
            <a:chOff x="7968675" y="4362700"/>
            <a:chExt cx="900900" cy="554100"/>
          </a:xfrm>
        </p:grpSpPr>
        <p:sp>
          <p:nvSpPr>
            <p:cNvPr id="2117" name="Google Shape;2117;p149"/>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118" name="Google Shape;2118;p149"/>
            <p:cNvCxnSpPr>
              <a:stCxn id="2119"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120" name="Google Shape;2120;p149"/>
            <p:cNvCxnSpPr>
              <a:stCxn id="2119"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121" name="Google Shape;2121;p149"/>
          <p:cNvSpPr txBox="1"/>
          <p:nvPr/>
        </p:nvSpPr>
        <p:spPr>
          <a:xfrm>
            <a:off x="6642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2122" name="Google Shape;2122;p149"/>
          <p:cNvSpPr txBox="1"/>
          <p:nvPr/>
        </p:nvSpPr>
        <p:spPr>
          <a:xfrm>
            <a:off x="3087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2119" name="Google Shape;2119;p149"/>
          <p:cNvSpPr txBox="1"/>
          <p:nvPr/>
        </p:nvSpPr>
        <p:spPr>
          <a:xfrm>
            <a:off x="7524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2123" name="Google Shape;2123;p149"/>
          <p:cNvSpPr txBox="1"/>
          <p:nvPr/>
        </p:nvSpPr>
        <p:spPr>
          <a:xfrm>
            <a:off x="425775" y="46103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stack</a:t>
            </a:r>
            <a:endParaRPr sz="3600">
              <a:solidFill>
                <a:srgbClr val="F3F3F3"/>
              </a:solidFill>
              <a:latin typeface="Alegreya"/>
              <a:ea typeface="Alegreya"/>
              <a:cs typeface="Alegreya"/>
              <a:sym typeface="Alegreya"/>
            </a:endParaRPr>
          </a:p>
        </p:txBody>
      </p:sp>
      <p:sp>
        <p:nvSpPr>
          <p:cNvPr id="2124" name="Google Shape;2124;p149"/>
          <p:cNvSpPr txBox="1"/>
          <p:nvPr/>
        </p:nvSpPr>
        <p:spPr>
          <a:xfrm>
            <a:off x="57501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8" name="Shape 2128"/>
        <p:cNvGrpSpPr/>
        <p:nvPr/>
      </p:nvGrpSpPr>
      <p:grpSpPr>
        <a:xfrm>
          <a:off x="0" y="0"/>
          <a:ext cx="0" cy="0"/>
          <a:chOff x="0" y="0"/>
          <a:chExt cx="0" cy="0"/>
        </a:xfrm>
      </p:grpSpPr>
      <p:sp>
        <p:nvSpPr>
          <p:cNvPr id="2129" name="Google Shape;2129;p150"/>
          <p:cNvSpPr txBox="1"/>
          <p:nvPr/>
        </p:nvSpPr>
        <p:spPr>
          <a:xfrm>
            <a:off x="425775" y="2899000"/>
            <a:ext cx="33306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push</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85</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130" name="Google Shape;2130;p150"/>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Heap</a:t>
            </a:r>
            <a:endParaRPr sz="3600">
              <a:solidFill>
                <a:srgbClr val="F3F3F3"/>
              </a:solidFill>
              <a:latin typeface="Alegreya"/>
              <a:ea typeface="Alegreya"/>
              <a:cs typeface="Alegreya"/>
              <a:sym typeface="Alegreya"/>
            </a:endParaRPr>
          </a:p>
        </p:txBody>
      </p:sp>
      <p:sp>
        <p:nvSpPr>
          <p:cNvPr id="2131" name="Google Shape;2131;p150"/>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132" name="Google Shape;2132;p150"/>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sp>
        <p:nvSpPr>
          <p:cNvPr id="2133" name="Google Shape;2133;p150"/>
          <p:cNvSpPr txBox="1"/>
          <p:nvPr/>
        </p:nvSpPr>
        <p:spPr>
          <a:xfrm>
            <a:off x="39753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2134" name="Google Shape;2134;p150"/>
          <p:cNvSpPr txBox="1"/>
          <p:nvPr/>
        </p:nvSpPr>
        <p:spPr>
          <a:xfrm>
            <a:off x="48627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a:t>
            </a:r>
            <a:endParaRPr sz="2400">
              <a:solidFill>
                <a:srgbClr val="FFFFFF"/>
              </a:solidFill>
              <a:latin typeface="Source Code Pro"/>
              <a:ea typeface="Source Code Pro"/>
              <a:cs typeface="Source Code Pro"/>
              <a:sym typeface="Source Code Pro"/>
            </a:endParaRPr>
          </a:p>
        </p:txBody>
      </p:sp>
      <p:grpSp>
        <p:nvGrpSpPr>
          <p:cNvPr id="2135" name="Google Shape;2135;p150"/>
          <p:cNvGrpSpPr/>
          <p:nvPr/>
        </p:nvGrpSpPr>
        <p:grpSpPr>
          <a:xfrm>
            <a:off x="7968675" y="3829300"/>
            <a:ext cx="900900" cy="554100"/>
            <a:chOff x="7968675" y="4362700"/>
            <a:chExt cx="900900" cy="554100"/>
          </a:xfrm>
        </p:grpSpPr>
        <p:sp>
          <p:nvSpPr>
            <p:cNvPr id="2136" name="Google Shape;2136;p150"/>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137" name="Google Shape;2137;p150"/>
            <p:cNvCxnSpPr>
              <a:stCxn id="2138"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139" name="Google Shape;2139;p150"/>
            <p:cNvCxnSpPr>
              <a:stCxn id="2138"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140" name="Google Shape;2140;p150"/>
          <p:cNvSpPr txBox="1"/>
          <p:nvPr/>
        </p:nvSpPr>
        <p:spPr>
          <a:xfrm>
            <a:off x="6642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2141" name="Google Shape;2141;p150"/>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138" name="Google Shape;2138;p150"/>
          <p:cNvSpPr txBox="1"/>
          <p:nvPr/>
        </p:nvSpPr>
        <p:spPr>
          <a:xfrm>
            <a:off x="7524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142" name="Google Shape;2142;p150"/>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2143" name="Google Shape;2143;p150"/>
          <p:cNvSpPr txBox="1"/>
          <p:nvPr/>
        </p:nvSpPr>
        <p:spPr>
          <a:xfrm>
            <a:off x="57501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3</a:t>
            </a:r>
            <a:endParaRPr sz="2400">
              <a:solidFill>
                <a:srgbClr val="FFFFFF"/>
              </a:solidFill>
              <a:latin typeface="Source Code Pro"/>
              <a:ea typeface="Source Code Pro"/>
              <a:cs typeface="Source Code Pro"/>
              <a:sym typeface="Source Code Pro"/>
            </a:endParaRPr>
          </a:p>
        </p:txBody>
      </p:sp>
      <p:sp>
        <p:nvSpPr>
          <p:cNvPr id="2144" name="Google Shape;2144;p150"/>
          <p:cNvSpPr txBox="1"/>
          <p:nvPr/>
        </p:nvSpPr>
        <p:spPr>
          <a:xfrm>
            <a:off x="22005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2145" name="Google Shape;2145;p150"/>
          <p:cNvSpPr txBox="1"/>
          <p:nvPr/>
        </p:nvSpPr>
        <p:spPr>
          <a:xfrm>
            <a:off x="3975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2146" name="Google Shape;2146;p150"/>
          <p:cNvSpPr txBox="1"/>
          <p:nvPr/>
        </p:nvSpPr>
        <p:spPr>
          <a:xfrm>
            <a:off x="48627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grpSp>
        <p:nvGrpSpPr>
          <p:cNvPr id="2147" name="Google Shape;2147;p150"/>
          <p:cNvGrpSpPr/>
          <p:nvPr/>
        </p:nvGrpSpPr>
        <p:grpSpPr>
          <a:xfrm>
            <a:off x="7968675" y="4743700"/>
            <a:ext cx="900900" cy="554100"/>
            <a:chOff x="7968675" y="4362700"/>
            <a:chExt cx="900900" cy="554100"/>
          </a:xfrm>
        </p:grpSpPr>
        <p:sp>
          <p:nvSpPr>
            <p:cNvPr id="2148" name="Google Shape;2148;p150"/>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149" name="Google Shape;2149;p150"/>
            <p:cNvCxnSpPr>
              <a:stCxn id="2150"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151" name="Google Shape;2151;p150"/>
            <p:cNvCxnSpPr>
              <a:stCxn id="2150"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152" name="Google Shape;2152;p150"/>
          <p:cNvSpPr txBox="1"/>
          <p:nvPr/>
        </p:nvSpPr>
        <p:spPr>
          <a:xfrm>
            <a:off x="6642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2153" name="Google Shape;2153;p150"/>
          <p:cNvSpPr txBox="1"/>
          <p:nvPr/>
        </p:nvSpPr>
        <p:spPr>
          <a:xfrm>
            <a:off x="3087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2150" name="Google Shape;2150;p150"/>
          <p:cNvSpPr txBox="1"/>
          <p:nvPr/>
        </p:nvSpPr>
        <p:spPr>
          <a:xfrm>
            <a:off x="7524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2154" name="Google Shape;2154;p150"/>
          <p:cNvSpPr txBox="1"/>
          <p:nvPr/>
        </p:nvSpPr>
        <p:spPr>
          <a:xfrm>
            <a:off x="425775" y="46103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stack</a:t>
            </a:r>
            <a:endParaRPr sz="3600">
              <a:solidFill>
                <a:srgbClr val="F3F3F3"/>
              </a:solidFill>
              <a:latin typeface="Alegreya"/>
              <a:ea typeface="Alegreya"/>
              <a:cs typeface="Alegreya"/>
              <a:sym typeface="Alegreya"/>
            </a:endParaRPr>
          </a:p>
        </p:txBody>
      </p:sp>
      <p:sp>
        <p:nvSpPr>
          <p:cNvPr id="2155" name="Google Shape;2155;p150"/>
          <p:cNvSpPr txBox="1"/>
          <p:nvPr/>
        </p:nvSpPr>
        <p:spPr>
          <a:xfrm>
            <a:off x="57501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grpSp>
        <p:nvGrpSpPr>
          <p:cNvPr id="2156" name="Google Shape;2156;p150"/>
          <p:cNvGrpSpPr/>
          <p:nvPr/>
        </p:nvGrpSpPr>
        <p:grpSpPr>
          <a:xfrm>
            <a:off x="4448125" y="1757350"/>
            <a:ext cx="803375" cy="2028475"/>
            <a:chOff x="4448125" y="1757350"/>
            <a:chExt cx="803375" cy="2028475"/>
          </a:xfrm>
        </p:grpSpPr>
        <p:cxnSp>
          <p:nvCxnSpPr>
            <p:cNvPr id="2157" name="Google Shape;2157;p150"/>
            <p:cNvCxnSpPr/>
            <p:nvPr/>
          </p:nvCxnSpPr>
          <p:spPr>
            <a:xfrm flipH="1">
              <a:off x="4448125" y="1882925"/>
              <a:ext cx="566700" cy="1902900"/>
            </a:xfrm>
            <a:prstGeom prst="straightConnector1">
              <a:avLst/>
            </a:prstGeom>
            <a:noFill/>
            <a:ln cap="flat" cmpd="sng" w="76200">
              <a:solidFill>
                <a:srgbClr val="B4A7D6"/>
              </a:solidFill>
              <a:prstDash val="solid"/>
              <a:round/>
              <a:headEnd len="med" w="med" type="none"/>
              <a:tailEnd len="med" w="med" type="triangle"/>
            </a:ln>
          </p:spPr>
        </p:cxnSp>
        <p:sp>
          <p:nvSpPr>
            <p:cNvPr id="2158" name="Google Shape;2158;p150"/>
            <p:cNvSpPr/>
            <p:nvPr/>
          </p:nvSpPr>
          <p:spPr>
            <a:xfrm>
              <a:off x="4749900" y="17573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2</a:t>
              </a:r>
              <a:endParaRPr sz="3000">
                <a:latin typeface="Source Sans Pro"/>
                <a:ea typeface="Source Sans Pro"/>
                <a:cs typeface="Source Sans Pro"/>
                <a:sym typeface="Source Sans Pro"/>
              </a:endParaRPr>
            </a:p>
          </p:txBody>
        </p:sp>
      </p:grpSp>
      <p:grpSp>
        <p:nvGrpSpPr>
          <p:cNvPr id="2159" name="Google Shape;2159;p150"/>
          <p:cNvGrpSpPr/>
          <p:nvPr/>
        </p:nvGrpSpPr>
        <p:grpSpPr>
          <a:xfrm>
            <a:off x="3814175" y="1709550"/>
            <a:ext cx="3206475" cy="1952300"/>
            <a:chOff x="3814175" y="1709550"/>
            <a:chExt cx="3206475" cy="1952300"/>
          </a:xfrm>
        </p:grpSpPr>
        <p:cxnSp>
          <p:nvCxnSpPr>
            <p:cNvPr id="2160" name="Google Shape;2160;p150"/>
            <p:cNvCxnSpPr/>
            <p:nvPr/>
          </p:nvCxnSpPr>
          <p:spPr>
            <a:xfrm>
              <a:off x="3964550" y="1949150"/>
              <a:ext cx="3056100" cy="1712700"/>
            </a:xfrm>
            <a:prstGeom prst="straightConnector1">
              <a:avLst/>
            </a:prstGeom>
            <a:noFill/>
            <a:ln cap="flat" cmpd="sng" w="76200">
              <a:solidFill>
                <a:srgbClr val="B4A7D6"/>
              </a:solidFill>
              <a:prstDash val="solid"/>
              <a:round/>
              <a:headEnd len="med" w="med" type="none"/>
              <a:tailEnd len="med" w="med" type="triangle"/>
            </a:ln>
          </p:spPr>
        </p:cxnSp>
        <p:sp>
          <p:nvSpPr>
            <p:cNvPr id="2161" name="Google Shape;2161;p150"/>
            <p:cNvSpPr/>
            <p:nvPr/>
          </p:nvSpPr>
          <p:spPr>
            <a:xfrm>
              <a:off x="3814175" y="17095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4</a:t>
              </a:r>
              <a:endParaRPr sz="3000">
                <a:latin typeface="Source Sans Pro"/>
                <a:ea typeface="Source Sans Pro"/>
                <a:cs typeface="Source Sans Pro"/>
                <a:sym typeface="Source Sans Pro"/>
              </a:endParaRPr>
            </a:p>
          </p:txBody>
        </p:sp>
      </p:gr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5" name="Shape 2165"/>
        <p:cNvGrpSpPr/>
        <p:nvPr/>
      </p:nvGrpSpPr>
      <p:grpSpPr>
        <a:xfrm>
          <a:off x="0" y="0"/>
          <a:ext cx="0" cy="0"/>
          <a:chOff x="0" y="0"/>
          <a:chExt cx="0" cy="0"/>
        </a:xfrm>
      </p:grpSpPr>
      <p:sp>
        <p:nvSpPr>
          <p:cNvPr id="2166" name="Google Shape;2166;p151"/>
          <p:cNvSpPr txBox="1"/>
          <p:nvPr/>
        </p:nvSpPr>
        <p:spPr>
          <a:xfrm>
            <a:off x="425775" y="2899000"/>
            <a:ext cx="33306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push</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85</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167" name="Google Shape;2167;p151"/>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Heap</a:t>
            </a:r>
            <a:endParaRPr sz="3600">
              <a:solidFill>
                <a:srgbClr val="F3F3F3"/>
              </a:solidFill>
              <a:latin typeface="Alegreya"/>
              <a:ea typeface="Alegreya"/>
              <a:cs typeface="Alegreya"/>
              <a:sym typeface="Alegreya"/>
            </a:endParaRPr>
          </a:p>
        </p:txBody>
      </p:sp>
      <p:sp>
        <p:nvSpPr>
          <p:cNvPr id="2168" name="Google Shape;2168;p151"/>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169" name="Google Shape;2169;p151"/>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sp>
        <p:nvSpPr>
          <p:cNvPr id="2170" name="Google Shape;2170;p151"/>
          <p:cNvSpPr txBox="1"/>
          <p:nvPr/>
        </p:nvSpPr>
        <p:spPr>
          <a:xfrm>
            <a:off x="39753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2171" name="Google Shape;2171;p151"/>
          <p:cNvSpPr txBox="1"/>
          <p:nvPr/>
        </p:nvSpPr>
        <p:spPr>
          <a:xfrm>
            <a:off x="48627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a:t>
            </a:r>
            <a:endParaRPr sz="2400">
              <a:solidFill>
                <a:srgbClr val="FFFFFF"/>
              </a:solidFill>
              <a:latin typeface="Source Code Pro"/>
              <a:ea typeface="Source Code Pro"/>
              <a:cs typeface="Source Code Pro"/>
              <a:sym typeface="Source Code Pro"/>
            </a:endParaRPr>
          </a:p>
        </p:txBody>
      </p:sp>
      <p:grpSp>
        <p:nvGrpSpPr>
          <p:cNvPr id="2172" name="Google Shape;2172;p151"/>
          <p:cNvGrpSpPr/>
          <p:nvPr/>
        </p:nvGrpSpPr>
        <p:grpSpPr>
          <a:xfrm>
            <a:off x="7968675" y="3829300"/>
            <a:ext cx="900900" cy="554100"/>
            <a:chOff x="7968675" y="4362700"/>
            <a:chExt cx="900900" cy="554100"/>
          </a:xfrm>
        </p:grpSpPr>
        <p:sp>
          <p:nvSpPr>
            <p:cNvPr id="2173" name="Google Shape;2173;p151"/>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174" name="Google Shape;2174;p151"/>
            <p:cNvCxnSpPr>
              <a:stCxn id="2175"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176" name="Google Shape;2176;p151"/>
            <p:cNvCxnSpPr>
              <a:stCxn id="2175"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177" name="Google Shape;2177;p151"/>
          <p:cNvSpPr txBox="1"/>
          <p:nvPr/>
        </p:nvSpPr>
        <p:spPr>
          <a:xfrm>
            <a:off x="66423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85</a:t>
            </a:r>
            <a:endParaRPr sz="2400">
              <a:solidFill>
                <a:srgbClr val="FFFFFF"/>
              </a:solidFill>
              <a:latin typeface="Source Code Pro"/>
              <a:ea typeface="Source Code Pro"/>
              <a:cs typeface="Source Code Pro"/>
              <a:sym typeface="Source Code Pro"/>
            </a:endParaRPr>
          </a:p>
        </p:txBody>
      </p:sp>
      <p:sp>
        <p:nvSpPr>
          <p:cNvPr id="2178" name="Google Shape;2178;p151"/>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175" name="Google Shape;2175;p151"/>
          <p:cNvSpPr txBox="1"/>
          <p:nvPr/>
        </p:nvSpPr>
        <p:spPr>
          <a:xfrm>
            <a:off x="7524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179" name="Google Shape;2179;p151"/>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2180" name="Google Shape;2180;p151"/>
          <p:cNvSpPr txBox="1"/>
          <p:nvPr/>
        </p:nvSpPr>
        <p:spPr>
          <a:xfrm>
            <a:off x="57501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3</a:t>
            </a:r>
            <a:endParaRPr sz="2400">
              <a:solidFill>
                <a:srgbClr val="FFFFFF"/>
              </a:solidFill>
              <a:latin typeface="Source Code Pro"/>
              <a:ea typeface="Source Code Pro"/>
              <a:cs typeface="Source Code Pro"/>
              <a:sym typeface="Source Code Pro"/>
            </a:endParaRPr>
          </a:p>
        </p:txBody>
      </p:sp>
      <p:sp>
        <p:nvSpPr>
          <p:cNvPr id="2181" name="Google Shape;2181;p151"/>
          <p:cNvSpPr txBox="1"/>
          <p:nvPr/>
        </p:nvSpPr>
        <p:spPr>
          <a:xfrm>
            <a:off x="22005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2182" name="Google Shape;2182;p151"/>
          <p:cNvSpPr txBox="1"/>
          <p:nvPr/>
        </p:nvSpPr>
        <p:spPr>
          <a:xfrm>
            <a:off x="3975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2183" name="Google Shape;2183;p151"/>
          <p:cNvSpPr txBox="1"/>
          <p:nvPr/>
        </p:nvSpPr>
        <p:spPr>
          <a:xfrm>
            <a:off x="48627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grpSp>
        <p:nvGrpSpPr>
          <p:cNvPr id="2184" name="Google Shape;2184;p151"/>
          <p:cNvGrpSpPr/>
          <p:nvPr/>
        </p:nvGrpSpPr>
        <p:grpSpPr>
          <a:xfrm>
            <a:off x="7968675" y="4743700"/>
            <a:ext cx="900900" cy="554100"/>
            <a:chOff x="7968675" y="4362700"/>
            <a:chExt cx="900900" cy="554100"/>
          </a:xfrm>
        </p:grpSpPr>
        <p:sp>
          <p:nvSpPr>
            <p:cNvPr id="2185" name="Google Shape;2185;p151"/>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186" name="Google Shape;2186;p151"/>
            <p:cNvCxnSpPr>
              <a:stCxn id="2187"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188" name="Google Shape;2188;p151"/>
            <p:cNvCxnSpPr>
              <a:stCxn id="2187"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189" name="Google Shape;2189;p151"/>
          <p:cNvSpPr txBox="1"/>
          <p:nvPr/>
        </p:nvSpPr>
        <p:spPr>
          <a:xfrm>
            <a:off x="6642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2190" name="Google Shape;2190;p151"/>
          <p:cNvSpPr txBox="1"/>
          <p:nvPr/>
        </p:nvSpPr>
        <p:spPr>
          <a:xfrm>
            <a:off x="3087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2187" name="Google Shape;2187;p151"/>
          <p:cNvSpPr txBox="1"/>
          <p:nvPr/>
        </p:nvSpPr>
        <p:spPr>
          <a:xfrm>
            <a:off x="7524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2191" name="Google Shape;2191;p151"/>
          <p:cNvSpPr txBox="1"/>
          <p:nvPr/>
        </p:nvSpPr>
        <p:spPr>
          <a:xfrm>
            <a:off x="425775" y="46103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stack</a:t>
            </a:r>
            <a:endParaRPr sz="3600">
              <a:solidFill>
                <a:srgbClr val="F3F3F3"/>
              </a:solidFill>
              <a:latin typeface="Alegreya"/>
              <a:ea typeface="Alegreya"/>
              <a:cs typeface="Alegreya"/>
              <a:sym typeface="Alegreya"/>
            </a:endParaRPr>
          </a:p>
        </p:txBody>
      </p:sp>
      <p:sp>
        <p:nvSpPr>
          <p:cNvPr id="2192" name="Google Shape;2192;p151"/>
          <p:cNvSpPr txBox="1"/>
          <p:nvPr/>
        </p:nvSpPr>
        <p:spPr>
          <a:xfrm>
            <a:off x="57501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grpSp>
        <p:nvGrpSpPr>
          <p:cNvPr id="2193" name="Google Shape;2193;p151"/>
          <p:cNvGrpSpPr/>
          <p:nvPr/>
        </p:nvGrpSpPr>
        <p:grpSpPr>
          <a:xfrm>
            <a:off x="4448125" y="1757350"/>
            <a:ext cx="803375" cy="2028475"/>
            <a:chOff x="4448125" y="1757350"/>
            <a:chExt cx="803375" cy="2028475"/>
          </a:xfrm>
        </p:grpSpPr>
        <p:cxnSp>
          <p:nvCxnSpPr>
            <p:cNvPr id="2194" name="Google Shape;2194;p151"/>
            <p:cNvCxnSpPr/>
            <p:nvPr/>
          </p:nvCxnSpPr>
          <p:spPr>
            <a:xfrm flipH="1">
              <a:off x="4448125" y="1882925"/>
              <a:ext cx="566700" cy="1902900"/>
            </a:xfrm>
            <a:prstGeom prst="straightConnector1">
              <a:avLst/>
            </a:prstGeom>
            <a:noFill/>
            <a:ln cap="flat" cmpd="sng" w="76200">
              <a:solidFill>
                <a:srgbClr val="B4A7D6"/>
              </a:solidFill>
              <a:prstDash val="solid"/>
              <a:round/>
              <a:headEnd len="med" w="med" type="none"/>
              <a:tailEnd len="med" w="med" type="triangle"/>
            </a:ln>
          </p:spPr>
        </p:cxnSp>
        <p:sp>
          <p:nvSpPr>
            <p:cNvPr id="2195" name="Google Shape;2195;p151"/>
            <p:cNvSpPr/>
            <p:nvPr/>
          </p:nvSpPr>
          <p:spPr>
            <a:xfrm>
              <a:off x="4749900" y="17573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2</a:t>
              </a:r>
              <a:endParaRPr sz="3000">
                <a:latin typeface="Source Sans Pro"/>
                <a:ea typeface="Source Sans Pro"/>
                <a:cs typeface="Source Sans Pro"/>
                <a:sym typeface="Source Sans Pro"/>
              </a:endParaRPr>
            </a:p>
          </p:txBody>
        </p:sp>
      </p:grpSp>
      <p:grpSp>
        <p:nvGrpSpPr>
          <p:cNvPr id="2196" name="Google Shape;2196;p151"/>
          <p:cNvGrpSpPr/>
          <p:nvPr/>
        </p:nvGrpSpPr>
        <p:grpSpPr>
          <a:xfrm>
            <a:off x="3814175" y="1709550"/>
            <a:ext cx="3206475" cy="1952300"/>
            <a:chOff x="3814175" y="1709550"/>
            <a:chExt cx="3206475" cy="1952300"/>
          </a:xfrm>
        </p:grpSpPr>
        <p:cxnSp>
          <p:nvCxnSpPr>
            <p:cNvPr id="2197" name="Google Shape;2197;p151"/>
            <p:cNvCxnSpPr/>
            <p:nvPr/>
          </p:nvCxnSpPr>
          <p:spPr>
            <a:xfrm>
              <a:off x="3964550" y="1949150"/>
              <a:ext cx="3056100" cy="1712700"/>
            </a:xfrm>
            <a:prstGeom prst="straightConnector1">
              <a:avLst/>
            </a:prstGeom>
            <a:noFill/>
            <a:ln cap="flat" cmpd="sng" w="76200">
              <a:solidFill>
                <a:srgbClr val="B4A7D6"/>
              </a:solidFill>
              <a:prstDash val="solid"/>
              <a:round/>
              <a:headEnd len="med" w="med" type="none"/>
              <a:tailEnd len="med" w="med" type="triangle"/>
            </a:ln>
          </p:spPr>
        </p:cxnSp>
        <p:sp>
          <p:nvSpPr>
            <p:cNvPr id="2198" name="Google Shape;2198;p151"/>
            <p:cNvSpPr/>
            <p:nvPr/>
          </p:nvSpPr>
          <p:spPr>
            <a:xfrm>
              <a:off x="3814175" y="17095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4</a:t>
              </a:r>
              <a:endParaRPr sz="3000">
                <a:latin typeface="Source Sans Pro"/>
                <a:ea typeface="Source Sans Pro"/>
                <a:cs typeface="Source Sans Pro"/>
                <a:sym typeface="Source Sans Pro"/>
              </a:endParaRPr>
            </a:p>
          </p:txBody>
        </p:sp>
      </p:gr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sp>
        <p:nvSpPr>
          <p:cNvPr id="2203" name="Google Shape;2203;p152"/>
          <p:cNvSpPr txBox="1"/>
          <p:nvPr/>
        </p:nvSpPr>
        <p:spPr>
          <a:xfrm>
            <a:off x="425775" y="2899000"/>
            <a:ext cx="33306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push</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85</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204" name="Google Shape;2204;p152"/>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Heap</a:t>
            </a:r>
            <a:endParaRPr sz="3600">
              <a:solidFill>
                <a:srgbClr val="F3F3F3"/>
              </a:solidFill>
              <a:latin typeface="Alegreya"/>
              <a:ea typeface="Alegreya"/>
              <a:cs typeface="Alegreya"/>
              <a:sym typeface="Alegreya"/>
            </a:endParaRPr>
          </a:p>
        </p:txBody>
      </p:sp>
      <p:sp>
        <p:nvSpPr>
          <p:cNvPr id="2205" name="Google Shape;2205;p152"/>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206" name="Google Shape;2206;p152"/>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sp>
        <p:nvSpPr>
          <p:cNvPr id="2207" name="Google Shape;2207;p152"/>
          <p:cNvSpPr txBox="1"/>
          <p:nvPr/>
        </p:nvSpPr>
        <p:spPr>
          <a:xfrm>
            <a:off x="39753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2208" name="Google Shape;2208;p152"/>
          <p:cNvSpPr txBox="1"/>
          <p:nvPr/>
        </p:nvSpPr>
        <p:spPr>
          <a:xfrm>
            <a:off x="48627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a:t>
            </a:r>
            <a:endParaRPr sz="2400">
              <a:solidFill>
                <a:srgbClr val="FFFFFF"/>
              </a:solidFill>
              <a:latin typeface="Source Code Pro"/>
              <a:ea typeface="Source Code Pro"/>
              <a:cs typeface="Source Code Pro"/>
              <a:sym typeface="Source Code Pro"/>
            </a:endParaRPr>
          </a:p>
        </p:txBody>
      </p:sp>
      <p:grpSp>
        <p:nvGrpSpPr>
          <p:cNvPr id="2209" name="Google Shape;2209;p152"/>
          <p:cNvGrpSpPr/>
          <p:nvPr/>
        </p:nvGrpSpPr>
        <p:grpSpPr>
          <a:xfrm>
            <a:off x="7968675" y="3829300"/>
            <a:ext cx="900900" cy="554100"/>
            <a:chOff x="7968675" y="4362700"/>
            <a:chExt cx="900900" cy="554100"/>
          </a:xfrm>
        </p:grpSpPr>
        <p:sp>
          <p:nvSpPr>
            <p:cNvPr id="2210" name="Google Shape;2210;p152"/>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211" name="Google Shape;2211;p152"/>
            <p:cNvCxnSpPr>
              <a:stCxn id="2212"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213" name="Google Shape;2213;p152"/>
            <p:cNvCxnSpPr>
              <a:stCxn id="2212"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214" name="Google Shape;2214;p152"/>
          <p:cNvSpPr txBox="1"/>
          <p:nvPr/>
        </p:nvSpPr>
        <p:spPr>
          <a:xfrm>
            <a:off x="66423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85</a:t>
            </a:r>
            <a:endParaRPr sz="2400">
              <a:solidFill>
                <a:srgbClr val="FFFFFF"/>
              </a:solidFill>
              <a:latin typeface="Source Code Pro"/>
              <a:ea typeface="Source Code Pro"/>
              <a:cs typeface="Source Code Pro"/>
              <a:sym typeface="Source Code Pro"/>
            </a:endParaRPr>
          </a:p>
        </p:txBody>
      </p:sp>
      <p:sp>
        <p:nvSpPr>
          <p:cNvPr id="2215" name="Google Shape;2215;p152"/>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212" name="Google Shape;2212;p152"/>
          <p:cNvSpPr txBox="1"/>
          <p:nvPr/>
        </p:nvSpPr>
        <p:spPr>
          <a:xfrm>
            <a:off x="7524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216" name="Google Shape;2216;p152"/>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2217" name="Google Shape;2217;p152"/>
          <p:cNvSpPr txBox="1"/>
          <p:nvPr/>
        </p:nvSpPr>
        <p:spPr>
          <a:xfrm>
            <a:off x="57501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3</a:t>
            </a:r>
            <a:endParaRPr sz="2400">
              <a:solidFill>
                <a:srgbClr val="FFFFFF"/>
              </a:solidFill>
              <a:latin typeface="Source Code Pro"/>
              <a:ea typeface="Source Code Pro"/>
              <a:cs typeface="Source Code Pro"/>
              <a:sym typeface="Source Code Pro"/>
            </a:endParaRPr>
          </a:p>
        </p:txBody>
      </p:sp>
      <p:sp>
        <p:nvSpPr>
          <p:cNvPr id="2218" name="Google Shape;2218;p152"/>
          <p:cNvSpPr txBox="1"/>
          <p:nvPr/>
        </p:nvSpPr>
        <p:spPr>
          <a:xfrm>
            <a:off x="22005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2219" name="Google Shape;2219;p152"/>
          <p:cNvSpPr txBox="1"/>
          <p:nvPr/>
        </p:nvSpPr>
        <p:spPr>
          <a:xfrm>
            <a:off x="3975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2220" name="Google Shape;2220;p152"/>
          <p:cNvSpPr txBox="1"/>
          <p:nvPr/>
        </p:nvSpPr>
        <p:spPr>
          <a:xfrm>
            <a:off x="48627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grpSp>
        <p:nvGrpSpPr>
          <p:cNvPr id="2221" name="Google Shape;2221;p152"/>
          <p:cNvGrpSpPr/>
          <p:nvPr/>
        </p:nvGrpSpPr>
        <p:grpSpPr>
          <a:xfrm>
            <a:off x="7968675" y="4743700"/>
            <a:ext cx="900900" cy="554100"/>
            <a:chOff x="7968675" y="4362700"/>
            <a:chExt cx="900900" cy="554100"/>
          </a:xfrm>
        </p:grpSpPr>
        <p:sp>
          <p:nvSpPr>
            <p:cNvPr id="2222" name="Google Shape;2222;p152"/>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223" name="Google Shape;2223;p152"/>
            <p:cNvCxnSpPr>
              <a:stCxn id="2224"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225" name="Google Shape;2225;p152"/>
            <p:cNvCxnSpPr>
              <a:stCxn id="2224"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226" name="Google Shape;2226;p152"/>
          <p:cNvSpPr txBox="1"/>
          <p:nvPr/>
        </p:nvSpPr>
        <p:spPr>
          <a:xfrm>
            <a:off x="6642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2227" name="Google Shape;2227;p152"/>
          <p:cNvSpPr txBox="1"/>
          <p:nvPr/>
        </p:nvSpPr>
        <p:spPr>
          <a:xfrm>
            <a:off x="3087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2224" name="Google Shape;2224;p152"/>
          <p:cNvSpPr txBox="1"/>
          <p:nvPr/>
        </p:nvSpPr>
        <p:spPr>
          <a:xfrm>
            <a:off x="7524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2228" name="Google Shape;2228;p152"/>
          <p:cNvSpPr txBox="1"/>
          <p:nvPr/>
        </p:nvSpPr>
        <p:spPr>
          <a:xfrm>
            <a:off x="425775" y="46103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stack</a:t>
            </a:r>
            <a:endParaRPr sz="3600">
              <a:solidFill>
                <a:srgbClr val="F3F3F3"/>
              </a:solidFill>
              <a:latin typeface="Alegreya"/>
              <a:ea typeface="Alegreya"/>
              <a:cs typeface="Alegreya"/>
              <a:sym typeface="Alegreya"/>
            </a:endParaRPr>
          </a:p>
        </p:txBody>
      </p:sp>
      <p:sp>
        <p:nvSpPr>
          <p:cNvPr id="2229" name="Google Shape;2229;p152"/>
          <p:cNvSpPr txBox="1"/>
          <p:nvPr/>
        </p:nvSpPr>
        <p:spPr>
          <a:xfrm>
            <a:off x="57501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2230" name="Google Shape;2230;p152"/>
          <p:cNvSpPr txBox="1"/>
          <p:nvPr/>
        </p:nvSpPr>
        <p:spPr>
          <a:xfrm>
            <a:off x="425775" y="3280000"/>
            <a:ext cx="33306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push</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29</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7"/>
          <p:cNvPicPr preferRelativeResize="0"/>
          <p:nvPr/>
        </p:nvPicPr>
        <p:blipFill rotWithShape="1">
          <a:blip r:embed="rId3">
            <a:alphaModFix/>
          </a:blip>
          <a:srcRect b="0" l="0" r="78077" t="0"/>
          <a:stretch/>
        </p:blipFill>
        <p:spPr>
          <a:xfrm>
            <a:off x="309565" y="97450"/>
            <a:ext cx="1868850" cy="1905000"/>
          </a:xfrm>
          <a:prstGeom prst="rect">
            <a:avLst/>
          </a:prstGeom>
          <a:noFill/>
          <a:ln>
            <a:noFill/>
          </a:ln>
        </p:spPr>
      </p:pic>
      <p:sp>
        <p:nvSpPr>
          <p:cNvPr id="163" name="Google Shape;163;p27"/>
          <p:cNvSpPr txBox="1"/>
          <p:nvPr/>
        </p:nvSpPr>
        <p:spPr>
          <a:xfrm>
            <a:off x="269275" y="2061875"/>
            <a:ext cx="8673000" cy="85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4000">
                <a:solidFill>
                  <a:schemeClr val="accent1"/>
                </a:solidFill>
                <a:latin typeface="Alegreya"/>
                <a:ea typeface="Alegreya"/>
                <a:cs typeface="Alegreya"/>
                <a:sym typeface="Alegreya"/>
              </a:rPr>
              <a:t>“most loved programming language”</a:t>
            </a:r>
            <a:endParaRPr sz="4000">
              <a:solidFill>
                <a:schemeClr val="accent1"/>
              </a:solidFill>
              <a:latin typeface="Alegreya"/>
              <a:ea typeface="Alegreya"/>
              <a:cs typeface="Alegreya"/>
              <a:sym typeface="Alegreya"/>
            </a:endParaRPr>
          </a:p>
        </p:txBody>
      </p:sp>
      <p:sp>
        <p:nvSpPr>
          <p:cNvPr id="164" name="Google Shape;164;p27"/>
          <p:cNvSpPr txBox="1"/>
          <p:nvPr/>
        </p:nvSpPr>
        <p:spPr>
          <a:xfrm>
            <a:off x="269275" y="2913525"/>
            <a:ext cx="2171700" cy="244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Source Sans Pro"/>
                <a:ea typeface="Source Sans Pro"/>
                <a:cs typeface="Source Sans Pro"/>
                <a:sym typeface="Source Sans Pro"/>
              </a:rPr>
              <a:t>2016 - </a:t>
            </a:r>
            <a:r>
              <a:rPr lang="en" sz="3000">
                <a:solidFill>
                  <a:schemeClr val="accent1"/>
                </a:solidFill>
                <a:latin typeface="Source Sans Pro"/>
                <a:ea typeface="Source Sans Pro"/>
                <a:cs typeface="Source Sans Pro"/>
                <a:sym typeface="Source Sans Pro"/>
              </a:rPr>
              <a:t>Rust</a:t>
            </a:r>
            <a:endParaRPr sz="3000">
              <a:solidFill>
                <a:schemeClr val="accent1"/>
              </a:solidFill>
              <a:latin typeface="Source Sans Pro"/>
              <a:ea typeface="Source Sans Pro"/>
              <a:cs typeface="Source Sans Pro"/>
              <a:sym typeface="Source Sans Pro"/>
            </a:endParaRPr>
          </a:p>
          <a:p>
            <a:pPr indent="0" lvl="0" marL="0" rtl="0" algn="l">
              <a:spcBef>
                <a:spcPts val="0"/>
              </a:spcBef>
              <a:spcAft>
                <a:spcPts val="0"/>
              </a:spcAft>
              <a:buNone/>
            </a:pPr>
            <a:r>
              <a:rPr lang="en" sz="3000">
                <a:solidFill>
                  <a:srgbClr val="FFFFFF"/>
                </a:solidFill>
                <a:latin typeface="Source Sans Pro"/>
                <a:ea typeface="Source Sans Pro"/>
                <a:cs typeface="Source Sans Pro"/>
                <a:sym typeface="Source Sans Pro"/>
              </a:rPr>
              <a:t>201</a:t>
            </a:r>
            <a:r>
              <a:rPr lang="en" sz="3000">
                <a:solidFill>
                  <a:srgbClr val="FFFFFF"/>
                </a:solidFill>
                <a:latin typeface="Source Sans Pro"/>
                <a:ea typeface="Source Sans Pro"/>
                <a:cs typeface="Source Sans Pro"/>
                <a:sym typeface="Source Sans Pro"/>
              </a:rPr>
              <a:t>7</a:t>
            </a:r>
            <a:r>
              <a:rPr lang="en" sz="3000">
                <a:solidFill>
                  <a:srgbClr val="FFFFFF"/>
                </a:solidFill>
                <a:latin typeface="Source Sans Pro"/>
                <a:ea typeface="Source Sans Pro"/>
                <a:cs typeface="Source Sans Pro"/>
                <a:sym typeface="Source Sans Pro"/>
              </a:rPr>
              <a:t> - </a:t>
            </a:r>
            <a:r>
              <a:rPr lang="en" sz="3000">
                <a:solidFill>
                  <a:schemeClr val="accent1"/>
                </a:solidFill>
                <a:latin typeface="Source Sans Pro"/>
                <a:ea typeface="Source Sans Pro"/>
                <a:cs typeface="Source Sans Pro"/>
                <a:sym typeface="Source Sans Pro"/>
              </a:rPr>
              <a:t>Rust</a:t>
            </a:r>
            <a:endParaRPr sz="3000">
              <a:solidFill>
                <a:schemeClr val="accent1"/>
              </a:solidFill>
              <a:latin typeface="Source Sans Pro"/>
              <a:ea typeface="Source Sans Pro"/>
              <a:cs typeface="Source Sans Pro"/>
              <a:sym typeface="Source Sans Pro"/>
            </a:endParaRPr>
          </a:p>
          <a:p>
            <a:pPr indent="0" lvl="0" marL="0" rtl="0" algn="l">
              <a:spcBef>
                <a:spcPts val="0"/>
              </a:spcBef>
              <a:spcAft>
                <a:spcPts val="0"/>
              </a:spcAft>
              <a:buNone/>
            </a:pPr>
            <a:r>
              <a:rPr lang="en" sz="3000">
                <a:solidFill>
                  <a:srgbClr val="FFFFFF"/>
                </a:solidFill>
                <a:latin typeface="Source Sans Pro"/>
                <a:ea typeface="Source Sans Pro"/>
                <a:cs typeface="Source Sans Pro"/>
                <a:sym typeface="Source Sans Pro"/>
              </a:rPr>
              <a:t>2018 -</a:t>
            </a:r>
            <a:r>
              <a:rPr lang="en" sz="3000">
                <a:solidFill>
                  <a:schemeClr val="accent1"/>
                </a:solidFill>
                <a:latin typeface="Source Sans Pro"/>
                <a:ea typeface="Source Sans Pro"/>
                <a:cs typeface="Source Sans Pro"/>
                <a:sym typeface="Source Sans Pro"/>
              </a:rPr>
              <a:t> Rust</a:t>
            </a:r>
            <a:endParaRPr sz="3000">
              <a:solidFill>
                <a:schemeClr val="accent1"/>
              </a:solidFill>
              <a:latin typeface="Source Sans Pro"/>
              <a:ea typeface="Source Sans Pro"/>
              <a:cs typeface="Source Sans Pro"/>
              <a:sym typeface="Source Sans Pro"/>
            </a:endParaRPr>
          </a:p>
          <a:p>
            <a:pPr indent="0" lvl="0" marL="0" rtl="0" algn="l">
              <a:spcBef>
                <a:spcPts val="0"/>
              </a:spcBef>
              <a:spcAft>
                <a:spcPts val="0"/>
              </a:spcAft>
              <a:buNone/>
            </a:pPr>
            <a:r>
              <a:rPr lang="en" sz="3000">
                <a:solidFill>
                  <a:srgbClr val="FFFFFF"/>
                </a:solidFill>
                <a:latin typeface="Source Sans Pro"/>
                <a:ea typeface="Source Sans Pro"/>
                <a:cs typeface="Source Sans Pro"/>
                <a:sym typeface="Source Sans Pro"/>
              </a:rPr>
              <a:t>2019 -</a:t>
            </a:r>
            <a:r>
              <a:rPr lang="en" sz="3000">
                <a:solidFill>
                  <a:schemeClr val="accent1"/>
                </a:solidFill>
                <a:latin typeface="Source Sans Pro"/>
                <a:ea typeface="Source Sans Pro"/>
                <a:cs typeface="Source Sans Pro"/>
                <a:sym typeface="Source Sans Pro"/>
              </a:rPr>
              <a:t> Rust</a:t>
            </a:r>
            <a:endParaRPr sz="3000">
              <a:solidFill>
                <a:schemeClr val="accent1"/>
              </a:solidFill>
              <a:latin typeface="Source Sans Pro"/>
              <a:ea typeface="Source Sans Pro"/>
              <a:cs typeface="Source Sans Pro"/>
              <a:sym typeface="Source Sans Pro"/>
            </a:endParaRPr>
          </a:p>
          <a:p>
            <a:pPr indent="0" lvl="0" marL="0" rtl="0" algn="l">
              <a:spcBef>
                <a:spcPts val="0"/>
              </a:spcBef>
              <a:spcAft>
                <a:spcPts val="0"/>
              </a:spcAft>
              <a:buNone/>
            </a:pPr>
            <a:r>
              <a:rPr lang="en" sz="3000">
                <a:solidFill>
                  <a:srgbClr val="FFFFFF"/>
                </a:solidFill>
                <a:latin typeface="Source Sans Pro"/>
                <a:ea typeface="Source Sans Pro"/>
                <a:cs typeface="Source Sans Pro"/>
                <a:sym typeface="Source Sans Pro"/>
              </a:rPr>
              <a:t>2020 -</a:t>
            </a:r>
            <a:r>
              <a:rPr lang="en" sz="3000">
                <a:solidFill>
                  <a:schemeClr val="accent1"/>
                </a:solidFill>
                <a:latin typeface="Source Sans Pro"/>
                <a:ea typeface="Source Sans Pro"/>
                <a:cs typeface="Source Sans Pro"/>
                <a:sym typeface="Source Sans Pro"/>
              </a:rPr>
              <a:t> Rust</a:t>
            </a:r>
            <a:endParaRPr sz="3000">
              <a:solidFill>
                <a:schemeClr val="accent1"/>
              </a:solidFill>
              <a:latin typeface="Source Sans Pro"/>
              <a:ea typeface="Source Sans Pro"/>
              <a:cs typeface="Source Sans Pro"/>
              <a:sym typeface="Source Sans Pro"/>
            </a:endParaRPr>
          </a:p>
        </p:txBody>
      </p:sp>
      <p:pic>
        <p:nvPicPr>
          <p:cNvPr id="165" name="Google Shape;165;p27"/>
          <p:cNvPicPr preferRelativeResize="0"/>
          <p:nvPr/>
        </p:nvPicPr>
        <p:blipFill rotWithShape="1">
          <a:blip r:embed="rId4">
            <a:alphaModFix/>
          </a:blip>
          <a:srcRect b="0" l="20552" r="0" t="0"/>
          <a:stretch/>
        </p:blipFill>
        <p:spPr>
          <a:xfrm>
            <a:off x="2061872" y="97450"/>
            <a:ext cx="6772575" cy="1905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0" st="0"/>
                                            </p:txEl>
                                          </p:spTgt>
                                        </p:tgtEl>
                                        <p:attrNameLst>
                                          <p:attrName>style.visibility</p:attrName>
                                        </p:attrNameLst>
                                      </p:cBhvr>
                                      <p:to>
                                        <p:strVal val="visible"/>
                                      </p:to>
                                    </p:set>
                                    <p:animEffect filter="fade" transition="in">
                                      <p:cBhvr>
                                        <p:cTn dur="1000"/>
                                        <p:tgtEl>
                                          <p:spTgt spid="1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1" st="1"/>
                                            </p:txEl>
                                          </p:spTgt>
                                        </p:tgtEl>
                                        <p:attrNameLst>
                                          <p:attrName>style.visibility</p:attrName>
                                        </p:attrNameLst>
                                      </p:cBhvr>
                                      <p:to>
                                        <p:strVal val="visible"/>
                                      </p:to>
                                    </p:set>
                                    <p:animEffect filter="fade" transition="in">
                                      <p:cBhvr>
                                        <p:cTn dur="1000"/>
                                        <p:tgtEl>
                                          <p:spTgt spid="1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2" st="2"/>
                                            </p:txEl>
                                          </p:spTgt>
                                        </p:tgtEl>
                                        <p:attrNameLst>
                                          <p:attrName>style.visibility</p:attrName>
                                        </p:attrNameLst>
                                      </p:cBhvr>
                                      <p:to>
                                        <p:strVal val="visible"/>
                                      </p:to>
                                    </p:set>
                                    <p:animEffect filter="fade" transition="in">
                                      <p:cBhvr>
                                        <p:cTn dur="1000"/>
                                        <p:tgtEl>
                                          <p:spTgt spid="1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3" st="3"/>
                                            </p:txEl>
                                          </p:spTgt>
                                        </p:tgtEl>
                                        <p:attrNameLst>
                                          <p:attrName>style.visibility</p:attrName>
                                        </p:attrNameLst>
                                      </p:cBhvr>
                                      <p:to>
                                        <p:strVal val="visible"/>
                                      </p:to>
                                    </p:set>
                                    <p:animEffect filter="fade" transition="in">
                                      <p:cBhvr>
                                        <p:cTn dur="1000"/>
                                        <p:tgtEl>
                                          <p:spTgt spid="1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xEl>
                                              <p:pRg end="4" st="4"/>
                                            </p:txEl>
                                          </p:spTgt>
                                        </p:tgtEl>
                                        <p:attrNameLst>
                                          <p:attrName>style.visibility</p:attrName>
                                        </p:attrNameLst>
                                      </p:cBhvr>
                                      <p:to>
                                        <p:strVal val="visible"/>
                                      </p:to>
                                    </p:set>
                                    <p:animEffect filter="fade" transition="in">
                                      <p:cBhvr>
                                        <p:cTn dur="1000"/>
                                        <p:tgtEl>
                                          <p:spTgt spid="164">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4" name="Shape 2234"/>
        <p:cNvGrpSpPr/>
        <p:nvPr/>
      </p:nvGrpSpPr>
      <p:grpSpPr>
        <a:xfrm>
          <a:off x="0" y="0"/>
          <a:ext cx="0" cy="0"/>
          <a:chOff x="0" y="0"/>
          <a:chExt cx="0" cy="0"/>
        </a:xfrm>
      </p:grpSpPr>
      <p:sp>
        <p:nvSpPr>
          <p:cNvPr id="2235" name="Google Shape;2235;p153"/>
          <p:cNvSpPr txBox="1"/>
          <p:nvPr/>
        </p:nvSpPr>
        <p:spPr>
          <a:xfrm>
            <a:off x="425775" y="2899000"/>
            <a:ext cx="33306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push</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85</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236" name="Google Shape;2236;p153"/>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Heap</a:t>
            </a:r>
            <a:endParaRPr sz="3600">
              <a:solidFill>
                <a:srgbClr val="F3F3F3"/>
              </a:solidFill>
              <a:latin typeface="Alegreya"/>
              <a:ea typeface="Alegreya"/>
              <a:cs typeface="Alegreya"/>
              <a:sym typeface="Alegreya"/>
            </a:endParaRPr>
          </a:p>
        </p:txBody>
      </p:sp>
      <p:sp>
        <p:nvSpPr>
          <p:cNvPr id="2237" name="Google Shape;2237;p153"/>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238" name="Google Shape;2238;p153"/>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sp>
        <p:nvSpPr>
          <p:cNvPr id="2239" name="Google Shape;2239;p153"/>
          <p:cNvSpPr txBox="1"/>
          <p:nvPr/>
        </p:nvSpPr>
        <p:spPr>
          <a:xfrm>
            <a:off x="39753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2240" name="Google Shape;2240;p153"/>
          <p:cNvSpPr txBox="1"/>
          <p:nvPr/>
        </p:nvSpPr>
        <p:spPr>
          <a:xfrm>
            <a:off x="48627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a:t>
            </a:r>
            <a:endParaRPr sz="2400">
              <a:solidFill>
                <a:srgbClr val="FFFFFF"/>
              </a:solidFill>
              <a:latin typeface="Source Code Pro"/>
              <a:ea typeface="Source Code Pro"/>
              <a:cs typeface="Source Code Pro"/>
              <a:sym typeface="Source Code Pro"/>
            </a:endParaRPr>
          </a:p>
        </p:txBody>
      </p:sp>
      <p:grpSp>
        <p:nvGrpSpPr>
          <p:cNvPr id="2241" name="Google Shape;2241;p153"/>
          <p:cNvGrpSpPr/>
          <p:nvPr/>
        </p:nvGrpSpPr>
        <p:grpSpPr>
          <a:xfrm>
            <a:off x="7968675" y="3829300"/>
            <a:ext cx="900900" cy="554100"/>
            <a:chOff x="7968675" y="4362700"/>
            <a:chExt cx="900900" cy="554100"/>
          </a:xfrm>
        </p:grpSpPr>
        <p:sp>
          <p:nvSpPr>
            <p:cNvPr id="2242" name="Google Shape;2242;p153"/>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243" name="Google Shape;2243;p153"/>
            <p:cNvCxnSpPr>
              <a:stCxn id="2244"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245" name="Google Shape;2245;p153"/>
            <p:cNvCxnSpPr>
              <a:stCxn id="2244"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246" name="Google Shape;2246;p153"/>
          <p:cNvSpPr txBox="1"/>
          <p:nvPr/>
        </p:nvSpPr>
        <p:spPr>
          <a:xfrm>
            <a:off x="66423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85</a:t>
            </a:r>
            <a:endParaRPr sz="2400">
              <a:solidFill>
                <a:srgbClr val="FFFFFF"/>
              </a:solidFill>
              <a:latin typeface="Source Code Pro"/>
              <a:ea typeface="Source Code Pro"/>
              <a:cs typeface="Source Code Pro"/>
              <a:sym typeface="Source Code Pro"/>
            </a:endParaRPr>
          </a:p>
        </p:txBody>
      </p:sp>
      <p:sp>
        <p:nvSpPr>
          <p:cNvPr id="2247" name="Google Shape;2247;p153"/>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244" name="Google Shape;2244;p153"/>
          <p:cNvSpPr txBox="1"/>
          <p:nvPr/>
        </p:nvSpPr>
        <p:spPr>
          <a:xfrm>
            <a:off x="7524975" y="3829300"/>
            <a:ext cx="887400" cy="554100"/>
          </a:xfrm>
          <a:prstGeom prst="rect">
            <a:avLst/>
          </a:prstGeom>
          <a:solidFill>
            <a:srgbClr val="980000"/>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248" name="Google Shape;2248;p153"/>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2249" name="Google Shape;2249;p153"/>
          <p:cNvSpPr txBox="1"/>
          <p:nvPr/>
        </p:nvSpPr>
        <p:spPr>
          <a:xfrm>
            <a:off x="57501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3</a:t>
            </a:r>
            <a:endParaRPr sz="2400">
              <a:solidFill>
                <a:srgbClr val="FFFFFF"/>
              </a:solidFill>
              <a:latin typeface="Source Code Pro"/>
              <a:ea typeface="Source Code Pro"/>
              <a:cs typeface="Source Code Pro"/>
              <a:sym typeface="Source Code Pro"/>
            </a:endParaRPr>
          </a:p>
        </p:txBody>
      </p:sp>
      <p:sp>
        <p:nvSpPr>
          <p:cNvPr id="2250" name="Google Shape;2250;p153"/>
          <p:cNvSpPr txBox="1"/>
          <p:nvPr/>
        </p:nvSpPr>
        <p:spPr>
          <a:xfrm>
            <a:off x="22005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2251" name="Google Shape;2251;p153"/>
          <p:cNvSpPr txBox="1"/>
          <p:nvPr/>
        </p:nvSpPr>
        <p:spPr>
          <a:xfrm>
            <a:off x="3975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2252" name="Google Shape;2252;p153"/>
          <p:cNvSpPr txBox="1"/>
          <p:nvPr/>
        </p:nvSpPr>
        <p:spPr>
          <a:xfrm>
            <a:off x="48627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grpSp>
        <p:nvGrpSpPr>
          <p:cNvPr id="2253" name="Google Shape;2253;p153"/>
          <p:cNvGrpSpPr/>
          <p:nvPr/>
        </p:nvGrpSpPr>
        <p:grpSpPr>
          <a:xfrm>
            <a:off x="7968675" y="4743700"/>
            <a:ext cx="900900" cy="554100"/>
            <a:chOff x="7968675" y="4362700"/>
            <a:chExt cx="900900" cy="554100"/>
          </a:xfrm>
        </p:grpSpPr>
        <p:sp>
          <p:nvSpPr>
            <p:cNvPr id="2254" name="Google Shape;2254;p153"/>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255" name="Google Shape;2255;p153"/>
            <p:cNvCxnSpPr>
              <a:stCxn id="2256"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257" name="Google Shape;2257;p153"/>
            <p:cNvCxnSpPr>
              <a:stCxn id="2256"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258" name="Google Shape;2258;p153"/>
          <p:cNvSpPr txBox="1"/>
          <p:nvPr/>
        </p:nvSpPr>
        <p:spPr>
          <a:xfrm>
            <a:off x="6642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2259" name="Google Shape;2259;p153"/>
          <p:cNvSpPr txBox="1"/>
          <p:nvPr/>
        </p:nvSpPr>
        <p:spPr>
          <a:xfrm>
            <a:off x="3087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2256" name="Google Shape;2256;p153"/>
          <p:cNvSpPr txBox="1"/>
          <p:nvPr/>
        </p:nvSpPr>
        <p:spPr>
          <a:xfrm>
            <a:off x="7524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2260" name="Google Shape;2260;p153"/>
          <p:cNvSpPr txBox="1"/>
          <p:nvPr/>
        </p:nvSpPr>
        <p:spPr>
          <a:xfrm>
            <a:off x="425775" y="46103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stack</a:t>
            </a:r>
            <a:endParaRPr sz="3600">
              <a:solidFill>
                <a:srgbClr val="F3F3F3"/>
              </a:solidFill>
              <a:latin typeface="Alegreya"/>
              <a:ea typeface="Alegreya"/>
              <a:cs typeface="Alegreya"/>
              <a:sym typeface="Alegreya"/>
            </a:endParaRPr>
          </a:p>
        </p:txBody>
      </p:sp>
      <p:sp>
        <p:nvSpPr>
          <p:cNvPr id="2261" name="Google Shape;2261;p153"/>
          <p:cNvSpPr txBox="1"/>
          <p:nvPr/>
        </p:nvSpPr>
        <p:spPr>
          <a:xfrm>
            <a:off x="57501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2262" name="Google Shape;2262;p153"/>
          <p:cNvSpPr txBox="1"/>
          <p:nvPr/>
        </p:nvSpPr>
        <p:spPr>
          <a:xfrm>
            <a:off x="425775" y="3280000"/>
            <a:ext cx="33306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push</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29</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6" name="Shape 2266"/>
        <p:cNvGrpSpPr/>
        <p:nvPr/>
      </p:nvGrpSpPr>
      <p:grpSpPr>
        <a:xfrm>
          <a:off x="0" y="0"/>
          <a:ext cx="0" cy="0"/>
          <a:chOff x="0" y="0"/>
          <a:chExt cx="0" cy="0"/>
        </a:xfrm>
      </p:grpSpPr>
      <p:sp>
        <p:nvSpPr>
          <p:cNvPr id="2267" name="Google Shape;2267;p154"/>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Heap</a:t>
            </a:r>
            <a:endParaRPr sz="3600">
              <a:solidFill>
                <a:srgbClr val="F3F3F3"/>
              </a:solidFill>
              <a:latin typeface="Alegreya"/>
              <a:ea typeface="Alegreya"/>
              <a:cs typeface="Alegreya"/>
              <a:sym typeface="Alegreya"/>
            </a:endParaRPr>
          </a:p>
        </p:txBody>
      </p:sp>
      <p:sp>
        <p:nvSpPr>
          <p:cNvPr id="2268" name="Google Shape;2268;p154"/>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269" name="Google Shape;2269;p154"/>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grpSp>
        <p:nvGrpSpPr>
          <p:cNvPr id="2270" name="Google Shape;2270;p154"/>
          <p:cNvGrpSpPr/>
          <p:nvPr/>
        </p:nvGrpSpPr>
        <p:grpSpPr>
          <a:xfrm>
            <a:off x="7968675" y="3829300"/>
            <a:ext cx="900900" cy="554100"/>
            <a:chOff x="7968675" y="4362700"/>
            <a:chExt cx="900900" cy="554100"/>
          </a:xfrm>
        </p:grpSpPr>
        <p:sp>
          <p:nvSpPr>
            <p:cNvPr id="2271" name="Google Shape;2271;p154"/>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272" name="Google Shape;2272;p154"/>
            <p:cNvCxnSpPr>
              <a:stCxn id="2273"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274" name="Google Shape;2274;p154"/>
            <p:cNvCxnSpPr>
              <a:stCxn id="2273"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275" name="Google Shape;2275;p154"/>
          <p:cNvSpPr txBox="1"/>
          <p:nvPr/>
        </p:nvSpPr>
        <p:spPr>
          <a:xfrm>
            <a:off x="6642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2276" name="Google Shape;2276;p154"/>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273" name="Google Shape;2273;p154"/>
          <p:cNvSpPr txBox="1"/>
          <p:nvPr/>
        </p:nvSpPr>
        <p:spPr>
          <a:xfrm>
            <a:off x="7524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277" name="Google Shape;2277;p154"/>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2278" name="Google Shape;2278;p154"/>
          <p:cNvSpPr txBox="1"/>
          <p:nvPr/>
        </p:nvSpPr>
        <p:spPr>
          <a:xfrm>
            <a:off x="22005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2279" name="Google Shape;2279;p154"/>
          <p:cNvSpPr txBox="1"/>
          <p:nvPr/>
        </p:nvSpPr>
        <p:spPr>
          <a:xfrm>
            <a:off x="3975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2280" name="Google Shape;2280;p154"/>
          <p:cNvSpPr txBox="1"/>
          <p:nvPr/>
        </p:nvSpPr>
        <p:spPr>
          <a:xfrm>
            <a:off x="48627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grpSp>
        <p:nvGrpSpPr>
          <p:cNvPr id="2281" name="Google Shape;2281;p154"/>
          <p:cNvGrpSpPr/>
          <p:nvPr/>
        </p:nvGrpSpPr>
        <p:grpSpPr>
          <a:xfrm>
            <a:off x="7968675" y="4743700"/>
            <a:ext cx="900900" cy="554100"/>
            <a:chOff x="7968675" y="4362700"/>
            <a:chExt cx="900900" cy="554100"/>
          </a:xfrm>
        </p:grpSpPr>
        <p:sp>
          <p:nvSpPr>
            <p:cNvPr id="2282" name="Google Shape;2282;p154"/>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283" name="Google Shape;2283;p154"/>
            <p:cNvCxnSpPr>
              <a:stCxn id="2284"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285" name="Google Shape;2285;p154"/>
            <p:cNvCxnSpPr>
              <a:stCxn id="2284"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286" name="Google Shape;2286;p154"/>
          <p:cNvSpPr txBox="1"/>
          <p:nvPr/>
        </p:nvSpPr>
        <p:spPr>
          <a:xfrm>
            <a:off x="6642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2287" name="Google Shape;2287;p154"/>
          <p:cNvSpPr txBox="1"/>
          <p:nvPr/>
        </p:nvSpPr>
        <p:spPr>
          <a:xfrm>
            <a:off x="3087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2284" name="Google Shape;2284;p154"/>
          <p:cNvSpPr txBox="1"/>
          <p:nvPr/>
        </p:nvSpPr>
        <p:spPr>
          <a:xfrm>
            <a:off x="7524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2288" name="Google Shape;2288;p154"/>
          <p:cNvSpPr txBox="1"/>
          <p:nvPr/>
        </p:nvSpPr>
        <p:spPr>
          <a:xfrm>
            <a:off x="425775" y="46103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stack</a:t>
            </a:r>
            <a:endParaRPr sz="3600">
              <a:solidFill>
                <a:srgbClr val="F3F3F3"/>
              </a:solidFill>
              <a:latin typeface="Alegreya"/>
              <a:ea typeface="Alegreya"/>
              <a:cs typeface="Alegreya"/>
              <a:sym typeface="Alegreya"/>
            </a:endParaRPr>
          </a:p>
        </p:txBody>
      </p:sp>
      <p:sp>
        <p:nvSpPr>
          <p:cNvPr id="2289" name="Google Shape;2289;p154"/>
          <p:cNvSpPr txBox="1"/>
          <p:nvPr/>
        </p:nvSpPr>
        <p:spPr>
          <a:xfrm>
            <a:off x="57501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2290" name="Google Shape;2290;p154"/>
          <p:cNvSpPr txBox="1"/>
          <p:nvPr/>
        </p:nvSpPr>
        <p:spPr>
          <a:xfrm>
            <a:off x="425775" y="2953525"/>
            <a:ext cx="4797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291" name="Google Shape;2291;p154"/>
          <p:cNvSpPr txBox="1"/>
          <p:nvPr/>
        </p:nvSpPr>
        <p:spPr>
          <a:xfrm>
            <a:off x="3975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182</a:t>
            </a:r>
            <a:endParaRPr sz="2400">
              <a:solidFill>
                <a:srgbClr val="999999"/>
              </a:solidFill>
              <a:latin typeface="Source Code Pro"/>
              <a:ea typeface="Source Code Pro"/>
              <a:cs typeface="Source Code Pro"/>
              <a:sym typeface="Source Code Pro"/>
            </a:endParaRPr>
          </a:p>
        </p:txBody>
      </p:sp>
      <p:sp>
        <p:nvSpPr>
          <p:cNvPr id="2292" name="Google Shape;2292;p154"/>
          <p:cNvSpPr txBox="1"/>
          <p:nvPr/>
        </p:nvSpPr>
        <p:spPr>
          <a:xfrm>
            <a:off x="48627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41</a:t>
            </a:r>
            <a:endParaRPr sz="2400">
              <a:solidFill>
                <a:srgbClr val="FFFFFF"/>
              </a:solidFill>
              <a:latin typeface="Source Code Pro"/>
              <a:ea typeface="Source Code Pro"/>
              <a:cs typeface="Source Code Pro"/>
              <a:sym typeface="Source Code Pro"/>
            </a:endParaRPr>
          </a:p>
        </p:txBody>
      </p:sp>
      <p:sp>
        <p:nvSpPr>
          <p:cNvPr id="2293" name="Google Shape;2293;p154"/>
          <p:cNvSpPr txBox="1"/>
          <p:nvPr/>
        </p:nvSpPr>
        <p:spPr>
          <a:xfrm>
            <a:off x="57501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93</a:t>
            </a:r>
            <a:endParaRPr sz="2400">
              <a:solidFill>
                <a:srgbClr val="FFFFFF"/>
              </a:solidFill>
              <a:latin typeface="Source Code Pro"/>
              <a:ea typeface="Source Code Pro"/>
              <a:cs typeface="Source Code Pro"/>
              <a:sym typeface="Source Code Pro"/>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sp>
        <p:nvSpPr>
          <p:cNvPr id="2298" name="Google Shape;2298;p155"/>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Heap</a:t>
            </a:r>
            <a:endParaRPr sz="3600">
              <a:solidFill>
                <a:srgbClr val="F3F3F3"/>
              </a:solidFill>
              <a:latin typeface="Alegreya"/>
              <a:ea typeface="Alegreya"/>
              <a:cs typeface="Alegreya"/>
              <a:sym typeface="Alegreya"/>
            </a:endParaRPr>
          </a:p>
        </p:txBody>
      </p:sp>
      <p:sp>
        <p:nvSpPr>
          <p:cNvPr id="2299" name="Google Shape;2299;p155"/>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300" name="Google Shape;2300;p155"/>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grpSp>
        <p:nvGrpSpPr>
          <p:cNvPr id="2301" name="Google Shape;2301;p155"/>
          <p:cNvGrpSpPr/>
          <p:nvPr/>
        </p:nvGrpSpPr>
        <p:grpSpPr>
          <a:xfrm>
            <a:off x="7968675" y="3829300"/>
            <a:ext cx="900900" cy="554100"/>
            <a:chOff x="7968675" y="4362700"/>
            <a:chExt cx="900900" cy="554100"/>
          </a:xfrm>
        </p:grpSpPr>
        <p:sp>
          <p:nvSpPr>
            <p:cNvPr id="2302" name="Google Shape;2302;p155"/>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303" name="Google Shape;2303;p155"/>
            <p:cNvCxnSpPr>
              <a:stCxn id="2304"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305" name="Google Shape;2305;p155"/>
            <p:cNvCxnSpPr>
              <a:stCxn id="2304"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306" name="Google Shape;2306;p155"/>
          <p:cNvSpPr txBox="1"/>
          <p:nvPr/>
        </p:nvSpPr>
        <p:spPr>
          <a:xfrm>
            <a:off x="6642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2307" name="Google Shape;2307;p155"/>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304" name="Google Shape;2304;p155"/>
          <p:cNvSpPr txBox="1"/>
          <p:nvPr/>
        </p:nvSpPr>
        <p:spPr>
          <a:xfrm>
            <a:off x="7524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308" name="Google Shape;2308;p155"/>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2309" name="Google Shape;2309;p155"/>
          <p:cNvSpPr txBox="1"/>
          <p:nvPr/>
        </p:nvSpPr>
        <p:spPr>
          <a:xfrm>
            <a:off x="22005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2310" name="Google Shape;2310;p155"/>
          <p:cNvSpPr txBox="1"/>
          <p:nvPr/>
        </p:nvSpPr>
        <p:spPr>
          <a:xfrm>
            <a:off x="3975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2311" name="Google Shape;2311;p155"/>
          <p:cNvSpPr txBox="1"/>
          <p:nvPr/>
        </p:nvSpPr>
        <p:spPr>
          <a:xfrm>
            <a:off x="48627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grpSp>
        <p:nvGrpSpPr>
          <p:cNvPr id="2312" name="Google Shape;2312;p155"/>
          <p:cNvGrpSpPr/>
          <p:nvPr/>
        </p:nvGrpSpPr>
        <p:grpSpPr>
          <a:xfrm>
            <a:off x="7968675" y="4743700"/>
            <a:ext cx="900900" cy="554100"/>
            <a:chOff x="7968675" y="4362700"/>
            <a:chExt cx="900900" cy="554100"/>
          </a:xfrm>
        </p:grpSpPr>
        <p:sp>
          <p:nvSpPr>
            <p:cNvPr id="2313" name="Google Shape;2313;p155"/>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314" name="Google Shape;2314;p155"/>
            <p:cNvCxnSpPr>
              <a:stCxn id="2315"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316" name="Google Shape;2316;p155"/>
            <p:cNvCxnSpPr>
              <a:stCxn id="2315"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317" name="Google Shape;2317;p155"/>
          <p:cNvSpPr txBox="1"/>
          <p:nvPr/>
        </p:nvSpPr>
        <p:spPr>
          <a:xfrm>
            <a:off x="6642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2318" name="Google Shape;2318;p155"/>
          <p:cNvSpPr txBox="1"/>
          <p:nvPr/>
        </p:nvSpPr>
        <p:spPr>
          <a:xfrm>
            <a:off x="3087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2315" name="Google Shape;2315;p155"/>
          <p:cNvSpPr txBox="1"/>
          <p:nvPr/>
        </p:nvSpPr>
        <p:spPr>
          <a:xfrm>
            <a:off x="7524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2319" name="Google Shape;2319;p155"/>
          <p:cNvSpPr txBox="1"/>
          <p:nvPr/>
        </p:nvSpPr>
        <p:spPr>
          <a:xfrm>
            <a:off x="425775" y="46103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stack</a:t>
            </a:r>
            <a:endParaRPr sz="3600">
              <a:solidFill>
                <a:srgbClr val="F3F3F3"/>
              </a:solidFill>
              <a:latin typeface="Alegreya"/>
              <a:ea typeface="Alegreya"/>
              <a:cs typeface="Alegreya"/>
              <a:sym typeface="Alegreya"/>
            </a:endParaRPr>
          </a:p>
        </p:txBody>
      </p:sp>
      <p:sp>
        <p:nvSpPr>
          <p:cNvPr id="2320" name="Google Shape;2320;p155"/>
          <p:cNvSpPr txBox="1"/>
          <p:nvPr/>
        </p:nvSpPr>
        <p:spPr>
          <a:xfrm>
            <a:off x="57501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2321" name="Google Shape;2321;p155"/>
          <p:cNvSpPr txBox="1"/>
          <p:nvPr/>
        </p:nvSpPr>
        <p:spPr>
          <a:xfrm>
            <a:off x="425775" y="2953525"/>
            <a:ext cx="75429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with_capacity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5</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322" name="Google Shape;2322;p155"/>
          <p:cNvSpPr txBox="1"/>
          <p:nvPr/>
        </p:nvSpPr>
        <p:spPr>
          <a:xfrm>
            <a:off x="3975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182</a:t>
            </a:r>
            <a:endParaRPr sz="2400">
              <a:solidFill>
                <a:srgbClr val="999999"/>
              </a:solidFill>
              <a:latin typeface="Source Code Pro"/>
              <a:ea typeface="Source Code Pro"/>
              <a:cs typeface="Source Code Pro"/>
              <a:sym typeface="Source Code Pro"/>
            </a:endParaRPr>
          </a:p>
        </p:txBody>
      </p:sp>
      <p:sp>
        <p:nvSpPr>
          <p:cNvPr id="2323" name="Google Shape;2323;p155"/>
          <p:cNvSpPr txBox="1"/>
          <p:nvPr/>
        </p:nvSpPr>
        <p:spPr>
          <a:xfrm>
            <a:off x="48627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41</a:t>
            </a:r>
            <a:endParaRPr sz="2400">
              <a:solidFill>
                <a:srgbClr val="FFFFFF"/>
              </a:solidFill>
              <a:latin typeface="Source Code Pro"/>
              <a:ea typeface="Source Code Pro"/>
              <a:cs typeface="Source Code Pro"/>
              <a:sym typeface="Source Code Pro"/>
            </a:endParaRPr>
          </a:p>
        </p:txBody>
      </p:sp>
      <p:sp>
        <p:nvSpPr>
          <p:cNvPr id="2324" name="Google Shape;2324;p155"/>
          <p:cNvSpPr txBox="1"/>
          <p:nvPr/>
        </p:nvSpPr>
        <p:spPr>
          <a:xfrm>
            <a:off x="57501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93</a:t>
            </a:r>
            <a:endParaRPr sz="2400">
              <a:solidFill>
                <a:srgbClr val="FFFFFF"/>
              </a:solidFill>
              <a:latin typeface="Source Code Pro"/>
              <a:ea typeface="Source Code Pro"/>
              <a:cs typeface="Source Code Pro"/>
              <a:sym typeface="Source Code Pro"/>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156"/>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Heap</a:t>
            </a:r>
            <a:endParaRPr sz="3600">
              <a:solidFill>
                <a:srgbClr val="F3F3F3"/>
              </a:solidFill>
              <a:latin typeface="Alegreya"/>
              <a:ea typeface="Alegreya"/>
              <a:cs typeface="Alegreya"/>
              <a:sym typeface="Alegreya"/>
            </a:endParaRPr>
          </a:p>
        </p:txBody>
      </p:sp>
      <p:sp>
        <p:nvSpPr>
          <p:cNvPr id="2330" name="Google Shape;2330;p156"/>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331" name="Google Shape;2331;p156"/>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grpSp>
        <p:nvGrpSpPr>
          <p:cNvPr id="2332" name="Google Shape;2332;p156"/>
          <p:cNvGrpSpPr/>
          <p:nvPr/>
        </p:nvGrpSpPr>
        <p:grpSpPr>
          <a:xfrm>
            <a:off x="7968675" y="3829300"/>
            <a:ext cx="900900" cy="554100"/>
            <a:chOff x="7968675" y="4362700"/>
            <a:chExt cx="900900" cy="554100"/>
          </a:xfrm>
        </p:grpSpPr>
        <p:sp>
          <p:nvSpPr>
            <p:cNvPr id="2333" name="Google Shape;2333;p156"/>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334" name="Google Shape;2334;p156"/>
            <p:cNvCxnSpPr>
              <a:stCxn id="2335"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336" name="Google Shape;2336;p156"/>
            <p:cNvCxnSpPr>
              <a:stCxn id="2335"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337" name="Google Shape;2337;p156"/>
          <p:cNvSpPr txBox="1"/>
          <p:nvPr/>
        </p:nvSpPr>
        <p:spPr>
          <a:xfrm>
            <a:off x="6642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2338" name="Google Shape;2338;p156"/>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335" name="Google Shape;2335;p156"/>
          <p:cNvSpPr txBox="1"/>
          <p:nvPr/>
        </p:nvSpPr>
        <p:spPr>
          <a:xfrm>
            <a:off x="7524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339" name="Google Shape;2339;p156"/>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2340" name="Google Shape;2340;p156"/>
          <p:cNvSpPr txBox="1"/>
          <p:nvPr/>
        </p:nvSpPr>
        <p:spPr>
          <a:xfrm>
            <a:off x="22005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2341" name="Google Shape;2341;p156"/>
          <p:cNvSpPr txBox="1"/>
          <p:nvPr/>
        </p:nvSpPr>
        <p:spPr>
          <a:xfrm>
            <a:off x="3975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2342" name="Google Shape;2342;p156"/>
          <p:cNvSpPr txBox="1"/>
          <p:nvPr/>
        </p:nvSpPr>
        <p:spPr>
          <a:xfrm>
            <a:off x="48627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grpSp>
        <p:nvGrpSpPr>
          <p:cNvPr id="2343" name="Google Shape;2343;p156"/>
          <p:cNvGrpSpPr/>
          <p:nvPr/>
        </p:nvGrpSpPr>
        <p:grpSpPr>
          <a:xfrm>
            <a:off x="7968675" y="4743700"/>
            <a:ext cx="900900" cy="554100"/>
            <a:chOff x="7968675" y="4362700"/>
            <a:chExt cx="900900" cy="554100"/>
          </a:xfrm>
        </p:grpSpPr>
        <p:sp>
          <p:nvSpPr>
            <p:cNvPr id="2344" name="Google Shape;2344;p156"/>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345" name="Google Shape;2345;p156"/>
            <p:cNvCxnSpPr>
              <a:stCxn id="2346"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347" name="Google Shape;2347;p156"/>
            <p:cNvCxnSpPr>
              <a:stCxn id="2346"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348" name="Google Shape;2348;p156"/>
          <p:cNvSpPr txBox="1"/>
          <p:nvPr/>
        </p:nvSpPr>
        <p:spPr>
          <a:xfrm>
            <a:off x="6642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2349" name="Google Shape;2349;p156"/>
          <p:cNvSpPr txBox="1"/>
          <p:nvPr/>
        </p:nvSpPr>
        <p:spPr>
          <a:xfrm>
            <a:off x="3087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2346" name="Google Shape;2346;p156"/>
          <p:cNvSpPr txBox="1"/>
          <p:nvPr/>
        </p:nvSpPr>
        <p:spPr>
          <a:xfrm>
            <a:off x="7524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2350" name="Google Shape;2350;p156"/>
          <p:cNvSpPr txBox="1"/>
          <p:nvPr/>
        </p:nvSpPr>
        <p:spPr>
          <a:xfrm>
            <a:off x="425775" y="46103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stack</a:t>
            </a:r>
            <a:endParaRPr sz="3600">
              <a:solidFill>
                <a:srgbClr val="F3F3F3"/>
              </a:solidFill>
              <a:latin typeface="Alegreya"/>
              <a:ea typeface="Alegreya"/>
              <a:cs typeface="Alegreya"/>
              <a:sym typeface="Alegreya"/>
            </a:endParaRPr>
          </a:p>
        </p:txBody>
      </p:sp>
      <p:sp>
        <p:nvSpPr>
          <p:cNvPr id="2351" name="Google Shape;2351;p156"/>
          <p:cNvSpPr txBox="1"/>
          <p:nvPr/>
        </p:nvSpPr>
        <p:spPr>
          <a:xfrm>
            <a:off x="57501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2352" name="Google Shape;2352;p156"/>
          <p:cNvSpPr txBox="1"/>
          <p:nvPr/>
        </p:nvSpPr>
        <p:spPr>
          <a:xfrm>
            <a:off x="3975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182</a:t>
            </a:r>
            <a:endParaRPr sz="2400">
              <a:solidFill>
                <a:srgbClr val="999999"/>
              </a:solidFill>
              <a:latin typeface="Source Code Pro"/>
              <a:ea typeface="Source Code Pro"/>
              <a:cs typeface="Source Code Pro"/>
              <a:sym typeface="Source Code Pro"/>
            </a:endParaRPr>
          </a:p>
        </p:txBody>
      </p:sp>
      <p:sp>
        <p:nvSpPr>
          <p:cNvPr id="2353" name="Google Shape;2353;p156"/>
          <p:cNvSpPr txBox="1"/>
          <p:nvPr/>
        </p:nvSpPr>
        <p:spPr>
          <a:xfrm>
            <a:off x="48627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41</a:t>
            </a:r>
            <a:endParaRPr sz="2400">
              <a:solidFill>
                <a:srgbClr val="FFFFFF"/>
              </a:solidFill>
              <a:latin typeface="Source Code Pro"/>
              <a:ea typeface="Source Code Pro"/>
              <a:cs typeface="Source Code Pro"/>
              <a:sym typeface="Source Code Pro"/>
            </a:endParaRPr>
          </a:p>
        </p:txBody>
      </p:sp>
      <p:sp>
        <p:nvSpPr>
          <p:cNvPr id="2354" name="Google Shape;2354;p156"/>
          <p:cNvSpPr txBox="1"/>
          <p:nvPr/>
        </p:nvSpPr>
        <p:spPr>
          <a:xfrm>
            <a:off x="57501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93</a:t>
            </a:r>
            <a:endParaRPr sz="2400">
              <a:solidFill>
                <a:srgbClr val="FFFFFF"/>
              </a:solidFill>
              <a:latin typeface="Source Code Pro"/>
              <a:ea typeface="Source Code Pro"/>
              <a:cs typeface="Source Code Pro"/>
              <a:sym typeface="Source Code Pro"/>
            </a:endParaRPr>
          </a:p>
        </p:txBody>
      </p:sp>
      <p:grpSp>
        <p:nvGrpSpPr>
          <p:cNvPr id="2355" name="Google Shape;2355;p156"/>
          <p:cNvGrpSpPr/>
          <p:nvPr/>
        </p:nvGrpSpPr>
        <p:grpSpPr>
          <a:xfrm>
            <a:off x="4448125" y="1757350"/>
            <a:ext cx="803375" cy="2028475"/>
            <a:chOff x="4448125" y="1757350"/>
            <a:chExt cx="803375" cy="2028475"/>
          </a:xfrm>
        </p:grpSpPr>
        <p:cxnSp>
          <p:nvCxnSpPr>
            <p:cNvPr id="2356" name="Google Shape;2356;p156"/>
            <p:cNvCxnSpPr/>
            <p:nvPr/>
          </p:nvCxnSpPr>
          <p:spPr>
            <a:xfrm flipH="1">
              <a:off x="4448125" y="1882925"/>
              <a:ext cx="566700" cy="1902900"/>
            </a:xfrm>
            <a:prstGeom prst="straightConnector1">
              <a:avLst/>
            </a:prstGeom>
            <a:noFill/>
            <a:ln cap="flat" cmpd="sng" w="76200">
              <a:solidFill>
                <a:srgbClr val="B4A7D6"/>
              </a:solidFill>
              <a:prstDash val="solid"/>
              <a:round/>
              <a:headEnd len="med" w="med" type="none"/>
              <a:tailEnd len="med" w="med" type="triangle"/>
            </a:ln>
          </p:spPr>
        </p:cxnSp>
        <p:sp>
          <p:nvSpPr>
            <p:cNvPr id="2357" name="Google Shape;2357;p156"/>
            <p:cNvSpPr/>
            <p:nvPr/>
          </p:nvSpPr>
          <p:spPr>
            <a:xfrm>
              <a:off x="4749900" y="17573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2</a:t>
              </a:r>
              <a:endParaRPr sz="3000">
                <a:latin typeface="Source Sans Pro"/>
                <a:ea typeface="Source Sans Pro"/>
                <a:cs typeface="Source Sans Pro"/>
                <a:sym typeface="Source Sans Pro"/>
              </a:endParaRPr>
            </a:p>
          </p:txBody>
        </p:sp>
      </p:grpSp>
      <p:grpSp>
        <p:nvGrpSpPr>
          <p:cNvPr id="2358" name="Google Shape;2358;p156"/>
          <p:cNvGrpSpPr/>
          <p:nvPr/>
        </p:nvGrpSpPr>
        <p:grpSpPr>
          <a:xfrm>
            <a:off x="4230500" y="2116400"/>
            <a:ext cx="3689350" cy="1517025"/>
            <a:chOff x="4230500" y="2116400"/>
            <a:chExt cx="3689350" cy="1517025"/>
          </a:xfrm>
        </p:grpSpPr>
        <p:cxnSp>
          <p:nvCxnSpPr>
            <p:cNvPr id="2359" name="Google Shape;2359;p156"/>
            <p:cNvCxnSpPr/>
            <p:nvPr/>
          </p:nvCxnSpPr>
          <p:spPr>
            <a:xfrm>
              <a:off x="4532250" y="2356025"/>
              <a:ext cx="3387600" cy="1277400"/>
            </a:xfrm>
            <a:prstGeom prst="straightConnector1">
              <a:avLst/>
            </a:prstGeom>
            <a:noFill/>
            <a:ln cap="flat" cmpd="sng" w="76200">
              <a:solidFill>
                <a:srgbClr val="FFF2CC"/>
              </a:solidFill>
              <a:prstDash val="solid"/>
              <a:round/>
              <a:headEnd len="med" w="med" type="none"/>
              <a:tailEnd len="med" w="med" type="triangle"/>
            </a:ln>
          </p:spPr>
        </p:cxnSp>
        <p:sp>
          <p:nvSpPr>
            <p:cNvPr id="2360" name="Google Shape;2360;p156"/>
            <p:cNvSpPr/>
            <p:nvPr/>
          </p:nvSpPr>
          <p:spPr>
            <a:xfrm>
              <a:off x="4230500" y="2116400"/>
              <a:ext cx="501600" cy="473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5</a:t>
              </a:r>
              <a:endParaRPr sz="3000">
                <a:latin typeface="Source Sans Pro"/>
                <a:ea typeface="Source Sans Pro"/>
                <a:cs typeface="Source Sans Pro"/>
                <a:sym typeface="Source Sans Pr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8"/>
                                        </p:tgtEl>
                                        <p:attrNameLst>
                                          <p:attrName>style.visibility</p:attrName>
                                        </p:attrNameLst>
                                      </p:cBhvr>
                                      <p:to>
                                        <p:strVal val="visible"/>
                                      </p:to>
                                    </p:set>
                                    <p:animEffect filter="fade" transition="in">
                                      <p:cBhvr>
                                        <p:cTn dur="1000"/>
                                        <p:tgtEl>
                                          <p:spTgt spid="2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4" name="Shape 2364"/>
        <p:cNvGrpSpPr/>
        <p:nvPr/>
      </p:nvGrpSpPr>
      <p:grpSpPr>
        <a:xfrm>
          <a:off x="0" y="0"/>
          <a:ext cx="0" cy="0"/>
          <a:chOff x="0" y="0"/>
          <a:chExt cx="0" cy="0"/>
        </a:xfrm>
      </p:grpSpPr>
      <p:sp>
        <p:nvSpPr>
          <p:cNvPr id="2365" name="Google Shape;2365;p157"/>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Heap</a:t>
            </a:r>
            <a:endParaRPr sz="3600">
              <a:solidFill>
                <a:srgbClr val="F3F3F3"/>
              </a:solidFill>
              <a:latin typeface="Alegreya"/>
              <a:ea typeface="Alegreya"/>
              <a:cs typeface="Alegreya"/>
              <a:sym typeface="Alegreya"/>
            </a:endParaRPr>
          </a:p>
        </p:txBody>
      </p:sp>
      <p:sp>
        <p:nvSpPr>
          <p:cNvPr id="2366" name="Google Shape;2366;p157"/>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367" name="Google Shape;2367;p157"/>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grpSp>
        <p:nvGrpSpPr>
          <p:cNvPr id="2368" name="Google Shape;2368;p157"/>
          <p:cNvGrpSpPr/>
          <p:nvPr/>
        </p:nvGrpSpPr>
        <p:grpSpPr>
          <a:xfrm>
            <a:off x="7968675" y="3829300"/>
            <a:ext cx="900900" cy="554100"/>
            <a:chOff x="7968675" y="4362700"/>
            <a:chExt cx="900900" cy="554100"/>
          </a:xfrm>
        </p:grpSpPr>
        <p:sp>
          <p:nvSpPr>
            <p:cNvPr id="2369" name="Google Shape;2369;p157"/>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370" name="Google Shape;2370;p157"/>
            <p:cNvCxnSpPr>
              <a:stCxn id="2371"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372" name="Google Shape;2372;p157"/>
            <p:cNvCxnSpPr>
              <a:stCxn id="2371"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373" name="Google Shape;2373;p157"/>
          <p:cNvSpPr txBox="1"/>
          <p:nvPr/>
        </p:nvSpPr>
        <p:spPr>
          <a:xfrm>
            <a:off x="6642375" y="3829300"/>
            <a:ext cx="887400" cy="5541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2374" name="Google Shape;2374;p157"/>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371" name="Google Shape;2371;p157"/>
          <p:cNvSpPr txBox="1"/>
          <p:nvPr/>
        </p:nvSpPr>
        <p:spPr>
          <a:xfrm>
            <a:off x="7524975" y="3829300"/>
            <a:ext cx="887400" cy="5541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375" name="Google Shape;2375;p157"/>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2376" name="Google Shape;2376;p157"/>
          <p:cNvSpPr txBox="1"/>
          <p:nvPr/>
        </p:nvSpPr>
        <p:spPr>
          <a:xfrm>
            <a:off x="22005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2377" name="Google Shape;2377;p157"/>
          <p:cNvSpPr txBox="1"/>
          <p:nvPr/>
        </p:nvSpPr>
        <p:spPr>
          <a:xfrm>
            <a:off x="3975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2378" name="Google Shape;2378;p157"/>
          <p:cNvSpPr txBox="1"/>
          <p:nvPr/>
        </p:nvSpPr>
        <p:spPr>
          <a:xfrm>
            <a:off x="48627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grpSp>
        <p:nvGrpSpPr>
          <p:cNvPr id="2379" name="Google Shape;2379;p157"/>
          <p:cNvGrpSpPr/>
          <p:nvPr/>
        </p:nvGrpSpPr>
        <p:grpSpPr>
          <a:xfrm>
            <a:off x="7968675" y="4743700"/>
            <a:ext cx="900900" cy="554100"/>
            <a:chOff x="7968675" y="4362700"/>
            <a:chExt cx="900900" cy="554100"/>
          </a:xfrm>
        </p:grpSpPr>
        <p:sp>
          <p:nvSpPr>
            <p:cNvPr id="2380" name="Google Shape;2380;p157"/>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381" name="Google Shape;2381;p157"/>
            <p:cNvCxnSpPr>
              <a:stCxn id="2382"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383" name="Google Shape;2383;p157"/>
            <p:cNvCxnSpPr>
              <a:stCxn id="2382"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384" name="Google Shape;2384;p157"/>
          <p:cNvSpPr txBox="1"/>
          <p:nvPr/>
        </p:nvSpPr>
        <p:spPr>
          <a:xfrm>
            <a:off x="6642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2385" name="Google Shape;2385;p157"/>
          <p:cNvSpPr txBox="1"/>
          <p:nvPr/>
        </p:nvSpPr>
        <p:spPr>
          <a:xfrm>
            <a:off x="3087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2382" name="Google Shape;2382;p157"/>
          <p:cNvSpPr txBox="1"/>
          <p:nvPr/>
        </p:nvSpPr>
        <p:spPr>
          <a:xfrm>
            <a:off x="7524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2386" name="Google Shape;2386;p157"/>
          <p:cNvSpPr txBox="1"/>
          <p:nvPr/>
        </p:nvSpPr>
        <p:spPr>
          <a:xfrm>
            <a:off x="425775" y="46103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stack</a:t>
            </a:r>
            <a:endParaRPr sz="3600">
              <a:solidFill>
                <a:srgbClr val="F3F3F3"/>
              </a:solidFill>
              <a:latin typeface="Alegreya"/>
              <a:ea typeface="Alegreya"/>
              <a:cs typeface="Alegreya"/>
              <a:sym typeface="Alegreya"/>
            </a:endParaRPr>
          </a:p>
        </p:txBody>
      </p:sp>
      <p:sp>
        <p:nvSpPr>
          <p:cNvPr id="2387" name="Google Shape;2387;p157"/>
          <p:cNvSpPr txBox="1"/>
          <p:nvPr/>
        </p:nvSpPr>
        <p:spPr>
          <a:xfrm>
            <a:off x="57501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2388" name="Google Shape;2388;p157"/>
          <p:cNvSpPr txBox="1"/>
          <p:nvPr/>
        </p:nvSpPr>
        <p:spPr>
          <a:xfrm>
            <a:off x="3975375" y="3829300"/>
            <a:ext cx="887400" cy="5541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182</a:t>
            </a:r>
            <a:endParaRPr sz="2400">
              <a:solidFill>
                <a:srgbClr val="999999"/>
              </a:solidFill>
              <a:latin typeface="Source Code Pro"/>
              <a:ea typeface="Source Code Pro"/>
              <a:cs typeface="Source Code Pro"/>
              <a:sym typeface="Source Code Pro"/>
            </a:endParaRPr>
          </a:p>
        </p:txBody>
      </p:sp>
      <p:sp>
        <p:nvSpPr>
          <p:cNvPr id="2389" name="Google Shape;2389;p157"/>
          <p:cNvSpPr txBox="1"/>
          <p:nvPr/>
        </p:nvSpPr>
        <p:spPr>
          <a:xfrm>
            <a:off x="4862775" y="3829300"/>
            <a:ext cx="887400" cy="5541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41</a:t>
            </a:r>
            <a:endParaRPr sz="2400">
              <a:solidFill>
                <a:srgbClr val="FFFFFF"/>
              </a:solidFill>
              <a:latin typeface="Source Code Pro"/>
              <a:ea typeface="Source Code Pro"/>
              <a:cs typeface="Source Code Pro"/>
              <a:sym typeface="Source Code Pro"/>
            </a:endParaRPr>
          </a:p>
        </p:txBody>
      </p:sp>
      <p:sp>
        <p:nvSpPr>
          <p:cNvPr id="2390" name="Google Shape;2390;p157"/>
          <p:cNvSpPr txBox="1"/>
          <p:nvPr/>
        </p:nvSpPr>
        <p:spPr>
          <a:xfrm>
            <a:off x="5750175" y="3829300"/>
            <a:ext cx="887400" cy="5541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93</a:t>
            </a:r>
            <a:endParaRPr sz="2400">
              <a:solidFill>
                <a:srgbClr val="FFFFFF"/>
              </a:solidFill>
              <a:latin typeface="Source Code Pro"/>
              <a:ea typeface="Source Code Pro"/>
              <a:cs typeface="Source Code Pro"/>
              <a:sym typeface="Source Code Pro"/>
            </a:endParaRPr>
          </a:p>
        </p:txBody>
      </p:sp>
      <p:grpSp>
        <p:nvGrpSpPr>
          <p:cNvPr id="2391" name="Google Shape;2391;p157"/>
          <p:cNvGrpSpPr/>
          <p:nvPr/>
        </p:nvGrpSpPr>
        <p:grpSpPr>
          <a:xfrm>
            <a:off x="4448125" y="1757350"/>
            <a:ext cx="803375" cy="2028475"/>
            <a:chOff x="4448125" y="1757350"/>
            <a:chExt cx="803375" cy="2028475"/>
          </a:xfrm>
        </p:grpSpPr>
        <p:cxnSp>
          <p:nvCxnSpPr>
            <p:cNvPr id="2392" name="Google Shape;2392;p157"/>
            <p:cNvCxnSpPr/>
            <p:nvPr/>
          </p:nvCxnSpPr>
          <p:spPr>
            <a:xfrm flipH="1">
              <a:off x="4448125" y="1882925"/>
              <a:ext cx="566700" cy="1902900"/>
            </a:xfrm>
            <a:prstGeom prst="straightConnector1">
              <a:avLst/>
            </a:prstGeom>
            <a:noFill/>
            <a:ln cap="flat" cmpd="sng" w="76200">
              <a:solidFill>
                <a:srgbClr val="B4A7D6"/>
              </a:solidFill>
              <a:prstDash val="solid"/>
              <a:round/>
              <a:headEnd len="med" w="med" type="none"/>
              <a:tailEnd len="med" w="med" type="triangle"/>
            </a:ln>
          </p:spPr>
        </p:cxnSp>
        <p:sp>
          <p:nvSpPr>
            <p:cNvPr id="2393" name="Google Shape;2393;p157"/>
            <p:cNvSpPr/>
            <p:nvPr/>
          </p:nvSpPr>
          <p:spPr>
            <a:xfrm>
              <a:off x="4749900" y="17573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2</a:t>
              </a:r>
              <a:endParaRPr sz="3000">
                <a:latin typeface="Source Sans Pro"/>
                <a:ea typeface="Source Sans Pro"/>
                <a:cs typeface="Source Sans Pro"/>
                <a:sym typeface="Source Sans Pro"/>
              </a:endParaRPr>
            </a:p>
          </p:txBody>
        </p:sp>
      </p:grpSp>
      <p:grpSp>
        <p:nvGrpSpPr>
          <p:cNvPr id="2394" name="Google Shape;2394;p157"/>
          <p:cNvGrpSpPr/>
          <p:nvPr/>
        </p:nvGrpSpPr>
        <p:grpSpPr>
          <a:xfrm>
            <a:off x="4230500" y="2116400"/>
            <a:ext cx="3689350" cy="1517025"/>
            <a:chOff x="4230500" y="2116400"/>
            <a:chExt cx="3689350" cy="1517025"/>
          </a:xfrm>
        </p:grpSpPr>
        <p:cxnSp>
          <p:nvCxnSpPr>
            <p:cNvPr id="2395" name="Google Shape;2395;p157"/>
            <p:cNvCxnSpPr/>
            <p:nvPr/>
          </p:nvCxnSpPr>
          <p:spPr>
            <a:xfrm>
              <a:off x="4532250" y="2356025"/>
              <a:ext cx="3387600" cy="1277400"/>
            </a:xfrm>
            <a:prstGeom prst="straightConnector1">
              <a:avLst/>
            </a:prstGeom>
            <a:noFill/>
            <a:ln cap="flat" cmpd="sng" w="76200">
              <a:solidFill>
                <a:srgbClr val="FFF2CC"/>
              </a:solidFill>
              <a:prstDash val="solid"/>
              <a:round/>
              <a:headEnd len="med" w="med" type="none"/>
              <a:tailEnd len="med" w="med" type="triangle"/>
            </a:ln>
          </p:spPr>
        </p:cxnSp>
        <p:sp>
          <p:nvSpPr>
            <p:cNvPr id="2396" name="Google Shape;2396;p157"/>
            <p:cNvSpPr/>
            <p:nvPr/>
          </p:nvSpPr>
          <p:spPr>
            <a:xfrm>
              <a:off x="4230500" y="2116400"/>
              <a:ext cx="501600" cy="473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5</a:t>
              </a:r>
              <a:endParaRPr sz="3000">
                <a:latin typeface="Source Sans Pro"/>
                <a:ea typeface="Source Sans Pro"/>
                <a:cs typeface="Source Sans Pro"/>
                <a:sym typeface="Source Sans Pro"/>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0" name="Shape 2400"/>
        <p:cNvGrpSpPr/>
        <p:nvPr/>
      </p:nvGrpSpPr>
      <p:grpSpPr>
        <a:xfrm>
          <a:off x="0" y="0"/>
          <a:ext cx="0" cy="0"/>
          <a:chOff x="0" y="0"/>
          <a:chExt cx="0" cy="0"/>
        </a:xfrm>
      </p:grpSpPr>
      <p:sp>
        <p:nvSpPr>
          <p:cNvPr id="2401" name="Google Shape;2401;p158"/>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Heap</a:t>
            </a:r>
            <a:endParaRPr sz="3600">
              <a:solidFill>
                <a:srgbClr val="F3F3F3"/>
              </a:solidFill>
              <a:latin typeface="Alegreya"/>
              <a:ea typeface="Alegreya"/>
              <a:cs typeface="Alegreya"/>
              <a:sym typeface="Alegreya"/>
            </a:endParaRPr>
          </a:p>
        </p:txBody>
      </p:sp>
      <p:sp>
        <p:nvSpPr>
          <p:cNvPr id="2402" name="Google Shape;2402;p158"/>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403" name="Google Shape;2403;p158"/>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grpSp>
        <p:nvGrpSpPr>
          <p:cNvPr id="2404" name="Google Shape;2404;p158"/>
          <p:cNvGrpSpPr/>
          <p:nvPr/>
        </p:nvGrpSpPr>
        <p:grpSpPr>
          <a:xfrm>
            <a:off x="7968675" y="3829300"/>
            <a:ext cx="900900" cy="554100"/>
            <a:chOff x="7968675" y="4362700"/>
            <a:chExt cx="900900" cy="554100"/>
          </a:xfrm>
        </p:grpSpPr>
        <p:sp>
          <p:nvSpPr>
            <p:cNvPr id="2405" name="Google Shape;2405;p158"/>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406" name="Google Shape;2406;p158"/>
            <p:cNvCxnSpPr>
              <a:stCxn id="2407"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408" name="Google Shape;2408;p158"/>
            <p:cNvCxnSpPr>
              <a:stCxn id="2407"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409" name="Google Shape;2409;p158"/>
          <p:cNvSpPr txBox="1"/>
          <p:nvPr/>
        </p:nvSpPr>
        <p:spPr>
          <a:xfrm>
            <a:off x="6642375" y="3829300"/>
            <a:ext cx="887400" cy="5541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2410" name="Google Shape;2410;p158"/>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407" name="Google Shape;2407;p158"/>
          <p:cNvSpPr txBox="1"/>
          <p:nvPr/>
        </p:nvSpPr>
        <p:spPr>
          <a:xfrm>
            <a:off x="7524975" y="3829300"/>
            <a:ext cx="887400" cy="5541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411" name="Google Shape;2411;p158"/>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2412" name="Google Shape;2412;p158"/>
          <p:cNvSpPr txBox="1"/>
          <p:nvPr/>
        </p:nvSpPr>
        <p:spPr>
          <a:xfrm>
            <a:off x="22005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2413" name="Google Shape;2413;p158"/>
          <p:cNvSpPr txBox="1"/>
          <p:nvPr/>
        </p:nvSpPr>
        <p:spPr>
          <a:xfrm>
            <a:off x="3975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2414" name="Google Shape;2414;p158"/>
          <p:cNvSpPr txBox="1"/>
          <p:nvPr/>
        </p:nvSpPr>
        <p:spPr>
          <a:xfrm>
            <a:off x="48627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grpSp>
        <p:nvGrpSpPr>
          <p:cNvPr id="2415" name="Google Shape;2415;p158"/>
          <p:cNvGrpSpPr/>
          <p:nvPr/>
        </p:nvGrpSpPr>
        <p:grpSpPr>
          <a:xfrm>
            <a:off x="7968675" y="4743700"/>
            <a:ext cx="900900" cy="554100"/>
            <a:chOff x="7968675" y="4362700"/>
            <a:chExt cx="900900" cy="554100"/>
          </a:xfrm>
        </p:grpSpPr>
        <p:sp>
          <p:nvSpPr>
            <p:cNvPr id="2416" name="Google Shape;2416;p158"/>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417" name="Google Shape;2417;p158"/>
            <p:cNvCxnSpPr>
              <a:stCxn id="2418"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419" name="Google Shape;2419;p158"/>
            <p:cNvCxnSpPr>
              <a:stCxn id="2418"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420" name="Google Shape;2420;p158"/>
          <p:cNvSpPr txBox="1"/>
          <p:nvPr/>
        </p:nvSpPr>
        <p:spPr>
          <a:xfrm>
            <a:off x="6642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2421" name="Google Shape;2421;p158"/>
          <p:cNvSpPr txBox="1"/>
          <p:nvPr/>
        </p:nvSpPr>
        <p:spPr>
          <a:xfrm>
            <a:off x="3087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2418" name="Google Shape;2418;p158"/>
          <p:cNvSpPr txBox="1"/>
          <p:nvPr/>
        </p:nvSpPr>
        <p:spPr>
          <a:xfrm>
            <a:off x="7524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2422" name="Google Shape;2422;p158"/>
          <p:cNvSpPr txBox="1"/>
          <p:nvPr/>
        </p:nvSpPr>
        <p:spPr>
          <a:xfrm>
            <a:off x="425775" y="46103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stack</a:t>
            </a:r>
            <a:endParaRPr sz="3600">
              <a:solidFill>
                <a:srgbClr val="F3F3F3"/>
              </a:solidFill>
              <a:latin typeface="Alegreya"/>
              <a:ea typeface="Alegreya"/>
              <a:cs typeface="Alegreya"/>
              <a:sym typeface="Alegreya"/>
            </a:endParaRPr>
          </a:p>
        </p:txBody>
      </p:sp>
      <p:sp>
        <p:nvSpPr>
          <p:cNvPr id="2423" name="Google Shape;2423;p158"/>
          <p:cNvSpPr txBox="1"/>
          <p:nvPr/>
        </p:nvSpPr>
        <p:spPr>
          <a:xfrm>
            <a:off x="57501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2424" name="Google Shape;2424;p158"/>
          <p:cNvSpPr txBox="1"/>
          <p:nvPr/>
        </p:nvSpPr>
        <p:spPr>
          <a:xfrm>
            <a:off x="3975375" y="3829300"/>
            <a:ext cx="887400" cy="554100"/>
          </a:xfrm>
          <a:prstGeom prst="rect">
            <a:avLst/>
          </a:prstGeom>
          <a:solidFill>
            <a:srgbClr val="674EA7"/>
          </a:solid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2425" name="Google Shape;2425;p158"/>
          <p:cNvSpPr txBox="1"/>
          <p:nvPr/>
        </p:nvSpPr>
        <p:spPr>
          <a:xfrm>
            <a:off x="4862775" y="3829300"/>
            <a:ext cx="887400" cy="554100"/>
          </a:xfrm>
          <a:prstGeom prst="rect">
            <a:avLst/>
          </a:prstGeom>
          <a:solidFill>
            <a:srgbClr val="674EA7"/>
          </a:solid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a:t>
            </a:r>
            <a:endParaRPr sz="2400">
              <a:solidFill>
                <a:srgbClr val="FFFFFF"/>
              </a:solidFill>
              <a:latin typeface="Source Code Pro"/>
              <a:ea typeface="Source Code Pro"/>
              <a:cs typeface="Source Code Pro"/>
              <a:sym typeface="Source Code Pro"/>
            </a:endParaRPr>
          </a:p>
        </p:txBody>
      </p:sp>
      <p:sp>
        <p:nvSpPr>
          <p:cNvPr id="2426" name="Google Shape;2426;p158"/>
          <p:cNvSpPr txBox="1"/>
          <p:nvPr/>
        </p:nvSpPr>
        <p:spPr>
          <a:xfrm>
            <a:off x="5750175" y="3829300"/>
            <a:ext cx="887400" cy="554100"/>
          </a:xfrm>
          <a:prstGeom prst="rect">
            <a:avLst/>
          </a:prstGeom>
          <a:solidFill>
            <a:srgbClr val="674EA7"/>
          </a:solid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3</a:t>
            </a:r>
            <a:endParaRPr sz="2400">
              <a:solidFill>
                <a:srgbClr val="FFFFFF"/>
              </a:solidFill>
              <a:latin typeface="Source Code Pro"/>
              <a:ea typeface="Source Code Pro"/>
              <a:cs typeface="Source Code Pro"/>
              <a:sym typeface="Source Code Pro"/>
            </a:endParaRPr>
          </a:p>
        </p:txBody>
      </p:sp>
      <p:grpSp>
        <p:nvGrpSpPr>
          <p:cNvPr id="2427" name="Google Shape;2427;p158"/>
          <p:cNvGrpSpPr/>
          <p:nvPr/>
        </p:nvGrpSpPr>
        <p:grpSpPr>
          <a:xfrm>
            <a:off x="4448125" y="1757350"/>
            <a:ext cx="803375" cy="2028475"/>
            <a:chOff x="4448125" y="1757350"/>
            <a:chExt cx="803375" cy="2028475"/>
          </a:xfrm>
        </p:grpSpPr>
        <p:cxnSp>
          <p:nvCxnSpPr>
            <p:cNvPr id="2428" name="Google Shape;2428;p158"/>
            <p:cNvCxnSpPr/>
            <p:nvPr/>
          </p:nvCxnSpPr>
          <p:spPr>
            <a:xfrm flipH="1">
              <a:off x="4448125" y="1882925"/>
              <a:ext cx="566700" cy="1902900"/>
            </a:xfrm>
            <a:prstGeom prst="straightConnector1">
              <a:avLst/>
            </a:prstGeom>
            <a:noFill/>
            <a:ln cap="flat" cmpd="sng" w="76200">
              <a:solidFill>
                <a:srgbClr val="B4A7D6"/>
              </a:solidFill>
              <a:prstDash val="solid"/>
              <a:round/>
              <a:headEnd len="med" w="med" type="none"/>
              <a:tailEnd len="med" w="med" type="triangle"/>
            </a:ln>
          </p:spPr>
        </p:cxnSp>
        <p:sp>
          <p:nvSpPr>
            <p:cNvPr id="2429" name="Google Shape;2429;p158"/>
            <p:cNvSpPr/>
            <p:nvPr/>
          </p:nvSpPr>
          <p:spPr>
            <a:xfrm>
              <a:off x="4749900" y="17573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2</a:t>
              </a:r>
              <a:endParaRPr sz="3000">
                <a:latin typeface="Source Sans Pro"/>
                <a:ea typeface="Source Sans Pro"/>
                <a:cs typeface="Source Sans Pro"/>
                <a:sym typeface="Source Sans Pro"/>
              </a:endParaRPr>
            </a:p>
          </p:txBody>
        </p:sp>
      </p:grpSp>
      <p:cxnSp>
        <p:nvCxnSpPr>
          <p:cNvPr id="2430" name="Google Shape;2430;p158"/>
          <p:cNvCxnSpPr/>
          <p:nvPr/>
        </p:nvCxnSpPr>
        <p:spPr>
          <a:xfrm>
            <a:off x="3964550" y="1949150"/>
            <a:ext cx="2185800" cy="1712700"/>
          </a:xfrm>
          <a:prstGeom prst="straightConnector1">
            <a:avLst/>
          </a:prstGeom>
          <a:noFill/>
          <a:ln cap="flat" cmpd="sng" w="76200">
            <a:solidFill>
              <a:srgbClr val="B4A7D6"/>
            </a:solidFill>
            <a:prstDash val="solid"/>
            <a:round/>
            <a:headEnd len="med" w="med" type="none"/>
            <a:tailEnd len="med" w="med" type="triangle"/>
          </a:ln>
        </p:spPr>
      </p:cxnSp>
      <p:sp>
        <p:nvSpPr>
          <p:cNvPr id="2431" name="Google Shape;2431;p158"/>
          <p:cNvSpPr/>
          <p:nvPr/>
        </p:nvSpPr>
        <p:spPr>
          <a:xfrm>
            <a:off x="3814175" y="17095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3</a:t>
            </a:r>
            <a:endParaRPr sz="3000">
              <a:latin typeface="Source Sans Pro"/>
              <a:ea typeface="Source Sans Pro"/>
              <a:cs typeface="Source Sans Pro"/>
              <a:sym typeface="Source Sans Pro"/>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5" name="Shape 2435"/>
        <p:cNvGrpSpPr/>
        <p:nvPr/>
      </p:nvGrpSpPr>
      <p:grpSpPr>
        <a:xfrm>
          <a:off x="0" y="0"/>
          <a:ext cx="0" cy="0"/>
          <a:chOff x="0" y="0"/>
          <a:chExt cx="0" cy="0"/>
        </a:xfrm>
      </p:grpSpPr>
      <p:sp>
        <p:nvSpPr>
          <p:cNvPr id="2436" name="Google Shape;2436;p159"/>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Heap</a:t>
            </a:r>
            <a:endParaRPr sz="3600">
              <a:solidFill>
                <a:srgbClr val="F3F3F3"/>
              </a:solidFill>
              <a:latin typeface="Alegreya"/>
              <a:ea typeface="Alegreya"/>
              <a:cs typeface="Alegreya"/>
              <a:sym typeface="Alegreya"/>
            </a:endParaRPr>
          </a:p>
        </p:txBody>
      </p:sp>
      <p:sp>
        <p:nvSpPr>
          <p:cNvPr id="2437" name="Google Shape;2437;p159"/>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438" name="Google Shape;2438;p159"/>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grpSp>
        <p:nvGrpSpPr>
          <p:cNvPr id="2439" name="Google Shape;2439;p159"/>
          <p:cNvGrpSpPr/>
          <p:nvPr/>
        </p:nvGrpSpPr>
        <p:grpSpPr>
          <a:xfrm>
            <a:off x="7968675" y="3829300"/>
            <a:ext cx="900900" cy="554100"/>
            <a:chOff x="7968675" y="4362700"/>
            <a:chExt cx="900900" cy="554100"/>
          </a:xfrm>
        </p:grpSpPr>
        <p:sp>
          <p:nvSpPr>
            <p:cNvPr id="2440" name="Google Shape;2440;p159"/>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441" name="Google Shape;2441;p159"/>
            <p:cNvCxnSpPr>
              <a:stCxn id="2442"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443" name="Google Shape;2443;p159"/>
            <p:cNvCxnSpPr>
              <a:stCxn id="2442"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444" name="Google Shape;2444;p159"/>
          <p:cNvSpPr txBox="1"/>
          <p:nvPr/>
        </p:nvSpPr>
        <p:spPr>
          <a:xfrm>
            <a:off x="6642375" y="3829300"/>
            <a:ext cx="887400" cy="5541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2445" name="Google Shape;2445;p159"/>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442" name="Google Shape;2442;p159"/>
          <p:cNvSpPr txBox="1"/>
          <p:nvPr/>
        </p:nvSpPr>
        <p:spPr>
          <a:xfrm>
            <a:off x="7524975" y="3829300"/>
            <a:ext cx="887400" cy="5541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446" name="Google Shape;2446;p159"/>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2447" name="Google Shape;2447;p159"/>
          <p:cNvSpPr txBox="1"/>
          <p:nvPr/>
        </p:nvSpPr>
        <p:spPr>
          <a:xfrm>
            <a:off x="22005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2448" name="Google Shape;2448;p159"/>
          <p:cNvSpPr txBox="1"/>
          <p:nvPr/>
        </p:nvSpPr>
        <p:spPr>
          <a:xfrm>
            <a:off x="3975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2449" name="Google Shape;2449;p159"/>
          <p:cNvSpPr txBox="1"/>
          <p:nvPr/>
        </p:nvSpPr>
        <p:spPr>
          <a:xfrm>
            <a:off x="48627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grpSp>
        <p:nvGrpSpPr>
          <p:cNvPr id="2450" name="Google Shape;2450;p159"/>
          <p:cNvGrpSpPr/>
          <p:nvPr/>
        </p:nvGrpSpPr>
        <p:grpSpPr>
          <a:xfrm>
            <a:off x="7968675" y="4743700"/>
            <a:ext cx="900900" cy="554100"/>
            <a:chOff x="7968675" y="4362700"/>
            <a:chExt cx="900900" cy="554100"/>
          </a:xfrm>
        </p:grpSpPr>
        <p:sp>
          <p:nvSpPr>
            <p:cNvPr id="2451" name="Google Shape;2451;p159"/>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452" name="Google Shape;2452;p159"/>
            <p:cNvCxnSpPr>
              <a:stCxn id="2453"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454" name="Google Shape;2454;p159"/>
            <p:cNvCxnSpPr>
              <a:stCxn id="2453"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455" name="Google Shape;2455;p159"/>
          <p:cNvSpPr txBox="1"/>
          <p:nvPr/>
        </p:nvSpPr>
        <p:spPr>
          <a:xfrm>
            <a:off x="6642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2456" name="Google Shape;2456;p159"/>
          <p:cNvSpPr txBox="1"/>
          <p:nvPr/>
        </p:nvSpPr>
        <p:spPr>
          <a:xfrm>
            <a:off x="3087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2453" name="Google Shape;2453;p159"/>
          <p:cNvSpPr txBox="1"/>
          <p:nvPr/>
        </p:nvSpPr>
        <p:spPr>
          <a:xfrm>
            <a:off x="7524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2457" name="Google Shape;2457;p159"/>
          <p:cNvSpPr txBox="1"/>
          <p:nvPr/>
        </p:nvSpPr>
        <p:spPr>
          <a:xfrm>
            <a:off x="425775" y="46103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stack</a:t>
            </a:r>
            <a:endParaRPr sz="3600">
              <a:solidFill>
                <a:srgbClr val="F3F3F3"/>
              </a:solidFill>
              <a:latin typeface="Alegreya"/>
              <a:ea typeface="Alegreya"/>
              <a:cs typeface="Alegreya"/>
              <a:sym typeface="Alegreya"/>
            </a:endParaRPr>
          </a:p>
        </p:txBody>
      </p:sp>
      <p:sp>
        <p:nvSpPr>
          <p:cNvPr id="2458" name="Google Shape;2458;p159"/>
          <p:cNvSpPr txBox="1"/>
          <p:nvPr/>
        </p:nvSpPr>
        <p:spPr>
          <a:xfrm>
            <a:off x="57501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2459" name="Google Shape;2459;p159"/>
          <p:cNvSpPr txBox="1"/>
          <p:nvPr/>
        </p:nvSpPr>
        <p:spPr>
          <a:xfrm>
            <a:off x="3975375" y="3829300"/>
            <a:ext cx="887400" cy="554100"/>
          </a:xfrm>
          <a:prstGeom prst="rect">
            <a:avLst/>
          </a:prstGeom>
          <a:solidFill>
            <a:srgbClr val="674EA7"/>
          </a:solid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2460" name="Google Shape;2460;p159"/>
          <p:cNvSpPr txBox="1"/>
          <p:nvPr/>
        </p:nvSpPr>
        <p:spPr>
          <a:xfrm>
            <a:off x="4862775" y="3829300"/>
            <a:ext cx="887400" cy="554100"/>
          </a:xfrm>
          <a:prstGeom prst="rect">
            <a:avLst/>
          </a:prstGeom>
          <a:solidFill>
            <a:srgbClr val="674EA7"/>
          </a:solid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a:t>
            </a:r>
            <a:endParaRPr sz="2400">
              <a:solidFill>
                <a:srgbClr val="FFFFFF"/>
              </a:solidFill>
              <a:latin typeface="Source Code Pro"/>
              <a:ea typeface="Source Code Pro"/>
              <a:cs typeface="Source Code Pro"/>
              <a:sym typeface="Source Code Pro"/>
            </a:endParaRPr>
          </a:p>
        </p:txBody>
      </p:sp>
      <p:sp>
        <p:nvSpPr>
          <p:cNvPr id="2461" name="Google Shape;2461;p159"/>
          <p:cNvSpPr txBox="1"/>
          <p:nvPr/>
        </p:nvSpPr>
        <p:spPr>
          <a:xfrm>
            <a:off x="5750175" y="3829300"/>
            <a:ext cx="887400" cy="554100"/>
          </a:xfrm>
          <a:prstGeom prst="rect">
            <a:avLst/>
          </a:prstGeom>
          <a:solidFill>
            <a:srgbClr val="674EA7"/>
          </a:solid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3</a:t>
            </a:r>
            <a:endParaRPr sz="2400">
              <a:solidFill>
                <a:srgbClr val="FFFFFF"/>
              </a:solidFill>
              <a:latin typeface="Source Code Pro"/>
              <a:ea typeface="Source Code Pro"/>
              <a:cs typeface="Source Code Pro"/>
              <a:sym typeface="Source Code Pro"/>
            </a:endParaRPr>
          </a:p>
        </p:txBody>
      </p:sp>
      <p:sp>
        <p:nvSpPr>
          <p:cNvPr id="2462" name="Google Shape;2462;p159"/>
          <p:cNvSpPr txBox="1"/>
          <p:nvPr/>
        </p:nvSpPr>
        <p:spPr>
          <a:xfrm>
            <a:off x="2801725" y="5228150"/>
            <a:ext cx="15234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6" name="Shape 2466"/>
        <p:cNvGrpSpPr/>
        <p:nvPr/>
      </p:nvGrpSpPr>
      <p:grpSpPr>
        <a:xfrm>
          <a:off x="0" y="0"/>
          <a:ext cx="0" cy="0"/>
          <a:chOff x="0" y="0"/>
          <a:chExt cx="0" cy="0"/>
        </a:xfrm>
      </p:grpSpPr>
      <p:sp>
        <p:nvSpPr>
          <p:cNvPr id="2467" name="Google Shape;2467;p160"/>
          <p:cNvSpPr txBox="1"/>
          <p:nvPr/>
        </p:nvSpPr>
        <p:spPr>
          <a:xfrm>
            <a:off x="2801725" y="5228150"/>
            <a:ext cx="15234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468" name="Google Shape;2468;p160"/>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Heap</a:t>
            </a:r>
            <a:endParaRPr sz="3600">
              <a:solidFill>
                <a:srgbClr val="F3F3F3"/>
              </a:solidFill>
              <a:latin typeface="Alegreya"/>
              <a:ea typeface="Alegreya"/>
              <a:cs typeface="Alegreya"/>
              <a:sym typeface="Alegreya"/>
            </a:endParaRPr>
          </a:p>
        </p:txBody>
      </p:sp>
      <p:sp>
        <p:nvSpPr>
          <p:cNvPr id="2469" name="Google Shape;2469;p160"/>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470" name="Google Shape;2470;p160"/>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grpSp>
        <p:nvGrpSpPr>
          <p:cNvPr id="2471" name="Google Shape;2471;p160"/>
          <p:cNvGrpSpPr/>
          <p:nvPr/>
        </p:nvGrpSpPr>
        <p:grpSpPr>
          <a:xfrm>
            <a:off x="7968675" y="3829300"/>
            <a:ext cx="900900" cy="554100"/>
            <a:chOff x="7968675" y="4362700"/>
            <a:chExt cx="900900" cy="554100"/>
          </a:xfrm>
        </p:grpSpPr>
        <p:sp>
          <p:nvSpPr>
            <p:cNvPr id="2472" name="Google Shape;2472;p160"/>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473" name="Google Shape;2473;p160"/>
            <p:cNvCxnSpPr>
              <a:stCxn id="2474"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475" name="Google Shape;2475;p160"/>
            <p:cNvCxnSpPr>
              <a:stCxn id="2474"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476" name="Google Shape;2476;p160"/>
          <p:cNvSpPr txBox="1"/>
          <p:nvPr/>
        </p:nvSpPr>
        <p:spPr>
          <a:xfrm>
            <a:off x="6642375" y="3829300"/>
            <a:ext cx="887400" cy="5541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2477" name="Google Shape;2477;p160"/>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474" name="Google Shape;2474;p160"/>
          <p:cNvSpPr txBox="1"/>
          <p:nvPr/>
        </p:nvSpPr>
        <p:spPr>
          <a:xfrm>
            <a:off x="7524975" y="3829300"/>
            <a:ext cx="887400" cy="5541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478" name="Google Shape;2478;p160"/>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2479" name="Google Shape;2479;p160"/>
          <p:cNvSpPr txBox="1"/>
          <p:nvPr/>
        </p:nvSpPr>
        <p:spPr>
          <a:xfrm>
            <a:off x="2200575" y="4743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2480" name="Google Shape;2480;p160"/>
          <p:cNvSpPr txBox="1"/>
          <p:nvPr/>
        </p:nvSpPr>
        <p:spPr>
          <a:xfrm>
            <a:off x="3975375" y="4743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3</a:t>
            </a:r>
            <a:endParaRPr sz="2400">
              <a:solidFill>
                <a:srgbClr val="FFFFFF"/>
              </a:solidFill>
              <a:latin typeface="Source Code Pro"/>
              <a:ea typeface="Source Code Pro"/>
              <a:cs typeface="Source Code Pro"/>
              <a:sym typeface="Source Code Pro"/>
            </a:endParaRPr>
          </a:p>
        </p:txBody>
      </p:sp>
      <p:sp>
        <p:nvSpPr>
          <p:cNvPr id="2481" name="Google Shape;2481;p160"/>
          <p:cNvSpPr txBox="1"/>
          <p:nvPr/>
        </p:nvSpPr>
        <p:spPr>
          <a:xfrm>
            <a:off x="48627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grpSp>
        <p:nvGrpSpPr>
          <p:cNvPr id="2482" name="Google Shape;2482;p160"/>
          <p:cNvGrpSpPr/>
          <p:nvPr/>
        </p:nvGrpSpPr>
        <p:grpSpPr>
          <a:xfrm>
            <a:off x="7968675" y="4743700"/>
            <a:ext cx="900900" cy="554100"/>
            <a:chOff x="7968675" y="4362700"/>
            <a:chExt cx="900900" cy="554100"/>
          </a:xfrm>
        </p:grpSpPr>
        <p:sp>
          <p:nvSpPr>
            <p:cNvPr id="2483" name="Google Shape;2483;p160"/>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484" name="Google Shape;2484;p160"/>
            <p:cNvCxnSpPr>
              <a:stCxn id="2485"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486" name="Google Shape;2486;p160"/>
            <p:cNvCxnSpPr>
              <a:stCxn id="2485"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487" name="Google Shape;2487;p160"/>
          <p:cNvSpPr txBox="1"/>
          <p:nvPr/>
        </p:nvSpPr>
        <p:spPr>
          <a:xfrm>
            <a:off x="6642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2488" name="Google Shape;2488;p160"/>
          <p:cNvSpPr txBox="1"/>
          <p:nvPr/>
        </p:nvSpPr>
        <p:spPr>
          <a:xfrm>
            <a:off x="3087975" y="4743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a:t>
            </a:r>
            <a:endParaRPr sz="2400">
              <a:solidFill>
                <a:srgbClr val="FFFFFF"/>
              </a:solidFill>
              <a:latin typeface="Source Code Pro"/>
              <a:ea typeface="Source Code Pro"/>
              <a:cs typeface="Source Code Pro"/>
              <a:sym typeface="Source Code Pro"/>
            </a:endParaRPr>
          </a:p>
        </p:txBody>
      </p:sp>
      <p:sp>
        <p:nvSpPr>
          <p:cNvPr id="2485" name="Google Shape;2485;p160"/>
          <p:cNvSpPr txBox="1"/>
          <p:nvPr/>
        </p:nvSpPr>
        <p:spPr>
          <a:xfrm>
            <a:off x="7524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2489" name="Google Shape;2489;p160"/>
          <p:cNvSpPr txBox="1"/>
          <p:nvPr/>
        </p:nvSpPr>
        <p:spPr>
          <a:xfrm>
            <a:off x="425775" y="46103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stack</a:t>
            </a:r>
            <a:endParaRPr sz="3600">
              <a:solidFill>
                <a:srgbClr val="F3F3F3"/>
              </a:solidFill>
              <a:latin typeface="Alegreya"/>
              <a:ea typeface="Alegreya"/>
              <a:cs typeface="Alegreya"/>
              <a:sym typeface="Alegreya"/>
            </a:endParaRPr>
          </a:p>
        </p:txBody>
      </p:sp>
      <p:sp>
        <p:nvSpPr>
          <p:cNvPr id="2490" name="Google Shape;2490;p160"/>
          <p:cNvSpPr txBox="1"/>
          <p:nvPr/>
        </p:nvSpPr>
        <p:spPr>
          <a:xfrm>
            <a:off x="57501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2491" name="Google Shape;2491;p160"/>
          <p:cNvSpPr txBox="1"/>
          <p:nvPr/>
        </p:nvSpPr>
        <p:spPr>
          <a:xfrm>
            <a:off x="3975375" y="3829300"/>
            <a:ext cx="887400" cy="554100"/>
          </a:xfrm>
          <a:prstGeom prst="rect">
            <a:avLst/>
          </a:prstGeom>
          <a:solidFill>
            <a:srgbClr val="674EA7"/>
          </a:solid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2492" name="Google Shape;2492;p160"/>
          <p:cNvSpPr txBox="1"/>
          <p:nvPr/>
        </p:nvSpPr>
        <p:spPr>
          <a:xfrm>
            <a:off x="4862775" y="3829300"/>
            <a:ext cx="887400" cy="554100"/>
          </a:xfrm>
          <a:prstGeom prst="rect">
            <a:avLst/>
          </a:prstGeom>
          <a:solidFill>
            <a:srgbClr val="674EA7"/>
          </a:solid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a:t>
            </a:r>
            <a:endParaRPr sz="2400">
              <a:solidFill>
                <a:srgbClr val="FFFFFF"/>
              </a:solidFill>
              <a:latin typeface="Source Code Pro"/>
              <a:ea typeface="Source Code Pro"/>
              <a:cs typeface="Source Code Pro"/>
              <a:sym typeface="Source Code Pro"/>
            </a:endParaRPr>
          </a:p>
        </p:txBody>
      </p:sp>
      <p:sp>
        <p:nvSpPr>
          <p:cNvPr id="2493" name="Google Shape;2493;p160"/>
          <p:cNvSpPr txBox="1"/>
          <p:nvPr/>
        </p:nvSpPr>
        <p:spPr>
          <a:xfrm>
            <a:off x="5750175" y="3829300"/>
            <a:ext cx="887400" cy="554100"/>
          </a:xfrm>
          <a:prstGeom prst="rect">
            <a:avLst/>
          </a:prstGeom>
          <a:solidFill>
            <a:srgbClr val="674EA7"/>
          </a:solid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3</a:t>
            </a:r>
            <a:endParaRPr sz="2400">
              <a:solidFill>
                <a:srgbClr val="FFFFF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7"/>
                                        </p:tgtEl>
                                        <p:attrNameLst>
                                          <p:attrName>style.visibility</p:attrName>
                                        </p:attrNameLst>
                                      </p:cBhvr>
                                      <p:to>
                                        <p:strVal val="visible"/>
                                      </p:to>
                                    </p:set>
                                    <p:animEffect filter="fade" transition="in">
                                      <p:cBhvr>
                                        <p:cTn dur="1000"/>
                                        <p:tgtEl>
                                          <p:spTgt spid="24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7" name="Shape 2497"/>
        <p:cNvGrpSpPr/>
        <p:nvPr/>
      </p:nvGrpSpPr>
      <p:grpSpPr>
        <a:xfrm>
          <a:off x="0" y="0"/>
          <a:ext cx="0" cy="0"/>
          <a:chOff x="0" y="0"/>
          <a:chExt cx="0" cy="0"/>
        </a:xfrm>
      </p:grpSpPr>
      <p:sp>
        <p:nvSpPr>
          <p:cNvPr id="2498" name="Google Shape;2498;p161"/>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Vectors vs Arrays</a:t>
            </a:r>
            <a:endParaRPr sz="3600">
              <a:solidFill>
                <a:srgbClr val="F3F3F3"/>
              </a:solidFill>
              <a:latin typeface="Alegreya"/>
              <a:ea typeface="Alegreya"/>
              <a:cs typeface="Alegreya"/>
              <a:sym typeface="Alegreya"/>
            </a:endParaRPr>
          </a:p>
        </p:txBody>
      </p:sp>
      <p:sp>
        <p:nvSpPr>
          <p:cNvPr id="2499" name="Google Shape;2499;p161"/>
          <p:cNvSpPr txBox="1"/>
          <p:nvPr/>
        </p:nvSpPr>
        <p:spPr>
          <a:xfrm>
            <a:off x="425775" y="1751200"/>
            <a:ext cx="8051100" cy="1108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let mut </a:t>
            </a:r>
            <a:r>
              <a:rPr lang="en" sz="2400">
                <a:solidFill>
                  <a:srgbClr val="FFFFFF"/>
                </a:solidFill>
                <a:latin typeface="Source Code Pro"/>
                <a:ea typeface="Source Code Pro"/>
                <a:cs typeface="Source Code Pro"/>
                <a:sym typeface="Source Code Pro"/>
              </a:rPr>
              <a:t>array: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let mut </a:t>
            </a:r>
            <a:r>
              <a:rPr lang="en" sz="2400">
                <a:solidFill>
                  <a:srgbClr val="FFFFFF"/>
                </a:solidFill>
                <a:latin typeface="Source Code Pro"/>
                <a:ea typeface="Source Code Pro"/>
                <a:cs typeface="Source Code Pro"/>
                <a:sym typeface="Source Code Pro"/>
              </a:rPr>
              <a:t>vector: 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2500" name="Google Shape;2500;p161"/>
          <p:cNvSpPr txBox="1"/>
          <p:nvPr/>
        </p:nvSpPr>
        <p:spPr>
          <a:xfrm>
            <a:off x="313275" y="3847275"/>
            <a:ext cx="8571600" cy="16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tradeoffs here set the stage for</a:t>
            </a:r>
            <a:endParaRPr sz="3600">
              <a:solidFill>
                <a:srgbClr val="F3F3F3"/>
              </a:solidFill>
              <a:latin typeface="Alegreya"/>
              <a:ea typeface="Alegreya"/>
              <a:cs typeface="Alegreya"/>
              <a:sym typeface="Alegreya"/>
            </a:endParaRPr>
          </a:p>
          <a:p>
            <a:pPr indent="0" lvl="0" marL="0" rtl="0" algn="l">
              <a:spcBef>
                <a:spcPts val="0"/>
              </a:spcBef>
              <a:spcAft>
                <a:spcPts val="0"/>
              </a:spcAft>
              <a:buNone/>
            </a:pPr>
            <a:r>
              <a:rPr b="1" lang="en" sz="3600">
                <a:solidFill>
                  <a:srgbClr val="93C47D"/>
                </a:solidFill>
                <a:latin typeface="Alegreya"/>
                <a:ea typeface="Alegreya"/>
                <a:cs typeface="Alegreya"/>
                <a:sym typeface="Alegreya"/>
              </a:rPr>
              <a:t>the biggest factor</a:t>
            </a:r>
            <a:r>
              <a:rPr lang="en" sz="3600">
                <a:solidFill>
                  <a:srgbClr val="F3F3F3"/>
                </a:solidFill>
                <a:latin typeface="Alegreya"/>
                <a:ea typeface="Alegreya"/>
                <a:cs typeface="Alegreya"/>
                <a:sym typeface="Alegreya"/>
              </a:rPr>
              <a:t> in language performance!</a:t>
            </a:r>
            <a:endParaRPr sz="3600">
              <a:solidFill>
                <a:srgbClr val="F3F3F3"/>
              </a:solidFill>
              <a:latin typeface="Alegreya"/>
              <a:ea typeface="Alegreya"/>
              <a:cs typeface="Alegreya"/>
              <a:sym typeface="Alegreya"/>
            </a:endParaRPr>
          </a:p>
        </p:txBody>
      </p:sp>
      <p:sp>
        <p:nvSpPr>
          <p:cNvPr id="2501" name="Google Shape;2501;p161"/>
          <p:cNvSpPr txBox="1"/>
          <p:nvPr/>
        </p:nvSpPr>
        <p:spPr>
          <a:xfrm>
            <a:off x="1956625" y="1104075"/>
            <a:ext cx="3134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6D9EEB"/>
                </a:solidFill>
                <a:latin typeface="Alegreya"/>
                <a:ea typeface="Alegreya"/>
                <a:cs typeface="Alegreya"/>
                <a:sym typeface="Alegreya"/>
              </a:rPr>
              <a:t>stack</a:t>
            </a:r>
            <a:r>
              <a:rPr lang="en" sz="3600">
                <a:solidFill>
                  <a:srgbClr val="F3F3F3"/>
                </a:solidFill>
                <a:latin typeface="Alegreya"/>
                <a:ea typeface="Alegreya"/>
                <a:cs typeface="Alegreya"/>
                <a:sym typeface="Alegreya"/>
              </a:rPr>
              <a:t>-allocated</a:t>
            </a:r>
            <a:endParaRPr sz="3600">
              <a:solidFill>
                <a:srgbClr val="F3F3F3"/>
              </a:solidFill>
              <a:latin typeface="Alegreya"/>
              <a:ea typeface="Alegreya"/>
              <a:cs typeface="Alegreya"/>
              <a:sym typeface="Alegreya"/>
            </a:endParaRPr>
          </a:p>
        </p:txBody>
      </p:sp>
      <p:sp>
        <p:nvSpPr>
          <p:cNvPr id="2502" name="Google Shape;2502;p161"/>
          <p:cNvSpPr txBox="1"/>
          <p:nvPr/>
        </p:nvSpPr>
        <p:spPr>
          <a:xfrm>
            <a:off x="1956625" y="2780475"/>
            <a:ext cx="3134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DD7E6B"/>
                </a:solidFill>
                <a:latin typeface="Alegreya"/>
                <a:ea typeface="Alegreya"/>
                <a:cs typeface="Alegreya"/>
                <a:sym typeface="Alegreya"/>
              </a:rPr>
              <a:t>heap</a:t>
            </a:r>
            <a:r>
              <a:rPr lang="en" sz="3600">
                <a:solidFill>
                  <a:srgbClr val="F3F3F3"/>
                </a:solidFill>
                <a:latin typeface="Alegreya"/>
                <a:ea typeface="Alegreya"/>
                <a:cs typeface="Alegreya"/>
                <a:sym typeface="Alegreya"/>
              </a:rPr>
              <a:t>-allocated</a:t>
            </a:r>
            <a:endParaRPr sz="3600">
              <a:solidFill>
                <a:srgbClr val="F3F3F3"/>
              </a:solidFill>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1"/>
                                        </p:tgtEl>
                                        <p:attrNameLst>
                                          <p:attrName>style.visibility</p:attrName>
                                        </p:attrNameLst>
                                      </p:cBhvr>
                                      <p:to>
                                        <p:strVal val="visible"/>
                                      </p:to>
                                    </p:set>
                                    <p:animEffect filter="fade" transition="in">
                                      <p:cBhvr>
                                        <p:cTn dur="1000"/>
                                        <p:tgtEl>
                                          <p:spTgt spid="25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2"/>
                                        </p:tgtEl>
                                        <p:attrNameLst>
                                          <p:attrName>style.visibility</p:attrName>
                                        </p:attrNameLst>
                                      </p:cBhvr>
                                      <p:to>
                                        <p:strVal val="visible"/>
                                      </p:to>
                                    </p:set>
                                    <p:animEffect filter="fade" transition="in">
                                      <p:cBhvr>
                                        <p:cTn dur="1000"/>
                                        <p:tgtEl>
                                          <p:spTgt spid="25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0"/>
                                        </p:tgtEl>
                                        <p:attrNameLst>
                                          <p:attrName>style.visibility</p:attrName>
                                        </p:attrNameLst>
                                      </p:cBhvr>
                                      <p:to>
                                        <p:strVal val="visible"/>
                                      </p:to>
                                    </p:set>
                                    <p:animEffect filter="fade" transition="in">
                                      <p:cBhvr>
                                        <p:cTn dur="1000"/>
                                        <p:tgtEl>
                                          <p:spTgt spid="2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6" name="Shape 2506"/>
        <p:cNvGrpSpPr/>
        <p:nvPr/>
      </p:nvGrpSpPr>
      <p:grpSpPr>
        <a:xfrm>
          <a:off x="0" y="0"/>
          <a:ext cx="0" cy="0"/>
          <a:chOff x="0" y="0"/>
          <a:chExt cx="0" cy="0"/>
        </a:xfrm>
      </p:grpSpPr>
      <p:sp>
        <p:nvSpPr>
          <p:cNvPr id="2507" name="Google Shape;2507;p162"/>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Review of Part 4</a:t>
            </a:r>
            <a:endParaRPr>
              <a:latin typeface="Alegreya"/>
              <a:ea typeface="Alegreya"/>
              <a:cs typeface="Alegreya"/>
              <a:sym typeface="Alegreya"/>
            </a:endParaRPr>
          </a:p>
        </p:txBody>
      </p:sp>
      <p:sp>
        <p:nvSpPr>
          <p:cNvPr id="2508" name="Google Shape;2508;p162"/>
          <p:cNvSpPr txBox="1"/>
          <p:nvPr>
            <p:ph idx="1" type="body"/>
          </p:nvPr>
        </p:nvSpPr>
        <p:spPr>
          <a:xfrm>
            <a:off x="483575" y="2025050"/>
            <a:ext cx="8660400" cy="31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Vec</a:t>
            </a:r>
            <a:r>
              <a:rPr lang="en">
                <a:solidFill>
                  <a:schemeClr val="lt2"/>
                </a:solidFill>
              </a:rPr>
              <a:t>            </a:t>
            </a:r>
            <a:r>
              <a:rPr lang="en" sz="2200">
                <a:solidFill>
                  <a:srgbClr val="B1E57F"/>
                </a:solidFill>
                <a:latin typeface="Source Code Pro"/>
                <a:ea typeface="Source Code Pro"/>
                <a:cs typeface="Source Code Pro"/>
                <a:sym typeface="Source Code Pro"/>
              </a:rPr>
              <a:t>         </a:t>
            </a:r>
            <a:r>
              <a:rPr lang="en" sz="1400">
                <a:solidFill>
                  <a:srgbClr val="B1E57F"/>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let </a:t>
            </a:r>
            <a:r>
              <a:rPr lang="en" sz="2200">
                <a:solidFill>
                  <a:schemeClr val="lt2"/>
                </a:solidFill>
                <a:latin typeface="Source Code Pro"/>
                <a:ea typeface="Source Code Pro"/>
                <a:cs typeface="Source Code Pro"/>
                <a:sym typeface="Source Code Pro"/>
              </a:rPr>
              <a:t>nums</a:t>
            </a:r>
            <a:r>
              <a:rPr lang="en" sz="2200">
                <a:solidFill>
                  <a:schemeClr val="lt2"/>
                </a:solidFill>
                <a:latin typeface="Source Code Pro"/>
                <a:ea typeface="Source Code Pro"/>
                <a:cs typeface="Source Code Pro"/>
                <a:sym typeface="Source Code Pro"/>
              </a:rPr>
              <a:t>: Vec</a:t>
            </a:r>
            <a:r>
              <a:rPr lang="en" sz="2200">
                <a:solidFill>
                  <a:srgbClr val="B1E57F"/>
                </a:solidFill>
                <a:latin typeface="Source Code Pro"/>
                <a:ea typeface="Source Code Pro"/>
                <a:cs typeface="Source Code Pro"/>
                <a:sym typeface="Source Code Pro"/>
              </a:rPr>
              <a:t>&lt;</a:t>
            </a:r>
            <a:r>
              <a:rPr lang="en" sz="2200">
                <a:solidFill>
                  <a:schemeClr val="lt2"/>
                </a:solidFill>
                <a:latin typeface="Source Code Pro"/>
                <a:ea typeface="Source Code Pro"/>
                <a:cs typeface="Source Code Pro"/>
                <a:sym typeface="Source Code Pro"/>
              </a:rPr>
              <a:t>u8</a:t>
            </a:r>
            <a:r>
              <a:rPr lang="en" sz="2200">
                <a:solidFill>
                  <a:srgbClr val="B1E57F"/>
                </a:solidFill>
                <a:latin typeface="Source Code Pro"/>
                <a:ea typeface="Source Code Pro"/>
                <a:cs typeface="Source Code Pro"/>
                <a:sym typeface="Source Code Pro"/>
              </a:rPr>
              <a:t>&gt;</a:t>
            </a:r>
            <a:r>
              <a:rPr lang="en" sz="2200">
                <a:solidFill>
                  <a:srgbClr val="B1E57F"/>
                </a:solidFill>
                <a:latin typeface="Source Code Pro"/>
                <a:ea typeface="Source Code Pro"/>
                <a:cs typeface="Source Code Pro"/>
                <a:sym typeface="Source Code Pro"/>
              </a:rPr>
              <a:t> = vec![</a:t>
            </a:r>
            <a:r>
              <a:rPr lang="en" sz="2200">
                <a:solidFill>
                  <a:schemeClr val="lt2"/>
                </a:solidFill>
                <a:latin typeface="Source Code Pro"/>
                <a:ea typeface="Source Code Pro"/>
                <a:cs typeface="Source Code Pro"/>
                <a:sym typeface="Source Code Pro"/>
              </a:rPr>
              <a:t>1, 2</a:t>
            </a:r>
            <a:r>
              <a:rPr lang="en" sz="2200">
                <a:solidFill>
                  <a:srgbClr val="B1E57F"/>
                </a:solidFill>
                <a:latin typeface="Source Code Pro"/>
                <a:ea typeface="Source Code Pro"/>
                <a:cs typeface="Source Code Pro"/>
                <a:sym typeface="Source Code Pro"/>
              </a:rPr>
              <a:t>]</a:t>
            </a:r>
            <a:r>
              <a:rPr lang="en" sz="2200">
                <a:solidFill>
                  <a:srgbClr val="B1E57F"/>
                </a:solidFill>
                <a:latin typeface="Source Code Pro"/>
                <a:ea typeface="Source Code Pro"/>
                <a:cs typeface="Source Code Pro"/>
                <a:sym typeface="Source Code Pro"/>
              </a:rPr>
              <a:t>;</a:t>
            </a:r>
            <a:endParaRPr/>
          </a:p>
          <a:p>
            <a:pPr indent="0" lvl="0" marL="0" rtl="0" algn="l">
              <a:lnSpc>
                <a:spcPct val="115000"/>
              </a:lnSpc>
              <a:spcBef>
                <a:spcPts val="1600"/>
              </a:spcBef>
              <a:spcAft>
                <a:spcPts val="0"/>
              </a:spcAft>
              <a:buNone/>
            </a:pPr>
            <a:r>
              <a:rPr lang="en"/>
              <a:t>usize                              </a:t>
            </a:r>
            <a:r>
              <a:rPr lang="en" sz="2200">
                <a:solidFill>
                  <a:srgbClr val="B1E57F"/>
                </a:solidFill>
                <a:latin typeface="Source Code Pro"/>
                <a:ea typeface="Source Code Pro"/>
                <a:cs typeface="Source Code Pro"/>
                <a:sym typeface="Source Code Pro"/>
              </a:rPr>
              <a:t>u64</a:t>
            </a:r>
            <a:r>
              <a:rPr lang="en" sz="2200">
                <a:solidFill>
                  <a:srgbClr val="FFFFFF"/>
                </a:solidFill>
              </a:rPr>
              <a:t> on 64-bit systems, </a:t>
            </a:r>
            <a:r>
              <a:rPr lang="en" sz="2200">
                <a:solidFill>
                  <a:srgbClr val="B1E57F"/>
                </a:solidFill>
                <a:latin typeface="Source Code Pro"/>
                <a:ea typeface="Source Code Pro"/>
                <a:cs typeface="Source Code Pro"/>
                <a:sym typeface="Source Code Pro"/>
              </a:rPr>
              <a:t>u32</a:t>
            </a:r>
            <a:r>
              <a:rPr lang="en" sz="2200">
                <a:solidFill>
                  <a:srgbClr val="FFFFFF"/>
                </a:solidFill>
              </a:rPr>
              <a:t> on 32-bit</a:t>
            </a:r>
            <a:endParaRPr i="1"/>
          </a:p>
          <a:p>
            <a:pPr indent="0" lvl="0" marL="0" rtl="0" algn="l">
              <a:spcBef>
                <a:spcPts val="1600"/>
              </a:spcBef>
              <a:spcAft>
                <a:spcPts val="0"/>
              </a:spcAft>
              <a:buNone/>
            </a:pPr>
            <a:r>
              <a:rPr lang="en">
                <a:solidFill>
                  <a:schemeClr val="lt2"/>
                </a:solidFill>
              </a:rPr>
              <a:t>stack memory           </a:t>
            </a:r>
            <a:r>
              <a:rPr lang="en" sz="2200">
                <a:solidFill>
                  <a:srgbClr val="FFFFFF"/>
                </a:solidFill>
                <a:latin typeface="Source Code Pro"/>
                <a:ea typeface="Source Code Pro"/>
                <a:cs typeface="Source Code Pro"/>
                <a:sym typeface="Source Code Pro"/>
              </a:rPr>
              <a:t>stack_bytes</a:t>
            </a:r>
            <a:r>
              <a:rPr lang="en" sz="2200">
                <a:solidFill>
                  <a:srgbClr val="B1E57F"/>
                </a:solidFill>
                <a:latin typeface="Source Code Pro"/>
                <a:ea typeface="Source Code Pro"/>
                <a:cs typeface="Source Code Pro"/>
                <a:sym typeface="Source Code Pro"/>
              </a:rPr>
              <a:t>[</a:t>
            </a:r>
            <a:r>
              <a:rPr lang="en" sz="2200">
                <a:solidFill>
                  <a:srgbClr val="FFFFFF"/>
                </a:solidFill>
                <a:latin typeface="Source Code Pro"/>
                <a:ea typeface="Source Code Pro"/>
                <a:cs typeface="Source Code Pro"/>
                <a:sym typeface="Source Code Pro"/>
              </a:rPr>
              <a:t>stack_length</a:t>
            </a:r>
            <a:r>
              <a:rPr lang="en" sz="2200">
                <a:solidFill>
                  <a:srgbClr val="B1E57F"/>
                </a:solidFill>
                <a:latin typeface="Source Code Pro"/>
                <a:ea typeface="Source Code Pro"/>
                <a:cs typeface="Source Code Pro"/>
                <a:sym typeface="Source Code Pro"/>
              </a:rPr>
              <a:t> - </a:t>
            </a:r>
            <a:r>
              <a:rPr lang="en" sz="2200">
                <a:solidFill>
                  <a:srgbClr val="FFFFFF"/>
                </a:solidFill>
                <a:latin typeface="Source Code Pro"/>
                <a:ea typeface="Source Code Pro"/>
                <a:cs typeface="Source Code Pro"/>
                <a:sym typeface="Source Code Pro"/>
              </a:rPr>
              <a:t>1</a:t>
            </a:r>
            <a:r>
              <a:rPr lang="en" sz="2200">
                <a:solidFill>
                  <a:srgbClr val="B1E57F"/>
                </a:solidFill>
                <a:latin typeface="Source Code Pro"/>
                <a:ea typeface="Source Code Pro"/>
                <a:cs typeface="Source Code Pro"/>
                <a:sym typeface="Source Code Pro"/>
              </a:rPr>
              <a:t>]</a:t>
            </a:r>
            <a:endParaRPr/>
          </a:p>
          <a:p>
            <a:pPr indent="0" lvl="0" marL="0" rtl="0" algn="l">
              <a:lnSpc>
                <a:spcPct val="115000"/>
              </a:lnSpc>
              <a:spcBef>
                <a:spcPts val="1600"/>
              </a:spcBef>
              <a:spcAft>
                <a:spcPts val="1600"/>
              </a:spcAft>
              <a:buNone/>
            </a:pPr>
            <a:r>
              <a:rPr lang="en"/>
              <a:t>heap memory            </a:t>
            </a:r>
            <a:r>
              <a:rPr lang="en" sz="2200">
                <a:solidFill>
                  <a:srgbClr val="FFFFFF"/>
                </a:solidFill>
                <a:latin typeface="Source Code Pro"/>
                <a:ea typeface="Source Code Pro"/>
                <a:cs typeface="Source Code Pro"/>
                <a:sym typeface="Source Code Pro"/>
              </a:rPr>
              <a:t>heap_bytes</a:t>
            </a:r>
            <a:r>
              <a:rPr lang="en" sz="2200">
                <a:solidFill>
                  <a:srgbClr val="B1E57F"/>
                </a:solidFill>
                <a:latin typeface="Source Code Pro"/>
                <a:ea typeface="Source Code Pro"/>
                <a:cs typeface="Source Code Pro"/>
                <a:sym typeface="Source Code Pro"/>
              </a:rPr>
              <a:t>[</a:t>
            </a:r>
            <a:r>
              <a:rPr lang="en" sz="2200">
                <a:solidFill>
                  <a:srgbClr val="FFFFFF"/>
                </a:solidFill>
                <a:latin typeface="Source Code Pro"/>
                <a:ea typeface="Source Code Pro"/>
                <a:cs typeface="Source Code Pro"/>
                <a:sym typeface="Source Code Pro"/>
              </a:rPr>
              <a:t>index_of_first_elem</a:t>
            </a:r>
            <a:r>
              <a:rPr lang="en" sz="2200">
                <a:solidFill>
                  <a:srgbClr val="B1E57F"/>
                </a:solidFill>
                <a:latin typeface="Source Code Pro"/>
                <a:ea typeface="Source Code Pro"/>
                <a:cs typeface="Source Code Pro"/>
                <a:sym typeface="Source Code Pro"/>
              </a:rPr>
              <a:t>]</a:t>
            </a:r>
            <a:endParaRPr sz="2200">
              <a:solidFill>
                <a:srgbClr val="B1E57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8">
                                            <p:txEl>
                                              <p:pRg end="0" st="0"/>
                                            </p:txEl>
                                          </p:spTgt>
                                        </p:tgtEl>
                                        <p:attrNameLst>
                                          <p:attrName>style.visibility</p:attrName>
                                        </p:attrNameLst>
                                      </p:cBhvr>
                                      <p:to>
                                        <p:strVal val="visible"/>
                                      </p:to>
                                    </p:set>
                                    <p:animEffect filter="fade" transition="in">
                                      <p:cBhvr>
                                        <p:cTn dur="500"/>
                                        <p:tgtEl>
                                          <p:spTgt spid="250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8">
                                            <p:txEl>
                                              <p:pRg end="1" st="1"/>
                                            </p:txEl>
                                          </p:spTgt>
                                        </p:tgtEl>
                                        <p:attrNameLst>
                                          <p:attrName>style.visibility</p:attrName>
                                        </p:attrNameLst>
                                      </p:cBhvr>
                                      <p:to>
                                        <p:strVal val="visible"/>
                                      </p:to>
                                    </p:set>
                                    <p:animEffect filter="fade" transition="in">
                                      <p:cBhvr>
                                        <p:cTn dur="500"/>
                                        <p:tgtEl>
                                          <p:spTgt spid="250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8">
                                            <p:txEl>
                                              <p:pRg end="2" st="2"/>
                                            </p:txEl>
                                          </p:spTgt>
                                        </p:tgtEl>
                                        <p:attrNameLst>
                                          <p:attrName>style.visibility</p:attrName>
                                        </p:attrNameLst>
                                      </p:cBhvr>
                                      <p:to>
                                        <p:strVal val="visible"/>
                                      </p:to>
                                    </p:set>
                                    <p:animEffect filter="fade" transition="in">
                                      <p:cBhvr>
                                        <p:cTn dur="500"/>
                                        <p:tgtEl>
                                          <p:spTgt spid="250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8">
                                            <p:txEl>
                                              <p:pRg end="3" st="3"/>
                                            </p:txEl>
                                          </p:spTgt>
                                        </p:tgtEl>
                                        <p:attrNameLst>
                                          <p:attrName>style.visibility</p:attrName>
                                        </p:attrNameLst>
                                      </p:cBhvr>
                                      <p:to>
                                        <p:strVal val="visible"/>
                                      </p:to>
                                    </p:set>
                                    <p:animEffect filter="fade" transition="in">
                                      <p:cBhvr>
                                        <p:cTn dur="500"/>
                                        <p:tgtEl>
                                          <p:spTgt spid="250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1559925" y="4682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Workshop Structure</a:t>
            </a:r>
            <a:endParaRPr>
              <a:latin typeface="Alegreya"/>
              <a:ea typeface="Alegreya"/>
              <a:cs typeface="Alegreya"/>
              <a:sym typeface="Alegreya"/>
            </a:endParaRPr>
          </a:p>
        </p:txBody>
      </p:sp>
      <p:sp>
        <p:nvSpPr>
          <p:cNvPr id="171" name="Google Shape;171;p28"/>
          <p:cNvSpPr txBox="1"/>
          <p:nvPr>
            <p:ph idx="1" type="body"/>
          </p:nvPr>
        </p:nvSpPr>
        <p:spPr>
          <a:xfrm>
            <a:off x="483575" y="1703650"/>
            <a:ext cx="8171100" cy="3699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7</a:t>
            </a:r>
            <a:r>
              <a:rPr lang="en"/>
              <a:t> sections</a:t>
            </a:r>
            <a:endParaRPr/>
          </a:p>
          <a:p>
            <a:pPr indent="-419100" lvl="0" marL="457200" rtl="0" algn="l">
              <a:lnSpc>
                <a:spcPct val="100000"/>
              </a:lnSpc>
              <a:spcBef>
                <a:spcPts val="1600"/>
              </a:spcBef>
              <a:spcAft>
                <a:spcPts val="0"/>
              </a:spcAft>
              <a:buSzPts val="3000"/>
              <a:buChar char="●"/>
            </a:pPr>
            <a:r>
              <a:rPr lang="en"/>
              <a:t>30-4</a:t>
            </a:r>
            <a:r>
              <a:rPr lang="en"/>
              <a:t>0</a:t>
            </a:r>
            <a:r>
              <a:rPr lang="en"/>
              <a:t> minutes of slides (please ask questions!)</a:t>
            </a:r>
            <a:endParaRPr/>
          </a:p>
          <a:p>
            <a:pPr indent="-419100" lvl="0" marL="457200" rtl="0" algn="l">
              <a:lnSpc>
                <a:spcPct val="100000"/>
              </a:lnSpc>
              <a:spcBef>
                <a:spcPts val="0"/>
              </a:spcBef>
              <a:spcAft>
                <a:spcPts val="0"/>
              </a:spcAft>
              <a:buSzPts val="3000"/>
              <a:buChar char="●"/>
            </a:pPr>
            <a:r>
              <a:rPr lang="en"/>
              <a:t>15-20 minutes of exercises (and solutions)</a:t>
            </a:r>
            <a:endParaRPr/>
          </a:p>
          <a:p>
            <a:pPr indent="0" lvl="0" marL="0" rtl="0" algn="l">
              <a:lnSpc>
                <a:spcPct val="100000"/>
              </a:lnSpc>
              <a:spcBef>
                <a:spcPts val="1600"/>
              </a:spcBef>
              <a:spcAft>
                <a:spcPts val="0"/>
              </a:spcAft>
              <a:buNone/>
            </a:pPr>
            <a:r>
              <a:rPr lang="en"/>
              <a:t>1 hour break for lunch</a:t>
            </a:r>
            <a:endParaRPr/>
          </a:p>
          <a:p>
            <a:pPr indent="0" lvl="0" marL="0" rtl="0" algn="l">
              <a:lnSpc>
                <a:spcPct val="100000"/>
              </a:lnSpc>
              <a:spcBef>
                <a:spcPts val="1600"/>
              </a:spcBef>
              <a:spcAft>
                <a:spcPts val="1600"/>
              </a:spcAft>
              <a:buNone/>
            </a:pPr>
            <a:r>
              <a:rPr lang="en"/>
              <a:t>2-3 additional 10-15 minute breaks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0" st="0"/>
                                            </p:txEl>
                                          </p:spTgt>
                                        </p:tgtEl>
                                        <p:attrNameLst>
                                          <p:attrName>style.visibility</p:attrName>
                                        </p:attrNameLst>
                                      </p:cBhvr>
                                      <p:to>
                                        <p:strVal val="visible"/>
                                      </p:to>
                                    </p:set>
                                    <p:animEffect filter="fade" transition="in">
                                      <p:cBhvr>
                                        <p:cTn dur="1000"/>
                                        <p:tgtEl>
                                          <p:spTgt spid="1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1" st="1"/>
                                            </p:txEl>
                                          </p:spTgt>
                                        </p:tgtEl>
                                        <p:attrNameLst>
                                          <p:attrName>style.visibility</p:attrName>
                                        </p:attrNameLst>
                                      </p:cBhvr>
                                      <p:to>
                                        <p:strVal val="visible"/>
                                      </p:to>
                                    </p:set>
                                    <p:animEffect filter="fade" transition="in">
                                      <p:cBhvr>
                                        <p:cTn dur="1000"/>
                                        <p:tgtEl>
                                          <p:spTgt spid="1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2" st="2"/>
                                            </p:txEl>
                                          </p:spTgt>
                                        </p:tgtEl>
                                        <p:attrNameLst>
                                          <p:attrName>style.visibility</p:attrName>
                                        </p:attrNameLst>
                                      </p:cBhvr>
                                      <p:to>
                                        <p:strVal val="visible"/>
                                      </p:to>
                                    </p:set>
                                    <p:animEffect filter="fade" transition="in">
                                      <p:cBhvr>
                                        <p:cTn dur="1000"/>
                                        <p:tgtEl>
                                          <p:spTgt spid="1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3" st="3"/>
                                            </p:txEl>
                                          </p:spTgt>
                                        </p:tgtEl>
                                        <p:attrNameLst>
                                          <p:attrName>style.visibility</p:attrName>
                                        </p:attrNameLst>
                                      </p:cBhvr>
                                      <p:to>
                                        <p:strVal val="visible"/>
                                      </p:to>
                                    </p:set>
                                    <p:animEffect filter="fade" transition="in">
                                      <p:cBhvr>
                                        <p:cTn dur="1000"/>
                                        <p:tgtEl>
                                          <p:spTgt spid="17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xEl>
                                              <p:pRg end="4" st="4"/>
                                            </p:txEl>
                                          </p:spTgt>
                                        </p:tgtEl>
                                        <p:attrNameLst>
                                          <p:attrName>style.visibility</p:attrName>
                                        </p:attrNameLst>
                                      </p:cBhvr>
                                      <p:to>
                                        <p:strVal val="visible"/>
                                      </p:to>
                                    </p:set>
                                    <p:animEffect filter="fade" transition="in">
                                      <p:cBhvr>
                                        <p:cTn dur="1000"/>
                                        <p:tgtEl>
                                          <p:spTgt spid="17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2" name="Shape 2512"/>
        <p:cNvGrpSpPr/>
        <p:nvPr/>
      </p:nvGrpSpPr>
      <p:grpSpPr>
        <a:xfrm>
          <a:off x="0" y="0"/>
          <a:ext cx="0" cy="0"/>
          <a:chOff x="0" y="0"/>
          <a:chExt cx="0" cy="0"/>
        </a:xfrm>
      </p:grpSpPr>
      <p:sp>
        <p:nvSpPr>
          <p:cNvPr id="2513" name="Google Shape;2513;p163"/>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Exercises for Part 4</a:t>
            </a:r>
            <a:endParaRPr b="1">
              <a:solidFill>
                <a:srgbClr val="B1E57F"/>
              </a:solidFill>
              <a:latin typeface="Alegreya"/>
              <a:ea typeface="Alegreya"/>
              <a:cs typeface="Alegreya"/>
              <a:sym typeface="Alegreya"/>
            </a:endParaRPr>
          </a:p>
        </p:txBody>
      </p:sp>
      <p:sp>
        <p:nvSpPr>
          <p:cNvPr id="2514" name="Google Shape;2514;p163"/>
          <p:cNvSpPr txBox="1"/>
          <p:nvPr>
            <p:ph idx="1" type="body"/>
          </p:nvPr>
        </p:nvSpPr>
        <p:spPr>
          <a:xfrm>
            <a:off x="483575" y="2025056"/>
            <a:ext cx="81711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Follow the instructions in </a:t>
            </a:r>
            <a:r>
              <a:rPr b="1" lang="en">
                <a:latin typeface="Source Code Pro"/>
                <a:ea typeface="Source Code Pro"/>
                <a:cs typeface="Source Code Pro"/>
                <a:sym typeface="Source Code Pro"/>
              </a:rPr>
              <a:t>part4/README.md</a:t>
            </a:r>
            <a:endParaRPr b="1" u="sng">
              <a:solidFill>
                <a:schemeClr val="accent4"/>
              </a:solidFill>
              <a:latin typeface="Source Code Pro"/>
              <a:ea typeface="Source Code Pro"/>
              <a:cs typeface="Source Code Pro"/>
              <a:sym typeface="Source Code Pro"/>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8" name="Shape 2518"/>
        <p:cNvGrpSpPr/>
        <p:nvPr/>
      </p:nvGrpSpPr>
      <p:grpSpPr>
        <a:xfrm>
          <a:off x="0" y="0"/>
          <a:ext cx="0" cy="0"/>
          <a:chOff x="0" y="0"/>
          <a:chExt cx="0" cy="0"/>
        </a:xfrm>
      </p:grpSpPr>
      <p:sp>
        <p:nvSpPr>
          <p:cNvPr id="2519" name="Google Shape;2519;p164"/>
          <p:cNvSpPr txBox="1"/>
          <p:nvPr>
            <p:ph idx="1" type="body"/>
          </p:nvPr>
        </p:nvSpPr>
        <p:spPr>
          <a:xfrm>
            <a:off x="483575" y="2025056"/>
            <a:ext cx="81711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2"/>
                </a:solidFill>
              </a:rPr>
              <a:t>Manual memory management</a:t>
            </a:r>
            <a:endParaRPr>
              <a:solidFill>
                <a:schemeClr val="lt2"/>
              </a:solidFill>
            </a:endParaRPr>
          </a:p>
          <a:p>
            <a:pPr indent="0" lvl="0" marL="0" rtl="0" algn="l">
              <a:spcBef>
                <a:spcPts val="1600"/>
              </a:spcBef>
              <a:spcAft>
                <a:spcPts val="0"/>
              </a:spcAft>
              <a:buClr>
                <a:schemeClr val="dk1"/>
              </a:buClr>
              <a:buSzPts val="1100"/>
              <a:buFont typeface="Arial"/>
              <a:buNone/>
            </a:pPr>
            <a:r>
              <a:rPr lang="en">
                <a:solidFill>
                  <a:schemeClr val="lt2"/>
                </a:solidFill>
              </a:rPr>
              <a:t>Automatic</a:t>
            </a:r>
            <a:r>
              <a:rPr lang="en">
                <a:solidFill>
                  <a:schemeClr val="lt2"/>
                </a:solidFill>
              </a:rPr>
              <a:t> memory management</a:t>
            </a:r>
            <a:endParaRPr>
              <a:solidFill>
                <a:schemeClr val="lt2"/>
              </a:solidFill>
            </a:endParaRPr>
          </a:p>
          <a:p>
            <a:pPr indent="0" lvl="0" marL="0" rtl="0" algn="l">
              <a:spcBef>
                <a:spcPts val="1600"/>
              </a:spcBef>
              <a:spcAft>
                <a:spcPts val="0"/>
              </a:spcAft>
              <a:buClr>
                <a:schemeClr val="dk1"/>
              </a:buClr>
              <a:buSzPts val="1100"/>
              <a:buFont typeface="Arial"/>
              <a:buNone/>
            </a:pPr>
            <a:r>
              <a:rPr lang="en">
                <a:solidFill>
                  <a:schemeClr val="lt2"/>
                </a:solidFill>
              </a:rPr>
              <a:t>Ownership</a:t>
            </a:r>
            <a:endParaRPr>
              <a:solidFill>
                <a:schemeClr val="lt2"/>
              </a:solidFill>
            </a:endParaRPr>
          </a:p>
          <a:p>
            <a:pPr indent="0" lvl="0" marL="0" rtl="0" algn="l">
              <a:spcBef>
                <a:spcPts val="1600"/>
              </a:spcBef>
              <a:spcAft>
                <a:spcPts val="1600"/>
              </a:spcAft>
              <a:buClr>
                <a:schemeClr val="dk1"/>
              </a:buClr>
              <a:buSzPts val="1100"/>
              <a:buFont typeface="Arial"/>
              <a:buNone/>
            </a:pPr>
            <a:r>
              <a:rPr lang="en">
                <a:solidFill>
                  <a:schemeClr val="lt2"/>
                </a:solidFill>
              </a:rPr>
              <a:t>Cloning</a:t>
            </a:r>
            <a:endParaRPr>
              <a:solidFill>
                <a:schemeClr val="lt2"/>
              </a:solidFill>
            </a:endParaRPr>
          </a:p>
        </p:txBody>
      </p:sp>
      <p:sp>
        <p:nvSpPr>
          <p:cNvPr id="2520" name="Google Shape;2520;p164"/>
          <p:cNvSpPr txBox="1"/>
          <p:nvPr>
            <p:ph type="title"/>
          </p:nvPr>
        </p:nvSpPr>
        <p:spPr>
          <a:xfrm>
            <a:off x="1559925" y="4682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5</a:t>
            </a:r>
            <a:r>
              <a:rPr lang="en">
                <a:latin typeface="Alegreya"/>
                <a:ea typeface="Alegreya"/>
                <a:cs typeface="Alegreya"/>
                <a:sym typeface="Alegreya"/>
              </a:rPr>
              <a:t>. Ownership</a:t>
            </a:r>
            <a:endParaRPr>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9">
                                            <p:txEl>
                                              <p:pRg end="0" st="0"/>
                                            </p:txEl>
                                          </p:spTgt>
                                        </p:tgtEl>
                                        <p:attrNameLst>
                                          <p:attrName>style.visibility</p:attrName>
                                        </p:attrNameLst>
                                      </p:cBhvr>
                                      <p:to>
                                        <p:strVal val="visible"/>
                                      </p:to>
                                    </p:set>
                                    <p:animEffect filter="fade" transition="in">
                                      <p:cBhvr>
                                        <p:cTn dur="500"/>
                                        <p:tgtEl>
                                          <p:spTgt spid="25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9">
                                            <p:txEl>
                                              <p:pRg end="1" st="1"/>
                                            </p:txEl>
                                          </p:spTgt>
                                        </p:tgtEl>
                                        <p:attrNameLst>
                                          <p:attrName>style.visibility</p:attrName>
                                        </p:attrNameLst>
                                      </p:cBhvr>
                                      <p:to>
                                        <p:strVal val="visible"/>
                                      </p:to>
                                    </p:set>
                                    <p:animEffect filter="fade" transition="in">
                                      <p:cBhvr>
                                        <p:cTn dur="500"/>
                                        <p:tgtEl>
                                          <p:spTgt spid="25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9">
                                            <p:txEl>
                                              <p:pRg end="2" st="2"/>
                                            </p:txEl>
                                          </p:spTgt>
                                        </p:tgtEl>
                                        <p:attrNameLst>
                                          <p:attrName>style.visibility</p:attrName>
                                        </p:attrNameLst>
                                      </p:cBhvr>
                                      <p:to>
                                        <p:strVal val="visible"/>
                                      </p:to>
                                    </p:set>
                                    <p:animEffect filter="fade" transition="in">
                                      <p:cBhvr>
                                        <p:cTn dur="500"/>
                                        <p:tgtEl>
                                          <p:spTgt spid="25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9">
                                            <p:txEl>
                                              <p:pRg end="3" st="3"/>
                                            </p:txEl>
                                          </p:spTgt>
                                        </p:tgtEl>
                                        <p:attrNameLst>
                                          <p:attrName>style.visibility</p:attrName>
                                        </p:attrNameLst>
                                      </p:cBhvr>
                                      <p:to>
                                        <p:strVal val="visible"/>
                                      </p:to>
                                    </p:set>
                                    <p:animEffect filter="fade" transition="in">
                                      <p:cBhvr>
                                        <p:cTn dur="500"/>
                                        <p:tgtEl>
                                          <p:spTgt spid="251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4" name="Shape 2524"/>
        <p:cNvGrpSpPr/>
        <p:nvPr/>
      </p:nvGrpSpPr>
      <p:grpSpPr>
        <a:xfrm>
          <a:off x="0" y="0"/>
          <a:ext cx="0" cy="0"/>
          <a:chOff x="0" y="0"/>
          <a:chExt cx="0" cy="0"/>
        </a:xfrm>
      </p:grpSpPr>
      <p:sp>
        <p:nvSpPr>
          <p:cNvPr id="2525" name="Google Shape;2525;p165"/>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Heap</a:t>
            </a:r>
            <a:endParaRPr sz="3600">
              <a:solidFill>
                <a:srgbClr val="F3F3F3"/>
              </a:solidFill>
              <a:latin typeface="Alegreya"/>
              <a:ea typeface="Alegreya"/>
              <a:cs typeface="Alegreya"/>
              <a:sym typeface="Alegreya"/>
            </a:endParaRPr>
          </a:p>
        </p:txBody>
      </p:sp>
      <p:sp>
        <p:nvSpPr>
          <p:cNvPr id="2526" name="Google Shape;2526;p165"/>
          <p:cNvSpPr txBox="1"/>
          <p:nvPr/>
        </p:nvSpPr>
        <p:spPr>
          <a:xfrm>
            <a:off x="4447100" y="917800"/>
            <a:ext cx="4797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0" name="Shape 2530"/>
        <p:cNvGrpSpPr/>
        <p:nvPr/>
      </p:nvGrpSpPr>
      <p:grpSpPr>
        <a:xfrm>
          <a:off x="0" y="0"/>
          <a:ext cx="0" cy="0"/>
          <a:chOff x="0" y="0"/>
          <a:chExt cx="0" cy="0"/>
        </a:xfrm>
      </p:grpSpPr>
      <p:sp>
        <p:nvSpPr>
          <p:cNvPr id="2531" name="Google Shape;2531;p166"/>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Heap</a:t>
            </a:r>
            <a:endParaRPr sz="3600">
              <a:solidFill>
                <a:srgbClr val="F3F3F3"/>
              </a:solidFill>
              <a:latin typeface="Alegreya"/>
              <a:ea typeface="Alegreya"/>
              <a:cs typeface="Alegreya"/>
              <a:sym typeface="Alegreya"/>
            </a:endParaRPr>
          </a:p>
        </p:txBody>
      </p:sp>
      <p:sp>
        <p:nvSpPr>
          <p:cNvPr id="2532" name="Google Shape;2532;p166"/>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533" name="Google Shape;2533;p166"/>
          <p:cNvSpPr txBox="1"/>
          <p:nvPr/>
        </p:nvSpPr>
        <p:spPr>
          <a:xfrm>
            <a:off x="22005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2534" name="Google Shape;2534;p166"/>
          <p:cNvSpPr txBox="1"/>
          <p:nvPr/>
        </p:nvSpPr>
        <p:spPr>
          <a:xfrm>
            <a:off x="3975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2535" name="Google Shape;2535;p166"/>
          <p:cNvSpPr txBox="1"/>
          <p:nvPr/>
        </p:nvSpPr>
        <p:spPr>
          <a:xfrm>
            <a:off x="48627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grpSp>
        <p:nvGrpSpPr>
          <p:cNvPr id="2536" name="Google Shape;2536;p166"/>
          <p:cNvGrpSpPr/>
          <p:nvPr/>
        </p:nvGrpSpPr>
        <p:grpSpPr>
          <a:xfrm>
            <a:off x="7968675" y="4743700"/>
            <a:ext cx="900900" cy="554100"/>
            <a:chOff x="7968675" y="4362700"/>
            <a:chExt cx="900900" cy="554100"/>
          </a:xfrm>
        </p:grpSpPr>
        <p:sp>
          <p:nvSpPr>
            <p:cNvPr id="2537" name="Google Shape;2537;p166"/>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538" name="Google Shape;2538;p166"/>
            <p:cNvCxnSpPr>
              <a:stCxn id="2539"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540" name="Google Shape;2540;p166"/>
            <p:cNvCxnSpPr>
              <a:stCxn id="2539"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541" name="Google Shape;2541;p166"/>
          <p:cNvSpPr txBox="1"/>
          <p:nvPr/>
        </p:nvSpPr>
        <p:spPr>
          <a:xfrm>
            <a:off x="6642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2542" name="Google Shape;2542;p166"/>
          <p:cNvSpPr txBox="1"/>
          <p:nvPr/>
        </p:nvSpPr>
        <p:spPr>
          <a:xfrm>
            <a:off x="3087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2539" name="Google Shape;2539;p166"/>
          <p:cNvSpPr txBox="1"/>
          <p:nvPr/>
        </p:nvSpPr>
        <p:spPr>
          <a:xfrm>
            <a:off x="7524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2543" name="Google Shape;2543;p166"/>
          <p:cNvSpPr txBox="1"/>
          <p:nvPr/>
        </p:nvSpPr>
        <p:spPr>
          <a:xfrm>
            <a:off x="425775" y="46103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stack</a:t>
            </a:r>
            <a:endParaRPr sz="3600">
              <a:solidFill>
                <a:srgbClr val="F3F3F3"/>
              </a:solidFill>
              <a:latin typeface="Alegreya"/>
              <a:ea typeface="Alegreya"/>
              <a:cs typeface="Alegreya"/>
              <a:sym typeface="Alegreya"/>
            </a:endParaRPr>
          </a:p>
        </p:txBody>
      </p:sp>
      <p:sp>
        <p:nvSpPr>
          <p:cNvPr id="2544" name="Google Shape;2544;p166"/>
          <p:cNvSpPr txBox="1"/>
          <p:nvPr/>
        </p:nvSpPr>
        <p:spPr>
          <a:xfrm>
            <a:off x="57501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2545" name="Google Shape;2545;p166"/>
          <p:cNvSpPr txBox="1"/>
          <p:nvPr/>
        </p:nvSpPr>
        <p:spPr>
          <a:xfrm>
            <a:off x="4447100" y="917800"/>
            <a:ext cx="4797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9" name="Shape 2549"/>
        <p:cNvGrpSpPr/>
        <p:nvPr/>
      </p:nvGrpSpPr>
      <p:grpSpPr>
        <a:xfrm>
          <a:off x="0" y="0"/>
          <a:ext cx="0" cy="0"/>
          <a:chOff x="0" y="0"/>
          <a:chExt cx="0" cy="0"/>
        </a:xfrm>
      </p:grpSpPr>
      <p:sp>
        <p:nvSpPr>
          <p:cNvPr id="2550" name="Google Shape;2550;p167"/>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Heap</a:t>
            </a:r>
            <a:endParaRPr sz="3600">
              <a:solidFill>
                <a:srgbClr val="F3F3F3"/>
              </a:solidFill>
              <a:latin typeface="Alegreya"/>
              <a:ea typeface="Alegreya"/>
              <a:cs typeface="Alegreya"/>
              <a:sym typeface="Alegreya"/>
            </a:endParaRPr>
          </a:p>
        </p:txBody>
      </p:sp>
      <p:sp>
        <p:nvSpPr>
          <p:cNvPr id="2551" name="Google Shape;2551;p167"/>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552" name="Google Shape;2552;p167"/>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sp>
        <p:nvSpPr>
          <p:cNvPr id="2553" name="Google Shape;2553;p167"/>
          <p:cNvSpPr txBox="1"/>
          <p:nvPr/>
        </p:nvSpPr>
        <p:spPr>
          <a:xfrm>
            <a:off x="3975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a:t>
            </a:r>
            <a:endParaRPr sz="2400">
              <a:solidFill>
                <a:srgbClr val="999999"/>
              </a:solidFill>
              <a:latin typeface="Source Code Pro"/>
              <a:ea typeface="Source Code Pro"/>
              <a:cs typeface="Source Code Pro"/>
              <a:sym typeface="Source Code Pro"/>
            </a:endParaRPr>
          </a:p>
        </p:txBody>
      </p:sp>
      <p:sp>
        <p:nvSpPr>
          <p:cNvPr id="2554" name="Google Shape;2554;p167"/>
          <p:cNvSpPr txBox="1"/>
          <p:nvPr/>
        </p:nvSpPr>
        <p:spPr>
          <a:xfrm>
            <a:off x="48627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a:t>
            </a:r>
            <a:endParaRPr sz="2400">
              <a:solidFill>
                <a:srgbClr val="999999"/>
              </a:solidFill>
              <a:latin typeface="Source Code Pro"/>
              <a:ea typeface="Source Code Pro"/>
              <a:cs typeface="Source Code Pro"/>
              <a:sym typeface="Source Code Pro"/>
            </a:endParaRPr>
          </a:p>
        </p:txBody>
      </p:sp>
      <p:grpSp>
        <p:nvGrpSpPr>
          <p:cNvPr id="2555" name="Google Shape;2555;p167"/>
          <p:cNvGrpSpPr/>
          <p:nvPr/>
        </p:nvGrpSpPr>
        <p:grpSpPr>
          <a:xfrm>
            <a:off x="7968675" y="3829300"/>
            <a:ext cx="900900" cy="554100"/>
            <a:chOff x="7968675" y="4362700"/>
            <a:chExt cx="900900" cy="554100"/>
          </a:xfrm>
        </p:grpSpPr>
        <p:sp>
          <p:nvSpPr>
            <p:cNvPr id="2556" name="Google Shape;2556;p167"/>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557" name="Google Shape;2557;p167"/>
            <p:cNvCxnSpPr>
              <a:stCxn id="2558"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559" name="Google Shape;2559;p167"/>
            <p:cNvCxnSpPr>
              <a:stCxn id="2558"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560" name="Google Shape;2560;p167"/>
          <p:cNvSpPr txBox="1"/>
          <p:nvPr/>
        </p:nvSpPr>
        <p:spPr>
          <a:xfrm>
            <a:off x="6642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2561" name="Google Shape;2561;p167"/>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558" name="Google Shape;2558;p167"/>
          <p:cNvSpPr txBox="1"/>
          <p:nvPr/>
        </p:nvSpPr>
        <p:spPr>
          <a:xfrm>
            <a:off x="7524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562" name="Google Shape;2562;p167"/>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2563" name="Google Shape;2563;p167"/>
          <p:cNvSpPr txBox="1"/>
          <p:nvPr/>
        </p:nvSpPr>
        <p:spPr>
          <a:xfrm>
            <a:off x="57501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a:t>
            </a:r>
            <a:endParaRPr sz="2400">
              <a:solidFill>
                <a:srgbClr val="999999"/>
              </a:solidFill>
              <a:latin typeface="Source Code Pro"/>
              <a:ea typeface="Source Code Pro"/>
              <a:cs typeface="Source Code Pro"/>
              <a:sym typeface="Source Code Pro"/>
            </a:endParaRPr>
          </a:p>
        </p:txBody>
      </p:sp>
      <p:cxnSp>
        <p:nvCxnSpPr>
          <p:cNvPr id="2564" name="Google Shape;2564;p167"/>
          <p:cNvCxnSpPr/>
          <p:nvPr/>
        </p:nvCxnSpPr>
        <p:spPr>
          <a:xfrm flipH="1">
            <a:off x="4448125" y="1882925"/>
            <a:ext cx="566700" cy="1902900"/>
          </a:xfrm>
          <a:prstGeom prst="straightConnector1">
            <a:avLst/>
          </a:prstGeom>
          <a:noFill/>
          <a:ln cap="flat" cmpd="sng" w="76200">
            <a:solidFill>
              <a:srgbClr val="B4A7D6"/>
            </a:solidFill>
            <a:prstDash val="solid"/>
            <a:round/>
            <a:headEnd len="med" w="med" type="none"/>
            <a:tailEnd len="med" w="med" type="triangle"/>
          </a:ln>
        </p:spPr>
      </p:cxnSp>
      <p:sp>
        <p:nvSpPr>
          <p:cNvPr id="2565" name="Google Shape;2565;p167"/>
          <p:cNvSpPr/>
          <p:nvPr/>
        </p:nvSpPr>
        <p:spPr>
          <a:xfrm>
            <a:off x="4749900" y="17573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2</a:t>
            </a:r>
            <a:endParaRPr sz="3000">
              <a:latin typeface="Source Sans Pro"/>
              <a:ea typeface="Source Sans Pro"/>
              <a:cs typeface="Source Sans Pro"/>
              <a:sym typeface="Source Sans Pro"/>
            </a:endParaRPr>
          </a:p>
        </p:txBody>
      </p:sp>
      <p:sp>
        <p:nvSpPr>
          <p:cNvPr id="2566" name="Google Shape;2566;p167"/>
          <p:cNvSpPr txBox="1"/>
          <p:nvPr/>
        </p:nvSpPr>
        <p:spPr>
          <a:xfrm>
            <a:off x="22005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2567" name="Google Shape;2567;p167"/>
          <p:cNvSpPr txBox="1"/>
          <p:nvPr/>
        </p:nvSpPr>
        <p:spPr>
          <a:xfrm>
            <a:off x="3975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2568" name="Google Shape;2568;p167"/>
          <p:cNvSpPr txBox="1"/>
          <p:nvPr/>
        </p:nvSpPr>
        <p:spPr>
          <a:xfrm>
            <a:off x="48627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grpSp>
        <p:nvGrpSpPr>
          <p:cNvPr id="2569" name="Google Shape;2569;p167"/>
          <p:cNvGrpSpPr/>
          <p:nvPr/>
        </p:nvGrpSpPr>
        <p:grpSpPr>
          <a:xfrm>
            <a:off x="7968675" y="4743700"/>
            <a:ext cx="900900" cy="554100"/>
            <a:chOff x="7968675" y="4362700"/>
            <a:chExt cx="900900" cy="554100"/>
          </a:xfrm>
        </p:grpSpPr>
        <p:sp>
          <p:nvSpPr>
            <p:cNvPr id="2570" name="Google Shape;2570;p167"/>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571" name="Google Shape;2571;p167"/>
            <p:cNvCxnSpPr>
              <a:stCxn id="2572"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573" name="Google Shape;2573;p167"/>
            <p:cNvCxnSpPr>
              <a:stCxn id="2572"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574" name="Google Shape;2574;p167"/>
          <p:cNvSpPr txBox="1"/>
          <p:nvPr/>
        </p:nvSpPr>
        <p:spPr>
          <a:xfrm>
            <a:off x="6642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2575" name="Google Shape;2575;p167"/>
          <p:cNvSpPr txBox="1"/>
          <p:nvPr/>
        </p:nvSpPr>
        <p:spPr>
          <a:xfrm>
            <a:off x="3087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2572" name="Google Shape;2572;p167"/>
          <p:cNvSpPr txBox="1"/>
          <p:nvPr/>
        </p:nvSpPr>
        <p:spPr>
          <a:xfrm>
            <a:off x="7524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2576" name="Google Shape;2576;p167"/>
          <p:cNvSpPr txBox="1"/>
          <p:nvPr/>
        </p:nvSpPr>
        <p:spPr>
          <a:xfrm>
            <a:off x="425775" y="46103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stack</a:t>
            </a:r>
            <a:endParaRPr sz="3600">
              <a:solidFill>
                <a:srgbClr val="F3F3F3"/>
              </a:solidFill>
              <a:latin typeface="Alegreya"/>
              <a:ea typeface="Alegreya"/>
              <a:cs typeface="Alegreya"/>
              <a:sym typeface="Alegreya"/>
            </a:endParaRPr>
          </a:p>
        </p:txBody>
      </p:sp>
      <p:sp>
        <p:nvSpPr>
          <p:cNvPr id="2577" name="Google Shape;2577;p167"/>
          <p:cNvSpPr txBox="1"/>
          <p:nvPr/>
        </p:nvSpPr>
        <p:spPr>
          <a:xfrm>
            <a:off x="57501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2578" name="Google Shape;2578;p167"/>
          <p:cNvSpPr txBox="1"/>
          <p:nvPr/>
        </p:nvSpPr>
        <p:spPr>
          <a:xfrm>
            <a:off x="4447100" y="917800"/>
            <a:ext cx="4797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4"/>
                                        </p:tgtEl>
                                        <p:attrNameLst>
                                          <p:attrName>style.visibility</p:attrName>
                                        </p:attrNameLst>
                                      </p:cBhvr>
                                      <p:to>
                                        <p:strVal val="visible"/>
                                      </p:to>
                                    </p:set>
                                    <p:animEffect filter="fade" transition="in">
                                      <p:cBhvr>
                                        <p:cTn dur="1000"/>
                                        <p:tgtEl>
                                          <p:spTgt spid="2564"/>
                                        </p:tgtEl>
                                      </p:cBhvr>
                                    </p:animEffect>
                                  </p:childTnLst>
                                </p:cTn>
                              </p:par>
                              <p:par>
                                <p:cTn fill="hold" nodeType="withEffect" presetClass="entr" presetID="10" presetSubtype="0">
                                  <p:stCondLst>
                                    <p:cond delay="0"/>
                                  </p:stCondLst>
                                  <p:childTnLst>
                                    <p:set>
                                      <p:cBhvr>
                                        <p:cTn dur="1" fill="hold">
                                          <p:stCondLst>
                                            <p:cond delay="0"/>
                                          </p:stCondLst>
                                        </p:cTn>
                                        <p:tgtEl>
                                          <p:spTgt spid="2565"/>
                                        </p:tgtEl>
                                        <p:attrNameLst>
                                          <p:attrName>style.visibility</p:attrName>
                                        </p:attrNameLst>
                                      </p:cBhvr>
                                      <p:to>
                                        <p:strVal val="visible"/>
                                      </p:to>
                                    </p:set>
                                    <p:animEffect filter="fade" transition="in">
                                      <p:cBhvr>
                                        <p:cTn dur="1000"/>
                                        <p:tgtEl>
                                          <p:spTgt spid="25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2" name="Shape 2582"/>
        <p:cNvGrpSpPr/>
        <p:nvPr/>
      </p:nvGrpSpPr>
      <p:grpSpPr>
        <a:xfrm>
          <a:off x="0" y="0"/>
          <a:ext cx="0" cy="0"/>
          <a:chOff x="0" y="0"/>
          <a:chExt cx="0" cy="0"/>
        </a:xfrm>
      </p:grpSpPr>
      <p:sp>
        <p:nvSpPr>
          <p:cNvPr id="2583" name="Google Shape;2583;p168"/>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Heap</a:t>
            </a:r>
            <a:endParaRPr sz="3600">
              <a:solidFill>
                <a:srgbClr val="F3F3F3"/>
              </a:solidFill>
              <a:latin typeface="Alegreya"/>
              <a:ea typeface="Alegreya"/>
              <a:cs typeface="Alegreya"/>
              <a:sym typeface="Alegreya"/>
            </a:endParaRPr>
          </a:p>
        </p:txBody>
      </p:sp>
      <p:sp>
        <p:nvSpPr>
          <p:cNvPr id="2584" name="Google Shape;2584;p168"/>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585" name="Google Shape;2585;p168"/>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sp>
        <p:nvSpPr>
          <p:cNvPr id="2586" name="Google Shape;2586;p168"/>
          <p:cNvSpPr txBox="1"/>
          <p:nvPr/>
        </p:nvSpPr>
        <p:spPr>
          <a:xfrm>
            <a:off x="39753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2587" name="Google Shape;2587;p168"/>
          <p:cNvSpPr txBox="1"/>
          <p:nvPr/>
        </p:nvSpPr>
        <p:spPr>
          <a:xfrm>
            <a:off x="48627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a:t>
            </a:r>
            <a:endParaRPr sz="2400">
              <a:solidFill>
                <a:srgbClr val="FFFFFF"/>
              </a:solidFill>
              <a:latin typeface="Source Code Pro"/>
              <a:ea typeface="Source Code Pro"/>
              <a:cs typeface="Source Code Pro"/>
              <a:sym typeface="Source Code Pro"/>
            </a:endParaRPr>
          </a:p>
        </p:txBody>
      </p:sp>
      <p:grpSp>
        <p:nvGrpSpPr>
          <p:cNvPr id="2588" name="Google Shape;2588;p168"/>
          <p:cNvGrpSpPr/>
          <p:nvPr/>
        </p:nvGrpSpPr>
        <p:grpSpPr>
          <a:xfrm>
            <a:off x="7968675" y="3829300"/>
            <a:ext cx="900900" cy="554100"/>
            <a:chOff x="7968675" y="4362700"/>
            <a:chExt cx="900900" cy="554100"/>
          </a:xfrm>
        </p:grpSpPr>
        <p:sp>
          <p:nvSpPr>
            <p:cNvPr id="2589" name="Google Shape;2589;p168"/>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590" name="Google Shape;2590;p168"/>
            <p:cNvCxnSpPr>
              <a:stCxn id="2591"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592" name="Google Shape;2592;p168"/>
            <p:cNvCxnSpPr>
              <a:stCxn id="2591"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593" name="Google Shape;2593;p168"/>
          <p:cNvSpPr txBox="1"/>
          <p:nvPr/>
        </p:nvSpPr>
        <p:spPr>
          <a:xfrm>
            <a:off x="6642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2594" name="Google Shape;2594;p168"/>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591" name="Google Shape;2591;p168"/>
          <p:cNvSpPr txBox="1"/>
          <p:nvPr/>
        </p:nvSpPr>
        <p:spPr>
          <a:xfrm>
            <a:off x="7524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595" name="Google Shape;2595;p168"/>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2596" name="Google Shape;2596;p168"/>
          <p:cNvSpPr txBox="1"/>
          <p:nvPr/>
        </p:nvSpPr>
        <p:spPr>
          <a:xfrm>
            <a:off x="57501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3</a:t>
            </a:r>
            <a:endParaRPr sz="2400">
              <a:solidFill>
                <a:srgbClr val="FFFFFF"/>
              </a:solidFill>
              <a:latin typeface="Source Code Pro"/>
              <a:ea typeface="Source Code Pro"/>
              <a:cs typeface="Source Code Pro"/>
              <a:sym typeface="Source Code Pro"/>
            </a:endParaRPr>
          </a:p>
        </p:txBody>
      </p:sp>
      <p:cxnSp>
        <p:nvCxnSpPr>
          <p:cNvPr id="2597" name="Google Shape;2597;p168"/>
          <p:cNvCxnSpPr/>
          <p:nvPr/>
        </p:nvCxnSpPr>
        <p:spPr>
          <a:xfrm>
            <a:off x="3964550" y="1949150"/>
            <a:ext cx="2185800" cy="1712700"/>
          </a:xfrm>
          <a:prstGeom prst="straightConnector1">
            <a:avLst/>
          </a:prstGeom>
          <a:noFill/>
          <a:ln cap="flat" cmpd="sng" w="76200">
            <a:solidFill>
              <a:srgbClr val="B4A7D6"/>
            </a:solidFill>
            <a:prstDash val="solid"/>
            <a:round/>
            <a:headEnd len="med" w="med" type="none"/>
            <a:tailEnd len="med" w="med" type="triangle"/>
          </a:ln>
        </p:spPr>
      </p:cxnSp>
      <p:cxnSp>
        <p:nvCxnSpPr>
          <p:cNvPr id="2598" name="Google Shape;2598;p168"/>
          <p:cNvCxnSpPr/>
          <p:nvPr/>
        </p:nvCxnSpPr>
        <p:spPr>
          <a:xfrm flipH="1">
            <a:off x="4448125" y="1882925"/>
            <a:ext cx="566700" cy="1902900"/>
          </a:xfrm>
          <a:prstGeom prst="straightConnector1">
            <a:avLst/>
          </a:prstGeom>
          <a:noFill/>
          <a:ln cap="flat" cmpd="sng" w="76200">
            <a:solidFill>
              <a:srgbClr val="B4A7D6"/>
            </a:solidFill>
            <a:prstDash val="solid"/>
            <a:round/>
            <a:headEnd len="med" w="med" type="none"/>
            <a:tailEnd len="med" w="med" type="triangle"/>
          </a:ln>
        </p:spPr>
      </p:cxnSp>
      <p:sp>
        <p:nvSpPr>
          <p:cNvPr id="2599" name="Google Shape;2599;p168"/>
          <p:cNvSpPr/>
          <p:nvPr/>
        </p:nvSpPr>
        <p:spPr>
          <a:xfrm>
            <a:off x="4749900" y="17573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2</a:t>
            </a:r>
            <a:endParaRPr sz="3000">
              <a:latin typeface="Source Sans Pro"/>
              <a:ea typeface="Source Sans Pro"/>
              <a:cs typeface="Source Sans Pro"/>
              <a:sym typeface="Source Sans Pro"/>
            </a:endParaRPr>
          </a:p>
        </p:txBody>
      </p:sp>
      <p:sp>
        <p:nvSpPr>
          <p:cNvPr id="2600" name="Google Shape;2600;p168"/>
          <p:cNvSpPr txBox="1"/>
          <p:nvPr/>
        </p:nvSpPr>
        <p:spPr>
          <a:xfrm>
            <a:off x="22005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2601" name="Google Shape;2601;p168"/>
          <p:cNvSpPr txBox="1"/>
          <p:nvPr/>
        </p:nvSpPr>
        <p:spPr>
          <a:xfrm>
            <a:off x="3975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2602" name="Google Shape;2602;p168"/>
          <p:cNvSpPr txBox="1"/>
          <p:nvPr/>
        </p:nvSpPr>
        <p:spPr>
          <a:xfrm>
            <a:off x="48627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grpSp>
        <p:nvGrpSpPr>
          <p:cNvPr id="2603" name="Google Shape;2603;p168"/>
          <p:cNvGrpSpPr/>
          <p:nvPr/>
        </p:nvGrpSpPr>
        <p:grpSpPr>
          <a:xfrm>
            <a:off x="7968675" y="4743700"/>
            <a:ext cx="900900" cy="554100"/>
            <a:chOff x="7968675" y="4362700"/>
            <a:chExt cx="900900" cy="554100"/>
          </a:xfrm>
        </p:grpSpPr>
        <p:sp>
          <p:nvSpPr>
            <p:cNvPr id="2604" name="Google Shape;2604;p168"/>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605" name="Google Shape;2605;p168"/>
            <p:cNvCxnSpPr>
              <a:stCxn id="2606"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607" name="Google Shape;2607;p168"/>
            <p:cNvCxnSpPr>
              <a:stCxn id="2606"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608" name="Google Shape;2608;p168"/>
          <p:cNvSpPr txBox="1"/>
          <p:nvPr/>
        </p:nvSpPr>
        <p:spPr>
          <a:xfrm>
            <a:off x="6642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2609" name="Google Shape;2609;p168"/>
          <p:cNvSpPr txBox="1"/>
          <p:nvPr/>
        </p:nvSpPr>
        <p:spPr>
          <a:xfrm>
            <a:off x="3087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2606" name="Google Shape;2606;p168"/>
          <p:cNvSpPr txBox="1"/>
          <p:nvPr/>
        </p:nvSpPr>
        <p:spPr>
          <a:xfrm>
            <a:off x="7524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2610" name="Google Shape;2610;p168"/>
          <p:cNvSpPr txBox="1"/>
          <p:nvPr/>
        </p:nvSpPr>
        <p:spPr>
          <a:xfrm>
            <a:off x="425775" y="46103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stack</a:t>
            </a:r>
            <a:endParaRPr sz="3600">
              <a:solidFill>
                <a:srgbClr val="F3F3F3"/>
              </a:solidFill>
              <a:latin typeface="Alegreya"/>
              <a:ea typeface="Alegreya"/>
              <a:cs typeface="Alegreya"/>
              <a:sym typeface="Alegreya"/>
            </a:endParaRPr>
          </a:p>
        </p:txBody>
      </p:sp>
      <p:sp>
        <p:nvSpPr>
          <p:cNvPr id="2611" name="Google Shape;2611;p168"/>
          <p:cNvSpPr txBox="1"/>
          <p:nvPr/>
        </p:nvSpPr>
        <p:spPr>
          <a:xfrm>
            <a:off x="57501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2612" name="Google Shape;2612;p168"/>
          <p:cNvSpPr/>
          <p:nvPr/>
        </p:nvSpPr>
        <p:spPr>
          <a:xfrm>
            <a:off x="3814175" y="17095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3</a:t>
            </a:r>
            <a:endParaRPr sz="3000">
              <a:latin typeface="Source Sans Pro"/>
              <a:ea typeface="Source Sans Pro"/>
              <a:cs typeface="Source Sans Pro"/>
              <a:sym typeface="Source Sans Pro"/>
            </a:endParaRPr>
          </a:p>
        </p:txBody>
      </p:sp>
      <p:sp>
        <p:nvSpPr>
          <p:cNvPr id="2613" name="Google Shape;2613;p168"/>
          <p:cNvSpPr txBox="1"/>
          <p:nvPr/>
        </p:nvSpPr>
        <p:spPr>
          <a:xfrm>
            <a:off x="4447100" y="917800"/>
            <a:ext cx="4797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7" name="Shape 2617"/>
        <p:cNvGrpSpPr/>
        <p:nvPr/>
      </p:nvGrpSpPr>
      <p:grpSpPr>
        <a:xfrm>
          <a:off x="0" y="0"/>
          <a:ext cx="0" cy="0"/>
          <a:chOff x="0" y="0"/>
          <a:chExt cx="0" cy="0"/>
        </a:xfrm>
      </p:grpSpPr>
      <p:sp>
        <p:nvSpPr>
          <p:cNvPr id="2618" name="Google Shape;2618;p169"/>
          <p:cNvSpPr txBox="1"/>
          <p:nvPr/>
        </p:nvSpPr>
        <p:spPr>
          <a:xfrm>
            <a:off x="2183175" y="2137000"/>
            <a:ext cx="37941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vec!</a:t>
            </a:r>
            <a:r>
              <a:rPr lang="en" sz="2400">
                <a:solidFill>
                  <a:srgbClr val="FFFFFF"/>
                </a:solidFill>
                <a:latin typeface="Source Code Pro"/>
                <a:ea typeface="Source Code Pro"/>
                <a:cs typeface="Source Code Pro"/>
                <a:sym typeface="Source Code Pro"/>
              </a:rPr>
              <a:t> </a:t>
            </a:r>
            <a:r>
              <a:rPr lang="en" sz="2400">
                <a:solidFill>
                  <a:srgbClr val="B4A7D6"/>
                </a:solidFill>
                <a:latin typeface="Source Sans Pro"/>
                <a:ea typeface="Source Sans Pro"/>
                <a:cs typeface="Source Sans Pro"/>
                <a:sym typeface="Source Sans Pro"/>
              </a:rPr>
              <a:t>calls</a:t>
            </a:r>
            <a:r>
              <a:rPr lang="en" sz="2400">
                <a:solidFill>
                  <a:srgbClr val="FFFFFF"/>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alloc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619" name="Google Shape;2619;p169"/>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 Bookkeeping</a:t>
            </a:r>
            <a:endParaRPr sz="3600">
              <a:solidFill>
                <a:srgbClr val="F3F3F3"/>
              </a:solidFill>
              <a:latin typeface="Alegreya"/>
              <a:ea typeface="Alegreya"/>
              <a:cs typeface="Alegreya"/>
              <a:sym typeface="Alegreya"/>
            </a:endParaRPr>
          </a:p>
        </p:txBody>
      </p:sp>
      <p:sp>
        <p:nvSpPr>
          <p:cNvPr id="2620" name="Google Shape;2620;p169"/>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sp>
        <p:nvSpPr>
          <p:cNvPr id="2621" name="Google Shape;2621;p169"/>
          <p:cNvSpPr txBox="1"/>
          <p:nvPr/>
        </p:nvSpPr>
        <p:spPr>
          <a:xfrm>
            <a:off x="3975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a:t>
            </a:r>
            <a:endParaRPr sz="2400">
              <a:solidFill>
                <a:srgbClr val="999999"/>
              </a:solidFill>
              <a:latin typeface="Source Code Pro"/>
              <a:ea typeface="Source Code Pro"/>
              <a:cs typeface="Source Code Pro"/>
              <a:sym typeface="Source Code Pro"/>
            </a:endParaRPr>
          </a:p>
        </p:txBody>
      </p:sp>
      <p:sp>
        <p:nvSpPr>
          <p:cNvPr id="2622" name="Google Shape;2622;p169"/>
          <p:cNvSpPr txBox="1"/>
          <p:nvPr/>
        </p:nvSpPr>
        <p:spPr>
          <a:xfrm>
            <a:off x="48627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a:t>
            </a:r>
            <a:endParaRPr sz="2400">
              <a:solidFill>
                <a:srgbClr val="999999"/>
              </a:solidFill>
              <a:latin typeface="Source Code Pro"/>
              <a:ea typeface="Source Code Pro"/>
              <a:cs typeface="Source Code Pro"/>
              <a:sym typeface="Source Code Pro"/>
            </a:endParaRPr>
          </a:p>
        </p:txBody>
      </p:sp>
      <p:grpSp>
        <p:nvGrpSpPr>
          <p:cNvPr id="2623" name="Google Shape;2623;p169"/>
          <p:cNvGrpSpPr/>
          <p:nvPr/>
        </p:nvGrpSpPr>
        <p:grpSpPr>
          <a:xfrm>
            <a:off x="7968675" y="3829300"/>
            <a:ext cx="900900" cy="554100"/>
            <a:chOff x="7968675" y="4362700"/>
            <a:chExt cx="900900" cy="554100"/>
          </a:xfrm>
        </p:grpSpPr>
        <p:sp>
          <p:nvSpPr>
            <p:cNvPr id="2624" name="Google Shape;2624;p169"/>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625" name="Google Shape;2625;p169"/>
            <p:cNvCxnSpPr>
              <a:stCxn id="2626"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627" name="Google Shape;2627;p169"/>
            <p:cNvCxnSpPr>
              <a:stCxn id="2626"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628" name="Google Shape;2628;p169"/>
          <p:cNvSpPr txBox="1"/>
          <p:nvPr/>
        </p:nvSpPr>
        <p:spPr>
          <a:xfrm>
            <a:off x="6642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2629" name="Google Shape;2629;p169"/>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626" name="Google Shape;2626;p169"/>
          <p:cNvSpPr txBox="1"/>
          <p:nvPr/>
        </p:nvSpPr>
        <p:spPr>
          <a:xfrm>
            <a:off x="7524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630" name="Google Shape;2630;p169"/>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2631" name="Google Shape;2631;p169"/>
          <p:cNvSpPr txBox="1"/>
          <p:nvPr/>
        </p:nvSpPr>
        <p:spPr>
          <a:xfrm>
            <a:off x="57501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a:t>
            </a:r>
            <a:endParaRPr sz="2400">
              <a:solidFill>
                <a:srgbClr val="999999"/>
              </a:solidFill>
              <a:latin typeface="Source Code Pro"/>
              <a:ea typeface="Source Code Pro"/>
              <a:cs typeface="Source Code Pro"/>
              <a:sym typeface="Source Code Pro"/>
            </a:endParaRPr>
          </a:p>
        </p:txBody>
      </p:sp>
      <p:sp>
        <p:nvSpPr>
          <p:cNvPr id="2632" name="Google Shape;2632;p169"/>
          <p:cNvSpPr txBox="1"/>
          <p:nvPr/>
        </p:nvSpPr>
        <p:spPr>
          <a:xfrm>
            <a:off x="22005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2633" name="Google Shape;2633;p169"/>
          <p:cNvSpPr txBox="1"/>
          <p:nvPr/>
        </p:nvSpPr>
        <p:spPr>
          <a:xfrm>
            <a:off x="3975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2634" name="Google Shape;2634;p169"/>
          <p:cNvSpPr txBox="1"/>
          <p:nvPr/>
        </p:nvSpPr>
        <p:spPr>
          <a:xfrm>
            <a:off x="48627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grpSp>
        <p:nvGrpSpPr>
          <p:cNvPr id="2635" name="Google Shape;2635;p169"/>
          <p:cNvGrpSpPr/>
          <p:nvPr/>
        </p:nvGrpSpPr>
        <p:grpSpPr>
          <a:xfrm>
            <a:off x="7968675" y="4743700"/>
            <a:ext cx="900900" cy="554100"/>
            <a:chOff x="7968675" y="4362700"/>
            <a:chExt cx="900900" cy="554100"/>
          </a:xfrm>
        </p:grpSpPr>
        <p:sp>
          <p:nvSpPr>
            <p:cNvPr id="2636" name="Google Shape;2636;p169"/>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637" name="Google Shape;2637;p169"/>
            <p:cNvCxnSpPr>
              <a:stCxn id="2638"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639" name="Google Shape;2639;p169"/>
            <p:cNvCxnSpPr>
              <a:stCxn id="2638"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640" name="Google Shape;2640;p169"/>
          <p:cNvSpPr txBox="1"/>
          <p:nvPr/>
        </p:nvSpPr>
        <p:spPr>
          <a:xfrm>
            <a:off x="6642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2641" name="Google Shape;2641;p169"/>
          <p:cNvSpPr txBox="1"/>
          <p:nvPr/>
        </p:nvSpPr>
        <p:spPr>
          <a:xfrm>
            <a:off x="3087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2638" name="Google Shape;2638;p169"/>
          <p:cNvSpPr txBox="1"/>
          <p:nvPr/>
        </p:nvSpPr>
        <p:spPr>
          <a:xfrm>
            <a:off x="7524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2642" name="Google Shape;2642;p169"/>
          <p:cNvSpPr txBox="1"/>
          <p:nvPr/>
        </p:nvSpPr>
        <p:spPr>
          <a:xfrm>
            <a:off x="2169075" y="2670400"/>
            <a:ext cx="6460200" cy="9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B4A7D6"/>
                </a:solidFill>
                <a:latin typeface="Source Sans Pro"/>
                <a:ea typeface="Source Sans Pro"/>
                <a:cs typeface="Source Sans Pro"/>
                <a:sym typeface="Source Sans Pro"/>
              </a:rPr>
              <a:t>“</a:t>
            </a:r>
            <a:r>
              <a:rPr lang="en" sz="2400">
                <a:solidFill>
                  <a:srgbClr val="B4A7D6"/>
                </a:solidFill>
                <a:latin typeface="Source Sans Pro"/>
                <a:ea typeface="Source Sans Pro"/>
                <a:cs typeface="Source Sans Pro"/>
                <a:sym typeface="Source Sans Pro"/>
              </a:rPr>
              <a:t>find </a:t>
            </a:r>
            <a:r>
              <a:rPr lang="en" sz="2400">
                <a:solidFill>
                  <a:srgbClr val="FFFFFF"/>
                </a:solidFill>
                <a:latin typeface="Source Code Pro"/>
                <a:ea typeface="Source Code Pro"/>
                <a:cs typeface="Source Code Pro"/>
                <a:sym typeface="Source Code Pro"/>
              </a:rPr>
              <a:t>3</a:t>
            </a:r>
            <a:r>
              <a:rPr lang="en" sz="2400">
                <a:solidFill>
                  <a:srgbClr val="B4A7D6"/>
                </a:solidFill>
                <a:latin typeface="Source Sans Pro"/>
                <a:ea typeface="Source Sans Pro"/>
                <a:cs typeface="Source Sans Pro"/>
                <a:sym typeface="Source Sans Pro"/>
              </a:rPr>
              <a:t> </a:t>
            </a:r>
            <a:r>
              <a:rPr b="1" lang="en" sz="2400">
                <a:solidFill>
                  <a:srgbClr val="B4A7D6"/>
                </a:solidFill>
                <a:latin typeface="Source Sans Pro"/>
                <a:ea typeface="Source Sans Pro"/>
                <a:cs typeface="Source Sans Pro"/>
                <a:sym typeface="Source Sans Pro"/>
              </a:rPr>
              <a:t>unused heap bytes</a:t>
            </a:r>
            <a:r>
              <a:rPr lang="en" sz="2400">
                <a:solidFill>
                  <a:srgbClr val="B4A7D6"/>
                </a:solidFill>
                <a:latin typeface="Source Sans Pro"/>
                <a:ea typeface="Source Sans Pro"/>
                <a:cs typeface="Source Sans Pro"/>
                <a:sym typeface="Source Sans Pro"/>
              </a:rPr>
              <a:t> in a row,</a:t>
            </a:r>
            <a:endParaRPr sz="2400">
              <a:solidFill>
                <a:srgbClr val="B4A7D6"/>
              </a:solidFill>
              <a:latin typeface="Source Sans Pro"/>
              <a:ea typeface="Source Sans Pro"/>
              <a:cs typeface="Source Sans Pro"/>
              <a:sym typeface="Source Sans Pro"/>
            </a:endParaRPr>
          </a:p>
          <a:p>
            <a:pPr indent="0" lvl="0" marL="0" rtl="0" algn="l">
              <a:spcBef>
                <a:spcPts val="0"/>
              </a:spcBef>
              <a:spcAft>
                <a:spcPts val="0"/>
              </a:spcAft>
              <a:buNone/>
            </a:pPr>
            <a:r>
              <a:rPr lang="en" sz="2400">
                <a:solidFill>
                  <a:srgbClr val="B4A7D6"/>
                </a:solidFill>
                <a:latin typeface="Source Sans Pro"/>
                <a:ea typeface="Source Sans Pro"/>
                <a:cs typeface="Source Sans Pro"/>
                <a:sym typeface="Source Sans Pro"/>
              </a:rPr>
              <a:t>and mark them as in-use”</a:t>
            </a:r>
            <a:endParaRPr sz="2400">
              <a:solidFill>
                <a:srgbClr val="B4A7D6"/>
              </a:solidFill>
              <a:latin typeface="Source Sans Pro"/>
              <a:ea typeface="Source Sans Pro"/>
              <a:cs typeface="Source Sans Pro"/>
              <a:sym typeface="Source Sans Pro"/>
            </a:endParaRPr>
          </a:p>
        </p:txBody>
      </p:sp>
      <p:sp>
        <p:nvSpPr>
          <p:cNvPr id="2643" name="Google Shape;2643;p169"/>
          <p:cNvSpPr txBox="1"/>
          <p:nvPr/>
        </p:nvSpPr>
        <p:spPr>
          <a:xfrm>
            <a:off x="425775" y="46103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stack</a:t>
            </a:r>
            <a:endParaRPr sz="3600">
              <a:solidFill>
                <a:srgbClr val="F3F3F3"/>
              </a:solidFill>
              <a:latin typeface="Alegreya"/>
              <a:ea typeface="Alegreya"/>
              <a:cs typeface="Alegreya"/>
              <a:sym typeface="Alegreya"/>
            </a:endParaRPr>
          </a:p>
        </p:txBody>
      </p:sp>
      <p:sp>
        <p:nvSpPr>
          <p:cNvPr id="2644" name="Google Shape;2644;p169"/>
          <p:cNvSpPr txBox="1"/>
          <p:nvPr/>
        </p:nvSpPr>
        <p:spPr>
          <a:xfrm>
            <a:off x="57501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2645" name="Google Shape;2645;p169"/>
          <p:cNvSpPr txBox="1"/>
          <p:nvPr/>
        </p:nvSpPr>
        <p:spPr>
          <a:xfrm>
            <a:off x="4447100" y="917800"/>
            <a:ext cx="4797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8"/>
                                        </p:tgtEl>
                                        <p:attrNameLst>
                                          <p:attrName>style.visibility</p:attrName>
                                        </p:attrNameLst>
                                      </p:cBhvr>
                                      <p:to>
                                        <p:strVal val="visible"/>
                                      </p:to>
                                    </p:set>
                                    <p:animEffect filter="fade" transition="in">
                                      <p:cBhvr>
                                        <p:cTn dur="1000"/>
                                        <p:tgtEl>
                                          <p:spTgt spid="26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2"/>
                                        </p:tgtEl>
                                        <p:attrNameLst>
                                          <p:attrName>style.visibility</p:attrName>
                                        </p:attrNameLst>
                                      </p:cBhvr>
                                      <p:to>
                                        <p:strVal val="visible"/>
                                      </p:to>
                                    </p:set>
                                    <p:animEffect filter="fade" transition="in">
                                      <p:cBhvr>
                                        <p:cTn dur="1000"/>
                                        <p:tgtEl>
                                          <p:spTgt spid="26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9" name="Shape 2649"/>
        <p:cNvGrpSpPr/>
        <p:nvPr/>
      </p:nvGrpSpPr>
      <p:grpSpPr>
        <a:xfrm>
          <a:off x="0" y="0"/>
          <a:ext cx="0" cy="0"/>
          <a:chOff x="0" y="0"/>
          <a:chExt cx="0" cy="0"/>
        </a:xfrm>
      </p:grpSpPr>
      <p:sp>
        <p:nvSpPr>
          <p:cNvPr id="2650" name="Google Shape;2650;p170"/>
          <p:cNvSpPr txBox="1"/>
          <p:nvPr/>
        </p:nvSpPr>
        <p:spPr>
          <a:xfrm>
            <a:off x="2169075" y="1298800"/>
            <a:ext cx="6460200" cy="9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B4A7D6"/>
                </a:solidFill>
                <a:latin typeface="Source Sans Pro"/>
                <a:ea typeface="Source Sans Pro"/>
                <a:cs typeface="Source Sans Pro"/>
                <a:sym typeface="Source Sans Pro"/>
              </a:rPr>
              <a:t>...how does the bookkeeping system know</a:t>
            </a:r>
            <a:endParaRPr sz="2400">
              <a:solidFill>
                <a:srgbClr val="B4A7D6"/>
              </a:solidFill>
              <a:latin typeface="Source Sans Pro"/>
              <a:ea typeface="Source Sans Pro"/>
              <a:cs typeface="Source Sans Pro"/>
              <a:sym typeface="Source Sans Pro"/>
            </a:endParaRPr>
          </a:p>
          <a:p>
            <a:pPr indent="0" lvl="0" marL="0" rtl="0" algn="l">
              <a:spcBef>
                <a:spcPts val="0"/>
              </a:spcBef>
              <a:spcAft>
                <a:spcPts val="0"/>
              </a:spcAft>
              <a:buNone/>
            </a:pPr>
            <a:r>
              <a:rPr lang="en" sz="2400">
                <a:solidFill>
                  <a:srgbClr val="B4A7D6"/>
                </a:solidFill>
                <a:latin typeface="Source Sans Pro"/>
                <a:ea typeface="Source Sans Pro"/>
                <a:cs typeface="Source Sans Pro"/>
                <a:sym typeface="Source Sans Pro"/>
              </a:rPr>
              <a:t>when those bytes are no longer in use?</a:t>
            </a:r>
            <a:endParaRPr sz="2400">
              <a:solidFill>
                <a:srgbClr val="B4A7D6"/>
              </a:solidFill>
              <a:latin typeface="Source Sans Pro"/>
              <a:ea typeface="Source Sans Pro"/>
              <a:cs typeface="Source Sans Pro"/>
              <a:sym typeface="Source Sans Pro"/>
            </a:endParaRPr>
          </a:p>
        </p:txBody>
      </p:sp>
      <p:sp>
        <p:nvSpPr>
          <p:cNvPr id="2651" name="Google Shape;2651;p170"/>
          <p:cNvSpPr txBox="1"/>
          <p:nvPr/>
        </p:nvSpPr>
        <p:spPr>
          <a:xfrm>
            <a:off x="2183175" y="2137000"/>
            <a:ext cx="37941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vec!</a:t>
            </a:r>
            <a:r>
              <a:rPr lang="en" sz="2400">
                <a:solidFill>
                  <a:srgbClr val="FFFFFF"/>
                </a:solidFill>
                <a:latin typeface="Source Code Pro"/>
                <a:ea typeface="Source Code Pro"/>
                <a:cs typeface="Source Code Pro"/>
                <a:sym typeface="Source Code Pro"/>
              </a:rPr>
              <a:t> </a:t>
            </a:r>
            <a:r>
              <a:rPr lang="en" sz="2400">
                <a:solidFill>
                  <a:srgbClr val="B4A7D6"/>
                </a:solidFill>
                <a:latin typeface="Source Sans Pro"/>
                <a:ea typeface="Source Sans Pro"/>
                <a:cs typeface="Source Sans Pro"/>
                <a:sym typeface="Source Sans Pro"/>
              </a:rPr>
              <a:t>calls</a:t>
            </a:r>
            <a:r>
              <a:rPr lang="en" sz="2400">
                <a:solidFill>
                  <a:srgbClr val="FFFFFF"/>
                </a:solidFill>
                <a:latin typeface="Source Code Pro"/>
                <a:ea typeface="Source Code Pro"/>
                <a:cs typeface="Source Code Pro"/>
                <a:sym typeface="Source Code Pro"/>
              </a:rPr>
              <a:t> alloc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652" name="Google Shape;2652;p170"/>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 Bookkeeping</a:t>
            </a:r>
            <a:endParaRPr sz="3600">
              <a:solidFill>
                <a:srgbClr val="F3F3F3"/>
              </a:solidFill>
              <a:latin typeface="Alegreya"/>
              <a:ea typeface="Alegreya"/>
              <a:cs typeface="Alegreya"/>
              <a:sym typeface="Alegreya"/>
            </a:endParaRPr>
          </a:p>
        </p:txBody>
      </p:sp>
      <p:sp>
        <p:nvSpPr>
          <p:cNvPr id="2653" name="Google Shape;2653;p170"/>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sp>
        <p:nvSpPr>
          <p:cNvPr id="2654" name="Google Shape;2654;p170"/>
          <p:cNvSpPr txBox="1"/>
          <p:nvPr/>
        </p:nvSpPr>
        <p:spPr>
          <a:xfrm>
            <a:off x="4862775" y="3829300"/>
            <a:ext cx="887400" cy="5541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a:t>
            </a:r>
            <a:endParaRPr sz="2400">
              <a:solidFill>
                <a:srgbClr val="FFFFFF"/>
              </a:solidFill>
              <a:latin typeface="Source Code Pro"/>
              <a:ea typeface="Source Code Pro"/>
              <a:cs typeface="Source Code Pro"/>
              <a:sym typeface="Source Code Pro"/>
            </a:endParaRPr>
          </a:p>
        </p:txBody>
      </p:sp>
      <p:grpSp>
        <p:nvGrpSpPr>
          <p:cNvPr id="2655" name="Google Shape;2655;p170"/>
          <p:cNvGrpSpPr/>
          <p:nvPr/>
        </p:nvGrpSpPr>
        <p:grpSpPr>
          <a:xfrm>
            <a:off x="7968675" y="3829300"/>
            <a:ext cx="900900" cy="554100"/>
            <a:chOff x="7968675" y="4362700"/>
            <a:chExt cx="900900" cy="554100"/>
          </a:xfrm>
        </p:grpSpPr>
        <p:sp>
          <p:nvSpPr>
            <p:cNvPr id="2656" name="Google Shape;2656;p170"/>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657" name="Google Shape;2657;p170"/>
            <p:cNvCxnSpPr>
              <a:stCxn id="2658"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659" name="Google Shape;2659;p170"/>
            <p:cNvCxnSpPr>
              <a:stCxn id="2658"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660" name="Google Shape;2660;p170"/>
          <p:cNvSpPr txBox="1"/>
          <p:nvPr/>
        </p:nvSpPr>
        <p:spPr>
          <a:xfrm>
            <a:off x="6642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2661" name="Google Shape;2661;p170"/>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658" name="Google Shape;2658;p170"/>
          <p:cNvSpPr txBox="1"/>
          <p:nvPr/>
        </p:nvSpPr>
        <p:spPr>
          <a:xfrm>
            <a:off x="7524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662" name="Google Shape;2662;p170"/>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2663" name="Google Shape;2663;p170"/>
          <p:cNvSpPr txBox="1"/>
          <p:nvPr/>
        </p:nvSpPr>
        <p:spPr>
          <a:xfrm>
            <a:off x="5750175" y="3829300"/>
            <a:ext cx="887400" cy="5541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3</a:t>
            </a:r>
            <a:endParaRPr sz="2400">
              <a:solidFill>
                <a:srgbClr val="FFFFFF"/>
              </a:solidFill>
              <a:latin typeface="Source Code Pro"/>
              <a:ea typeface="Source Code Pro"/>
              <a:cs typeface="Source Code Pro"/>
              <a:sym typeface="Source Code Pro"/>
            </a:endParaRPr>
          </a:p>
        </p:txBody>
      </p:sp>
      <p:sp>
        <p:nvSpPr>
          <p:cNvPr id="2664" name="Google Shape;2664;p170"/>
          <p:cNvSpPr txBox="1"/>
          <p:nvPr/>
        </p:nvSpPr>
        <p:spPr>
          <a:xfrm>
            <a:off x="22005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60</a:t>
            </a:r>
            <a:endParaRPr sz="2400">
              <a:solidFill>
                <a:srgbClr val="999999"/>
              </a:solidFill>
              <a:latin typeface="Source Code Pro"/>
              <a:ea typeface="Source Code Pro"/>
              <a:cs typeface="Source Code Pro"/>
              <a:sym typeface="Source Code Pro"/>
            </a:endParaRPr>
          </a:p>
        </p:txBody>
      </p:sp>
      <p:sp>
        <p:nvSpPr>
          <p:cNvPr id="2665" name="Google Shape;2665;p170"/>
          <p:cNvSpPr txBox="1"/>
          <p:nvPr/>
        </p:nvSpPr>
        <p:spPr>
          <a:xfrm>
            <a:off x="3975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10</a:t>
            </a:r>
            <a:endParaRPr sz="2400">
              <a:solidFill>
                <a:srgbClr val="999999"/>
              </a:solidFill>
              <a:latin typeface="Source Code Pro"/>
              <a:ea typeface="Source Code Pro"/>
              <a:cs typeface="Source Code Pro"/>
              <a:sym typeface="Source Code Pro"/>
            </a:endParaRPr>
          </a:p>
        </p:txBody>
      </p:sp>
      <p:sp>
        <p:nvSpPr>
          <p:cNvPr id="2666" name="Google Shape;2666;p170"/>
          <p:cNvSpPr txBox="1"/>
          <p:nvPr/>
        </p:nvSpPr>
        <p:spPr>
          <a:xfrm>
            <a:off x="48627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84</a:t>
            </a:r>
            <a:endParaRPr sz="2400">
              <a:solidFill>
                <a:srgbClr val="FFFFFF"/>
              </a:solidFill>
              <a:latin typeface="Source Code Pro"/>
              <a:ea typeface="Source Code Pro"/>
              <a:cs typeface="Source Code Pro"/>
              <a:sym typeface="Source Code Pro"/>
            </a:endParaRPr>
          </a:p>
        </p:txBody>
      </p:sp>
      <p:grpSp>
        <p:nvGrpSpPr>
          <p:cNvPr id="2667" name="Google Shape;2667;p170"/>
          <p:cNvGrpSpPr/>
          <p:nvPr/>
        </p:nvGrpSpPr>
        <p:grpSpPr>
          <a:xfrm>
            <a:off x="7968675" y="4743700"/>
            <a:ext cx="900900" cy="554100"/>
            <a:chOff x="7968675" y="4362700"/>
            <a:chExt cx="900900" cy="554100"/>
          </a:xfrm>
        </p:grpSpPr>
        <p:sp>
          <p:nvSpPr>
            <p:cNvPr id="2668" name="Google Shape;2668;p170"/>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669" name="Google Shape;2669;p170"/>
            <p:cNvCxnSpPr>
              <a:stCxn id="2670"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671" name="Google Shape;2671;p170"/>
            <p:cNvCxnSpPr>
              <a:stCxn id="2670"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672" name="Google Shape;2672;p170"/>
          <p:cNvSpPr txBox="1"/>
          <p:nvPr/>
        </p:nvSpPr>
        <p:spPr>
          <a:xfrm>
            <a:off x="66423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201</a:t>
            </a:r>
            <a:endParaRPr sz="2400">
              <a:solidFill>
                <a:srgbClr val="FFFFFF"/>
              </a:solidFill>
              <a:latin typeface="Source Code Pro"/>
              <a:ea typeface="Source Code Pro"/>
              <a:cs typeface="Source Code Pro"/>
              <a:sym typeface="Source Code Pro"/>
            </a:endParaRPr>
          </a:p>
        </p:txBody>
      </p:sp>
      <p:sp>
        <p:nvSpPr>
          <p:cNvPr id="2673" name="Google Shape;2673;p170"/>
          <p:cNvSpPr txBox="1"/>
          <p:nvPr/>
        </p:nvSpPr>
        <p:spPr>
          <a:xfrm>
            <a:off x="3087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30</a:t>
            </a:r>
            <a:endParaRPr sz="2400">
              <a:solidFill>
                <a:srgbClr val="999999"/>
              </a:solidFill>
              <a:latin typeface="Source Code Pro"/>
              <a:ea typeface="Source Code Pro"/>
              <a:cs typeface="Source Code Pro"/>
              <a:sym typeface="Source Code Pro"/>
            </a:endParaRPr>
          </a:p>
        </p:txBody>
      </p:sp>
      <p:sp>
        <p:nvSpPr>
          <p:cNvPr id="2670" name="Google Shape;2670;p170"/>
          <p:cNvSpPr txBox="1"/>
          <p:nvPr/>
        </p:nvSpPr>
        <p:spPr>
          <a:xfrm>
            <a:off x="75249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192</a:t>
            </a:r>
            <a:endParaRPr sz="2400">
              <a:solidFill>
                <a:srgbClr val="FFFFFF"/>
              </a:solidFill>
              <a:latin typeface="Source Code Pro"/>
              <a:ea typeface="Source Code Pro"/>
              <a:cs typeface="Source Code Pro"/>
              <a:sym typeface="Source Code Pro"/>
            </a:endParaRPr>
          </a:p>
        </p:txBody>
      </p:sp>
      <p:sp>
        <p:nvSpPr>
          <p:cNvPr id="2674" name="Google Shape;2674;p170"/>
          <p:cNvSpPr txBox="1"/>
          <p:nvPr/>
        </p:nvSpPr>
        <p:spPr>
          <a:xfrm>
            <a:off x="2169075" y="2670400"/>
            <a:ext cx="6460200" cy="9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B4A7D6"/>
                </a:solidFill>
                <a:latin typeface="Source Sans Pro"/>
                <a:ea typeface="Source Sans Pro"/>
                <a:cs typeface="Source Sans Pro"/>
                <a:sym typeface="Source Sans Pro"/>
              </a:rPr>
              <a:t>“find </a:t>
            </a:r>
            <a:r>
              <a:rPr lang="en" sz="2400">
                <a:solidFill>
                  <a:srgbClr val="FFFFFF"/>
                </a:solidFill>
                <a:latin typeface="Source Code Pro"/>
                <a:ea typeface="Source Code Pro"/>
                <a:cs typeface="Source Code Pro"/>
                <a:sym typeface="Source Code Pro"/>
              </a:rPr>
              <a:t>3</a:t>
            </a:r>
            <a:r>
              <a:rPr lang="en" sz="2400">
                <a:solidFill>
                  <a:srgbClr val="B4A7D6"/>
                </a:solidFill>
                <a:latin typeface="Source Sans Pro"/>
                <a:ea typeface="Source Sans Pro"/>
                <a:cs typeface="Source Sans Pro"/>
                <a:sym typeface="Source Sans Pro"/>
              </a:rPr>
              <a:t> </a:t>
            </a:r>
            <a:r>
              <a:rPr b="1" lang="en" sz="2400">
                <a:solidFill>
                  <a:srgbClr val="B4A7D6"/>
                </a:solidFill>
                <a:latin typeface="Source Sans Pro"/>
                <a:ea typeface="Source Sans Pro"/>
                <a:cs typeface="Source Sans Pro"/>
                <a:sym typeface="Source Sans Pro"/>
              </a:rPr>
              <a:t>unused heap bytes</a:t>
            </a:r>
            <a:r>
              <a:rPr lang="en" sz="2400">
                <a:solidFill>
                  <a:srgbClr val="B4A7D6"/>
                </a:solidFill>
                <a:latin typeface="Source Sans Pro"/>
                <a:ea typeface="Source Sans Pro"/>
                <a:cs typeface="Source Sans Pro"/>
                <a:sym typeface="Source Sans Pro"/>
              </a:rPr>
              <a:t> in a row,</a:t>
            </a:r>
            <a:endParaRPr sz="2400">
              <a:solidFill>
                <a:srgbClr val="B4A7D6"/>
              </a:solidFill>
              <a:latin typeface="Source Sans Pro"/>
              <a:ea typeface="Source Sans Pro"/>
              <a:cs typeface="Source Sans Pro"/>
              <a:sym typeface="Source Sans Pro"/>
            </a:endParaRPr>
          </a:p>
          <a:p>
            <a:pPr indent="0" lvl="0" marL="0" rtl="0" algn="l">
              <a:spcBef>
                <a:spcPts val="0"/>
              </a:spcBef>
              <a:spcAft>
                <a:spcPts val="0"/>
              </a:spcAft>
              <a:buNone/>
            </a:pPr>
            <a:r>
              <a:rPr lang="en" sz="2400">
                <a:solidFill>
                  <a:srgbClr val="B4A7D6"/>
                </a:solidFill>
                <a:latin typeface="Source Sans Pro"/>
                <a:ea typeface="Source Sans Pro"/>
                <a:cs typeface="Source Sans Pro"/>
                <a:sym typeface="Source Sans Pro"/>
              </a:rPr>
              <a:t>and mark them as in-use”</a:t>
            </a:r>
            <a:endParaRPr sz="2400">
              <a:solidFill>
                <a:srgbClr val="B4A7D6"/>
              </a:solidFill>
              <a:latin typeface="Source Sans Pro"/>
              <a:ea typeface="Source Sans Pro"/>
              <a:cs typeface="Source Sans Pro"/>
              <a:sym typeface="Source Sans Pro"/>
            </a:endParaRPr>
          </a:p>
        </p:txBody>
      </p:sp>
      <p:sp>
        <p:nvSpPr>
          <p:cNvPr id="2675" name="Google Shape;2675;p170"/>
          <p:cNvSpPr txBox="1"/>
          <p:nvPr/>
        </p:nvSpPr>
        <p:spPr>
          <a:xfrm>
            <a:off x="425775" y="46103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stack</a:t>
            </a:r>
            <a:endParaRPr sz="3600">
              <a:solidFill>
                <a:srgbClr val="F3F3F3"/>
              </a:solidFill>
              <a:latin typeface="Alegreya"/>
              <a:ea typeface="Alegreya"/>
              <a:cs typeface="Alegreya"/>
              <a:sym typeface="Alegreya"/>
            </a:endParaRPr>
          </a:p>
        </p:txBody>
      </p:sp>
      <p:sp>
        <p:nvSpPr>
          <p:cNvPr id="2676" name="Google Shape;2676;p170"/>
          <p:cNvSpPr txBox="1"/>
          <p:nvPr/>
        </p:nvSpPr>
        <p:spPr>
          <a:xfrm>
            <a:off x="5750175" y="4743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8</a:t>
            </a:r>
            <a:endParaRPr sz="2400">
              <a:solidFill>
                <a:srgbClr val="FFFFFF"/>
              </a:solidFill>
              <a:latin typeface="Source Code Pro"/>
              <a:ea typeface="Source Code Pro"/>
              <a:cs typeface="Source Code Pro"/>
              <a:sym typeface="Source Code Pro"/>
            </a:endParaRPr>
          </a:p>
        </p:txBody>
      </p:sp>
      <p:sp>
        <p:nvSpPr>
          <p:cNvPr id="2677" name="Google Shape;2677;p170"/>
          <p:cNvSpPr txBox="1"/>
          <p:nvPr/>
        </p:nvSpPr>
        <p:spPr>
          <a:xfrm>
            <a:off x="4447100" y="917800"/>
            <a:ext cx="4797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678" name="Google Shape;2678;p170"/>
          <p:cNvSpPr txBox="1"/>
          <p:nvPr/>
        </p:nvSpPr>
        <p:spPr>
          <a:xfrm>
            <a:off x="3975375" y="3829300"/>
            <a:ext cx="887400" cy="5541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0"/>
                                        </p:tgtEl>
                                        <p:attrNameLst>
                                          <p:attrName>style.visibility</p:attrName>
                                        </p:attrNameLst>
                                      </p:cBhvr>
                                      <p:to>
                                        <p:strVal val="visible"/>
                                      </p:to>
                                    </p:set>
                                    <p:animEffect filter="fade" transition="in">
                                      <p:cBhvr>
                                        <p:cTn dur="1000"/>
                                        <p:tgtEl>
                                          <p:spTgt spid="26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2" name="Shape 2682"/>
        <p:cNvGrpSpPr/>
        <p:nvPr/>
      </p:nvGrpSpPr>
      <p:grpSpPr>
        <a:xfrm>
          <a:off x="0" y="0"/>
          <a:ext cx="0" cy="0"/>
          <a:chOff x="0" y="0"/>
          <a:chExt cx="0" cy="0"/>
        </a:xfrm>
      </p:grpSpPr>
      <p:sp>
        <p:nvSpPr>
          <p:cNvPr id="2683" name="Google Shape;2683;p171"/>
          <p:cNvSpPr txBox="1"/>
          <p:nvPr/>
        </p:nvSpPr>
        <p:spPr>
          <a:xfrm>
            <a:off x="425775" y="913000"/>
            <a:ext cx="8718300" cy="461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get_final_orders</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 =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3</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mut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for </a:t>
            </a:r>
            <a:r>
              <a:rPr lang="en" sz="2400">
                <a:solidFill>
                  <a:srgbClr val="FFFFFF"/>
                </a:solidFill>
                <a:latin typeface="Source Code Pro"/>
                <a:ea typeface="Source Code Pro"/>
                <a:cs typeface="Source Code Pro"/>
                <a:sym typeface="Source Code Pro"/>
              </a:rPr>
              <a:t>order</a:t>
            </a:r>
            <a:r>
              <a:rPr lang="en" sz="2400">
                <a:solidFill>
                  <a:srgbClr val="F6B26B"/>
                </a:solidFill>
                <a:latin typeface="Source Code Pro"/>
                <a:ea typeface="Source Code Pro"/>
                <a:cs typeface="Source Code Pro"/>
                <a:sym typeface="Source Code Pro"/>
              </a:rPr>
              <a:t> in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final_orders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finish</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return </a:t>
            </a:r>
            <a:r>
              <a:rPr lang="en" sz="2400">
                <a:solidFill>
                  <a:srgbClr val="FFFFFF"/>
                </a:solidFill>
                <a:latin typeface="Source Code Pro"/>
                <a:ea typeface="Source Code Pro"/>
                <a:cs typeface="Source Code Pro"/>
                <a:sym typeface="Source Code Pro"/>
              </a:rPr>
              <a:t>final_orders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684" name="Google Shape;2684;p171"/>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Manual Memory Management</a:t>
            </a:r>
            <a:endParaRPr sz="3600">
              <a:solidFill>
                <a:srgbClr val="F3F3F3"/>
              </a:solidFill>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3">
                                            <p:txEl>
                                              <p:pRg end="0" st="0"/>
                                            </p:txEl>
                                          </p:spTgt>
                                        </p:tgtEl>
                                        <p:attrNameLst>
                                          <p:attrName>style.visibility</p:attrName>
                                        </p:attrNameLst>
                                      </p:cBhvr>
                                      <p:to>
                                        <p:strVal val="visible"/>
                                      </p:to>
                                    </p:set>
                                    <p:animEffect filter="fade" transition="in">
                                      <p:cBhvr>
                                        <p:cTn dur="1000"/>
                                        <p:tgtEl>
                                          <p:spTgt spid="26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3">
                                            <p:txEl>
                                              <p:pRg end="1" st="1"/>
                                            </p:txEl>
                                          </p:spTgt>
                                        </p:tgtEl>
                                        <p:attrNameLst>
                                          <p:attrName>style.visibility</p:attrName>
                                        </p:attrNameLst>
                                      </p:cBhvr>
                                      <p:to>
                                        <p:strVal val="visible"/>
                                      </p:to>
                                    </p:set>
                                    <p:animEffect filter="fade" transition="in">
                                      <p:cBhvr>
                                        <p:cTn dur="1000"/>
                                        <p:tgtEl>
                                          <p:spTgt spid="26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3">
                                            <p:txEl>
                                              <p:pRg end="2" st="2"/>
                                            </p:txEl>
                                          </p:spTgt>
                                        </p:tgtEl>
                                        <p:attrNameLst>
                                          <p:attrName>style.visibility</p:attrName>
                                        </p:attrNameLst>
                                      </p:cBhvr>
                                      <p:to>
                                        <p:strVal val="visible"/>
                                      </p:to>
                                    </p:set>
                                    <p:animEffect filter="fade" transition="in">
                                      <p:cBhvr>
                                        <p:cTn dur="1000"/>
                                        <p:tgtEl>
                                          <p:spTgt spid="26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3">
                                            <p:txEl>
                                              <p:pRg end="3" st="3"/>
                                            </p:txEl>
                                          </p:spTgt>
                                        </p:tgtEl>
                                        <p:attrNameLst>
                                          <p:attrName>style.visibility</p:attrName>
                                        </p:attrNameLst>
                                      </p:cBhvr>
                                      <p:to>
                                        <p:strVal val="visible"/>
                                      </p:to>
                                    </p:set>
                                    <p:animEffect filter="fade" transition="in">
                                      <p:cBhvr>
                                        <p:cTn dur="1000"/>
                                        <p:tgtEl>
                                          <p:spTgt spid="268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3">
                                            <p:txEl>
                                              <p:pRg end="4" st="4"/>
                                            </p:txEl>
                                          </p:spTgt>
                                        </p:tgtEl>
                                        <p:attrNameLst>
                                          <p:attrName>style.visibility</p:attrName>
                                        </p:attrNameLst>
                                      </p:cBhvr>
                                      <p:to>
                                        <p:strVal val="visible"/>
                                      </p:to>
                                    </p:set>
                                    <p:animEffect filter="fade" transition="in">
                                      <p:cBhvr>
                                        <p:cTn dur="1000"/>
                                        <p:tgtEl>
                                          <p:spTgt spid="268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3">
                                            <p:txEl>
                                              <p:pRg end="5" st="5"/>
                                            </p:txEl>
                                          </p:spTgt>
                                        </p:tgtEl>
                                        <p:attrNameLst>
                                          <p:attrName>style.visibility</p:attrName>
                                        </p:attrNameLst>
                                      </p:cBhvr>
                                      <p:to>
                                        <p:strVal val="visible"/>
                                      </p:to>
                                    </p:set>
                                    <p:animEffect filter="fade" transition="in">
                                      <p:cBhvr>
                                        <p:cTn dur="1000"/>
                                        <p:tgtEl>
                                          <p:spTgt spid="268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3">
                                            <p:txEl>
                                              <p:pRg end="6" st="6"/>
                                            </p:txEl>
                                          </p:spTgt>
                                        </p:tgtEl>
                                        <p:attrNameLst>
                                          <p:attrName>style.visibility</p:attrName>
                                        </p:attrNameLst>
                                      </p:cBhvr>
                                      <p:to>
                                        <p:strVal val="visible"/>
                                      </p:to>
                                    </p:set>
                                    <p:animEffect filter="fade" transition="in">
                                      <p:cBhvr>
                                        <p:cTn dur="1000"/>
                                        <p:tgtEl>
                                          <p:spTgt spid="2683">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8" name="Shape 2688"/>
        <p:cNvGrpSpPr/>
        <p:nvPr/>
      </p:nvGrpSpPr>
      <p:grpSpPr>
        <a:xfrm>
          <a:off x="0" y="0"/>
          <a:ext cx="0" cy="0"/>
          <a:chOff x="0" y="0"/>
          <a:chExt cx="0" cy="0"/>
        </a:xfrm>
      </p:grpSpPr>
      <p:sp>
        <p:nvSpPr>
          <p:cNvPr id="2689" name="Google Shape;2689;p172"/>
          <p:cNvSpPr txBox="1"/>
          <p:nvPr/>
        </p:nvSpPr>
        <p:spPr>
          <a:xfrm>
            <a:off x="425775" y="913000"/>
            <a:ext cx="8718300" cy="461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get_final_orders</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 =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3</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4</a:t>
            </a:r>
            <a:r>
              <a:rPr lang="en" sz="2400">
                <a:solidFill>
                  <a:srgbClr val="F6B26B"/>
                </a:solidFill>
                <a:latin typeface="Source Code Pro"/>
                <a:ea typeface="Source Code Pro"/>
                <a:cs typeface="Source Code Pro"/>
                <a:sym typeface="Source Code Pro"/>
              </a:rPr>
              <a:t>];</a:t>
            </a:r>
            <a:r>
              <a:rPr lang="en" sz="2400">
                <a:solidFill>
                  <a:srgbClr val="93C47D"/>
                </a:solidFill>
                <a:latin typeface="Source Code Pro"/>
                <a:ea typeface="Source Code Pro"/>
                <a:cs typeface="Source Code Pro"/>
                <a:sym typeface="Source Code Pro"/>
              </a:rPr>
              <a:t> // alloc</a:t>
            </a:r>
            <a:endParaRPr sz="2400">
              <a:solidFill>
                <a:srgbClr val="93C47D"/>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mut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for </a:t>
            </a:r>
            <a:r>
              <a:rPr lang="en" sz="2400">
                <a:solidFill>
                  <a:srgbClr val="FFFFFF"/>
                </a:solidFill>
                <a:latin typeface="Source Code Pro"/>
                <a:ea typeface="Source Code Pro"/>
                <a:cs typeface="Source Code Pro"/>
                <a:sym typeface="Source Code Pro"/>
              </a:rPr>
              <a:t>order</a:t>
            </a:r>
            <a:r>
              <a:rPr lang="en" sz="2400">
                <a:solidFill>
                  <a:srgbClr val="F6B26B"/>
                </a:solidFill>
                <a:latin typeface="Source Code Pro"/>
                <a:ea typeface="Source Code Pro"/>
                <a:cs typeface="Source Code Pro"/>
                <a:sym typeface="Source Code Pro"/>
              </a:rPr>
              <a:t> in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final_orders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finish</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return </a:t>
            </a:r>
            <a:r>
              <a:rPr lang="en" sz="2400">
                <a:solidFill>
                  <a:srgbClr val="FFFFFF"/>
                </a:solidFill>
                <a:latin typeface="Source Code Pro"/>
                <a:ea typeface="Source Code Pro"/>
                <a:cs typeface="Source Code Pro"/>
                <a:sym typeface="Source Code Pro"/>
              </a:rPr>
              <a:t>final_orders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690" name="Google Shape;2690;p172"/>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Manual Memory Management</a:t>
            </a:r>
            <a:endParaRPr sz="3600">
              <a:solidFill>
                <a:srgbClr val="F3F3F3"/>
              </a:solidFill>
              <a:latin typeface="Alegreya"/>
              <a:ea typeface="Alegreya"/>
              <a:cs typeface="Alegreya"/>
              <a:sym typeface="Alegrey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1559925" y="4682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Recap</a:t>
            </a:r>
            <a:endParaRPr>
              <a:latin typeface="Alegreya"/>
              <a:ea typeface="Alegreya"/>
              <a:cs typeface="Alegreya"/>
              <a:sym typeface="Alegreya"/>
            </a:endParaRPr>
          </a:p>
        </p:txBody>
      </p:sp>
      <p:sp>
        <p:nvSpPr>
          <p:cNvPr id="177" name="Google Shape;177;p29"/>
          <p:cNvSpPr txBox="1"/>
          <p:nvPr>
            <p:ph idx="1" type="body"/>
          </p:nvPr>
        </p:nvSpPr>
        <p:spPr>
          <a:xfrm>
            <a:off x="483575" y="2025056"/>
            <a:ext cx="8171100" cy="315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What</a:t>
            </a:r>
            <a:r>
              <a:rPr lang="en"/>
              <a:t> is Rust?</a:t>
            </a:r>
            <a:endParaRPr/>
          </a:p>
          <a:p>
            <a:pPr indent="0" lvl="0" marL="0" rtl="0" algn="l">
              <a:spcBef>
                <a:spcPts val="1600"/>
              </a:spcBef>
              <a:spcAft>
                <a:spcPts val="0"/>
              </a:spcAft>
              <a:buClr>
                <a:schemeClr val="dk1"/>
              </a:buClr>
              <a:buSzPts val="1100"/>
              <a:buFont typeface="Arial"/>
              <a:buNone/>
            </a:pPr>
            <a:r>
              <a:rPr lang="en">
                <a:solidFill>
                  <a:schemeClr val="lt2"/>
                </a:solidFill>
              </a:rPr>
              <a:t>Who uses Rust?</a:t>
            </a:r>
            <a:endParaRPr>
              <a:solidFill>
                <a:schemeClr val="lt2"/>
              </a:solidFill>
            </a:endParaRPr>
          </a:p>
          <a:p>
            <a:pPr indent="0" lvl="0" marL="0" rtl="0" algn="l">
              <a:spcBef>
                <a:spcPts val="1600"/>
              </a:spcBef>
              <a:spcAft>
                <a:spcPts val="0"/>
              </a:spcAft>
              <a:buClr>
                <a:schemeClr val="dk1"/>
              </a:buClr>
              <a:buSzPts val="1100"/>
              <a:buFont typeface="Arial"/>
              <a:buNone/>
            </a:pPr>
            <a:r>
              <a:rPr lang="en">
                <a:solidFill>
                  <a:schemeClr val="lt2"/>
                </a:solidFill>
              </a:rPr>
              <a:t>Why &amp; why not use Rust?</a:t>
            </a:r>
            <a:endParaRPr/>
          </a:p>
          <a:p>
            <a:pPr indent="0" lvl="0" marL="0" rtl="0" algn="l">
              <a:spcBef>
                <a:spcPts val="1600"/>
              </a:spcBef>
              <a:spcAft>
                <a:spcPts val="1600"/>
              </a:spcAft>
              <a:buClr>
                <a:schemeClr val="dk1"/>
              </a:buClr>
              <a:buSzPts val="1100"/>
              <a:buFont typeface="Arial"/>
              <a:buNone/>
            </a:pPr>
            <a:r>
              <a:rPr lang="en">
                <a:solidFill>
                  <a:schemeClr val="lt2"/>
                </a:solidFill>
              </a:rPr>
              <a:t>Workshop Structure</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4" name="Shape 2694"/>
        <p:cNvGrpSpPr/>
        <p:nvPr/>
      </p:nvGrpSpPr>
      <p:grpSpPr>
        <a:xfrm>
          <a:off x="0" y="0"/>
          <a:ext cx="0" cy="0"/>
          <a:chOff x="0" y="0"/>
          <a:chExt cx="0" cy="0"/>
        </a:xfrm>
      </p:grpSpPr>
      <p:sp>
        <p:nvSpPr>
          <p:cNvPr id="2695" name="Google Shape;2695;p173"/>
          <p:cNvSpPr txBox="1"/>
          <p:nvPr/>
        </p:nvSpPr>
        <p:spPr>
          <a:xfrm>
            <a:off x="425775" y="913000"/>
            <a:ext cx="8718300" cy="461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get_final_orders</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 =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3</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4</a:t>
            </a:r>
            <a:r>
              <a:rPr lang="en" sz="2400">
                <a:solidFill>
                  <a:srgbClr val="F6B26B"/>
                </a:solidFill>
                <a:latin typeface="Source Code Pro"/>
                <a:ea typeface="Source Code Pro"/>
                <a:cs typeface="Source Code Pro"/>
                <a:sym typeface="Source Code Pro"/>
              </a:rPr>
              <a:t>];</a:t>
            </a:r>
            <a:r>
              <a:rPr lang="en" sz="2400">
                <a:solidFill>
                  <a:srgbClr val="93C47D"/>
                </a:solidFill>
                <a:latin typeface="Source Code Pro"/>
                <a:ea typeface="Source Code Pro"/>
                <a:cs typeface="Source Code Pro"/>
                <a:sym typeface="Source Code Pro"/>
              </a:rPr>
              <a:t> // alloc</a:t>
            </a:r>
            <a:endParaRPr sz="2400">
              <a:solidFill>
                <a:srgbClr val="93C47D"/>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mut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for </a:t>
            </a:r>
            <a:r>
              <a:rPr lang="en" sz="2400">
                <a:solidFill>
                  <a:srgbClr val="FFFFFF"/>
                </a:solidFill>
                <a:latin typeface="Source Code Pro"/>
                <a:ea typeface="Source Code Pro"/>
                <a:cs typeface="Source Code Pro"/>
                <a:sym typeface="Source Code Pro"/>
              </a:rPr>
              <a:t>order</a:t>
            </a:r>
            <a:r>
              <a:rPr lang="en" sz="2400">
                <a:solidFill>
                  <a:srgbClr val="F6B26B"/>
                </a:solidFill>
                <a:latin typeface="Source Code Pro"/>
                <a:ea typeface="Source Code Pro"/>
                <a:cs typeface="Source Code Pro"/>
                <a:sym typeface="Source Code Pro"/>
              </a:rPr>
              <a:t> in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final_orders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finish</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6D9EEB"/>
                </a:solidFill>
                <a:latin typeface="Source Code Pro"/>
                <a:ea typeface="Source Code Pro"/>
                <a:cs typeface="Source Code Pro"/>
                <a:sym typeface="Source Code Pro"/>
              </a:rPr>
              <a:t>dealloc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r>
              <a:rPr lang="en" sz="2400">
                <a:solidFill>
                  <a:srgbClr val="93C47D"/>
                </a:solidFill>
                <a:latin typeface="Source Code Pro"/>
                <a:ea typeface="Source Code Pro"/>
                <a:cs typeface="Source Code Pro"/>
                <a:sym typeface="Source Code Pro"/>
              </a:rPr>
              <a:t> // free these bytes!</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return </a:t>
            </a:r>
            <a:r>
              <a:rPr lang="en" sz="2400">
                <a:solidFill>
                  <a:srgbClr val="FFFFFF"/>
                </a:solidFill>
                <a:latin typeface="Source Code Pro"/>
                <a:ea typeface="Source Code Pro"/>
                <a:cs typeface="Source Code Pro"/>
                <a:sym typeface="Source Code Pro"/>
              </a:rPr>
              <a:t>final_orders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696" name="Google Shape;2696;p173"/>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Manual Memory Management</a:t>
            </a:r>
            <a:endParaRPr sz="3600">
              <a:solidFill>
                <a:srgbClr val="F3F3F3"/>
              </a:solidFill>
              <a:latin typeface="Alegreya"/>
              <a:ea typeface="Alegreya"/>
              <a:cs typeface="Alegreya"/>
              <a:sym typeface="Alegreya"/>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0" name="Shape 2700"/>
        <p:cNvGrpSpPr/>
        <p:nvPr/>
      </p:nvGrpSpPr>
      <p:grpSpPr>
        <a:xfrm>
          <a:off x="0" y="0"/>
          <a:ext cx="0" cy="0"/>
          <a:chOff x="0" y="0"/>
          <a:chExt cx="0" cy="0"/>
        </a:xfrm>
      </p:grpSpPr>
      <p:sp>
        <p:nvSpPr>
          <p:cNvPr id="2701" name="Google Shape;2701;p174"/>
          <p:cNvSpPr txBox="1"/>
          <p:nvPr/>
        </p:nvSpPr>
        <p:spPr>
          <a:xfrm>
            <a:off x="425775" y="913000"/>
            <a:ext cx="8718300" cy="461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get_final_orders</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 =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3</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4</a:t>
            </a:r>
            <a:r>
              <a:rPr lang="en" sz="2400">
                <a:solidFill>
                  <a:srgbClr val="F6B26B"/>
                </a:solidFill>
                <a:latin typeface="Source Code Pro"/>
                <a:ea typeface="Source Code Pro"/>
                <a:cs typeface="Source Code Pro"/>
                <a:sym typeface="Source Code Pro"/>
              </a:rPr>
              <a:t>];</a:t>
            </a:r>
            <a:r>
              <a:rPr lang="en" sz="2400">
                <a:solidFill>
                  <a:srgbClr val="93C47D"/>
                </a:solidFill>
                <a:latin typeface="Source Code Pro"/>
                <a:ea typeface="Source Code Pro"/>
                <a:cs typeface="Source Code Pro"/>
                <a:sym typeface="Source Code Pro"/>
              </a:rPr>
              <a:t> // alloc</a:t>
            </a:r>
            <a:endParaRPr sz="2400">
              <a:solidFill>
                <a:srgbClr val="93C47D"/>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mut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6D9EEB"/>
                </a:solidFill>
                <a:latin typeface="Source Code Pro"/>
                <a:ea typeface="Source Code Pro"/>
                <a:cs typeface="Source Code Pro"/>
                <a:sym typeface="Source Code Pro"/>
              </a:rPr>
              <a:t>dealloc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for </a:t>
            </a:r>
            <a:r>
              <a:rPr lang="en" sz="2400">
                <a:solidFill>
                  <a:srgbClr val="FFFFFF"/>
                </a:solidFill>
                <a:latin typeface="Source Code Pro"/>
                <a:ea typeface="Source Code Pro"/>
                <a:cs typeface="Source Code Pro"/>
                <a:sym typeface="Source Code Pro"/>
              </a:rPr>
              <a:t>order</a:t>
            </a:r>
            <a:r>
              <a:rPr lang="en" sz="2400">
                <a:solidFill>
                  <a:srgbClr val="F6B26B"/>
                </a:solidFill>
                <a:latin typeface="Source Code Pro"/>
                <a:ea typeface="Source Code Pro"/>
                <a:cs typeface="Source Code Pro"/>
                <a:sym typeface="Source Code Pro"/>
              </a:rPr>
              <a:t> in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final_orders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finish</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return </a:t>
            </a:r>
            <a:r>
              <a:rPr lang="en" sz="2400">
                <a:solidFill>
                  <a:srgbClr val="FFFFFF"/>
                </a:solidFill>
                <a:latin typeface="Source Code Pro"/>
                <a:ea typeface="Source Code Pro"/>
                <a:cs typeface="Source Code Pro"/>
                <a:sym typeface="Source Code Pro"/>
              </a:rPr>
              <a:t>final_orders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702" name="Google Shape;2702;p174"/>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Use-After-Free</a:t>
            </a:r>
            <a:endParaRPr sz="3600">
              <a:solidFill>
                <a:srgbClr val="F3F3F3"/>
              </a:solidFill>
              <a:latin typeface="Alegreya"/>
              <a:ea typeface="Alegreya"/>
              <a:cs typeface="Alegreya"/>
              <a:sym typeface="Alegreya"/>
            </a:endParaRPr>
          </a:p>
        </p:txBody>
      </p:sp>
      <p:sp>
        <p:nvSpPr>
          <p:cNvPr id="2703" name="Google Shape;2703;p174"/>
          <p:cNvSpPr/>
          <p:nvPr/>
        </p:nvSpPr>
        <p:spPr>
          <a:xfrm>
            <a:off x="2554725" y="2110000"/>
            <a:ext cx="2223600" cy="7380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74"/>
          <p:cNvSpPr/>
          <p:nvPr/>
        </p:nvSpPr>
        <p:spPr>
          <a:xfrm>
            <a:off x="4778325" y="2022950"/>
            <a:ext cx="4409100" cy="52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3000">
                <a:solidFill>
                  <a:srgbClr val="E06666"/>
                </a:solidFill>
                <a:latin typeface="Source Sans Pro"/>
                <a:ea typeface="Source Sans Pro"/>
                <a:cs typeface="Source Sans Pro"/>
                <a:sym typeface="Source Sans Pro"/>
              </a:rPr>
              <a:t>use-after-free</a:t>
            </a:r>
            <a:r>
              <a:rPr i="1" lang="en" sz="3000">
                <a:solidFill>
                  <a:srgbClr val="E06666"/>
                </a:solidFill>
                <a:latin typeface="Source Sans Pro"/>
                <a:ea typeface="Source Sans Pro"/>
                <a:cs typeface="Source Sans Pro"/>
                <a:sym typeface="Source Sans Pro"/>
              </a:rPr>
              <a:t> bug</a:t>
            </a:r>
            <a:endParaRPr i="1" sz="3000">
              <a:solidFill>
                <a:srgbClr val="E06666"/>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3"/>
                                        </p:tgtEl>
                                        <p:attrNameLst>
                                          <p:attrName>style.visibility</p:attrName>
                                        </p:attrNameLst>
                                      </p:cBhvr>
                                      <p:to>
                                        <p:strVal val="visible"/>
                                      </p:to>
                                    </p:set>
                                    <p:animEffect filter="fade" transition="in">
                                      <p:cBhvr>
                                        <p:cTn dur="1000"/>
                                        <p:tgtEl>
                                          <p:spTgt spid="27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4"/>
                                        </p:tgtEl>
                                        <p:attrNameLst>
                                          <p:attrName>style.visibility</p:attrName>
                                        </p:attrNameLst>
                                      </p:cBhvr>
                                      <p:to>
                                        <p:strVal val="visible"/>
                                      </p:to>
                                    </p:set>
                                    <p:animEffect filter="fade" transition="in">
                                      <p:cBhvr>
                                        <p:cTn dur="1000"/>
                                        <p:tgtEl>
                                          <p:spTgt spid="27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8" name="Shape 2708"/>
        <p:cNvGrpSpPr/>
        <p:nvPr/>
      </p:nvGrpSpPr>
      <p:grpSpPr>
        <a:xfrm>
          <a:off x="0" y="0"/>
          <a:ext cx="0" cy="0"/>
          <a:chOff x="0" y="0"/>
          <a:chExt cx="0" cy="0"/>
        </a:xfrm>
      </p:grpSpPr>
      <p:sp>
        <p:nvSpPr>
          <p:cNvPr id="2709" name="Google Shape;2709;p175"/>
          <p:cNvSpPr txBox="1"/>
          <p:nvPr/>
        </p:nvSpPr>
        <p:spPr>
          <a:xfrm>
            <a:off x="4060500" y="4426875"/>
            <a:ext cx="1880400" cy="6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D9EEB"/>
                </a:solidFill>
                <a:latin typeface="Source Code Pro"/>
                <a:ea typeface="Source Code Pro"/>
                <a:cs typeface="Source Code Pro"/>
                <a:sym typeface="Source Code Pro"/>
              </a:rPr>
              <a:t>dealloc</a:t>
            </a:r>
            <a:r>
              <a:rPr lang="en" sz="2400">
                <a:solidFill>
                  <a:srgbClr val="FFFFFF"/>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710" name="Google Shape;2710;p175"/>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Use-After-Free</a:t>
            </a:r>
            <a:endParaRPr sz="3600">
              <a:solidFill>
                <a:srgbClr val="F3F3F3"/>
              </a:solidFill>
              <a:latin typeface="Alegreya"/>
              <a:ea typeface="Alegreya"/>
              <a:cs typeface="Alegreya"/>
              <a:sym typeface="Alegreya"/>
            </a:endParaRPr>
          </a:p>
        </p:txBody>
      </p:sp>
      <p:sp>
        <p:nvSpPr>
          <p:cNvPr id="2711" name="Google Shape;2711;p175"/>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712" name="Google Shape;2712;p175"/>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sp>
        <p:nvSpPr>
          <p:cNvPr id="2713" name="Google Shape;2713;p175"/>
          <p:cNvSpPr txBox="1"/>
          <p:nvPr/>
        </p:nvSpPr>
        <p:spPr>
          <a:xfrm>
            <a:off x="39753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2714" name="Google Shape;2714;p175"/>
          <p:cNvSpPr txBox="1"/>
          <p:nvPr/>
        </p:nvSpPr>
        <p:spPr>
          <a:xfrm>
            <a:off x="48627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a:t>
            </a:r>
            <a:endParaRPr sz="2400">
              <a:solidFill>
                <a:srgbClr val="FFFFFF"/>
              </a:solidFill>
              <a:latin typeface="Source Code Pro"/>
              <a:ea typeface="Source Code Pro"/>
              <a:cs typeface="Source Code Pro"/>
              <a:sym typeface="Source Code Pro"/>
            </a:endParaRPr>
          </a:p>
        </p:txBody>
      </p:sp>
      <p:grpSp>
        <p:nvGrpSpPr>
          <p:cNvPr id="2715" name="Google Shape;2715;p175"/>
          <p:cNvGrpSpPr/>
          <p:nvPr/>
        </p:nvGrpSpPr>
        <p:grpSpPr>
          <a:xfrm>
            <a:off x="7968675" y="3829300"/>
            <a:ext cx="900900" cy="554100"/>
            <a:chOff x="7968675" y="4362700"/>
            <a:chExt cx="900900" cy="554100"/>
          </a:xfrm>
        </p:grpSpPr>
        <p:sp>
          <p:nvSpPr>
            <p:cNvPr id="2716" name="Google Shape;2716;p175"/>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717" name="Google Shape;2717;p175"/>
            <p:cNvCxnSpPr>
              <a:stCxn id="2718"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719" name="Google Shape;2719;p175"/>
            <p:cNvCxnSpPr>
              <a:stCxn id="2718"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720" name="Google Shape;2720;p175"/>
          <p:cNvSpPr txBox="1"/>
          <p:nvPr/>
        </p:nvSpPr>
        <p:spPr>
          <a:xfrm>
            <a:off x="6642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2721" name="Google Shape;2721;p175"/>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718" name="Google Shape;2718;p175"/>
          <p:cNvSpPr txBox="1"/>
          <p:nvPr/>
        </p:nvSpPr>
        <p:spPr>
          <a:xfrm>
            <a:off x="7524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722" name="Google Shape;2722;p175"/>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2723" name="Google Shape;2723;p175"/>
          <p:cNvSpPr txBox="1"/>
          <p:nvPr/>
        </p:nvSpPr>
        <p:spPr>
          <a:xfrm>
            <a:off x="5750175" y="38293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3</a:t>
            </a:r>
            <a:endParaRPr sz="2400">
              <a:solidFill>
                <a:srgbClr val="FFFFFF"/>
              </a:solidFill>
              <a:latin typeface="Source Code Pro"/>
              <a:ea typeface="Source Code Pro"/>
              <a:cs typeface="Source Code Pro"/>
              <a:sym typeface="Source Code Pro"/>
            </a:endParaRPr>
          </a:p>
        </p:txBody>
      </p:sp>
      <p:cxnSp>
        <p:nvCxnSpPr>
          <p:cNvPr id="2724" name="Google Shape;2724;p175"/>
          <p:cNvCxnSpPr/>
          <p:nvPr/>
        </p:nvCxnSpPr>
        <p:spPr>
          <a:xfrm>
            <a:off x="3964550" y="1949150"/>
            <a:ext cx="2185800" cy="1712700"/>
          </a:xfrm>
          <a:prstGeom prst="straightConnector1">
            <a:avLst/>
          </a:prstGeom>
          <a:noFill/>
          <a:ln cap="flat" cmpd="sng" w="76200">
            <a:solidFill>
              <a:srgbClr val="B4A7D6"/>
            </a:solidFill>
            <a:prstDash val="solid"/>
            <a:round/>
            <a:headEnd len="med" w="med" type="none"/>
            <a:tailEnd len="med" w="med" type="triangle"/>
          </a:ln>
        </p:spPr>
      </p:cxnSp>
      <p:cxnSp>
        <p:nvCxnSpPr>
          <p:cNvPr id="2725" name="Google Shape;2725;p175"/>
          <p:cNvCxnSpPr/>
          <p:nvPr/>
        </p:nvCxnSpPr>
        <p:spPr>
          <a:xfrm flipH="1">
            <a:off x="4448125" y="1882925"/>
            <a:ext cx="566700" cy="1902900"/>
          </a:xfrm>
          <a:prstGeom prst="straightConnector1">
            <a:avLst/>
          </a:prstGeom>
          <a:noFill/>
          <a:ln cap="flat" cmpd="sng" w="76200">
            <a:solidFill>
              <a:srgbClr val="B4A7D6"/>
            </a:solidFill>
            <a:prstDash val="solid"/>
            <a:round/>
            <a:headEnd len="med" w="med" type="none"/>
            <a:tailEnd len="med" w="med" type="triangle"/>
          </a:ln>
        </p:spPr>
      </p:cxnSp>
      <p:sp>
        <p:nvSpPr>
          <p:cNvPr id="2726" name="Google Shape;2726;p175"/>
          <p:cNvSpPr/>
          <p:nvPr/>
        </p:nvSpPr>
        <p:spPr>
          <a:xfrm>
            <a:off x="4749900" y="17573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2</a:t>
            </a:r>
            <a:endParaRPr sz="3000">
              <a:latin typeface="Source Sans Pro"/>
              <a:ea typeface="Source Sans Pro"/>
              <a:cs typeface="Source Sans Pro"/>
              <a:sym typeface="Source Sans Pro"/>
            </a:endParaRPr>
          </a:p>
        </p:txBody>
      </p:sp>
      <p:sp>
        <p:nvSpPr>
          <p:cNvPr id="2727" name="Google Shape;2727;p175"/>
          <p:cNvSpPr/>
          <p:nvPr/>
        </p:nvSpPr>
        <p:spPr>
          <a:xfrm>
            <a:off x="3814175" y="17095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3</a:t>
            </a:r>
            <a:endParaRPr sz="3000">
              <a:latin typeface="Source Sans Pro"/>
              <a:ea typeface="Source Sans Pro"/>
              <a:cs typeface="Source Sans Pro"/>
              <a:sym typeface="Source Sans Pro"/>
            </a:endParaRPr>
          </a:p>
        </p:txBody>
      </p:sp>
      <p:sp>
        <p:nvSpPr>
          <p:cNvPr id="2728" name="Google Shape;2728;p175"/>
          <p:cNvSpPr txBox="1"/>
          <p:nvPr/>
        </p:nvSpPr>
        <p:spPr>
          <a:xfrm>
            <a:off x="4447100" y="917800"/>
            <a:ext cx="4797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9"/>
                                        </p:tgtEl>
                                        <p:attrNameLst>
                                          <p:attrName>style.visibility</p:attrName>
                                        </p:attrNameLst>
                                      </p:cBhvr>
                                      <p:to>
                                        <p:strVal val="visible"/>
                                      </p:to>
                                    </p:set>
                                    <p:animEffect filter="fade" transition="in">
                                      <p:cBhvr>
                                        <p:cTn dur="1000"/>
                                        <p:tgtEl>
                                          <p:spTgt spid="27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2" name="Shape 2732"/>
        <p:cNvGrpSpPr/>
        <p:nvPr/>
      </p:nvGrpSpPr>
      <p:grpSpPr>
        <a:xfrm>
          <a:off x="0" y="0"/>
          <a:ext cx="0" cy="0"/>
          <a:chOff x="0" y="0"/>
          <a:chExt cx="0" cy="0"/>
        </a:xfrm>
      </p:grpSpPr>
      <p:sp>
        <p:nvSpPr>
          <p:cNvPr id="2733" name="Google Shape;2733;p176"/>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Use-After-Free</a:t>
            </a:r>
            <a:endParaRPr sz="3600">
              <a:solidFill>
                <a:srgbClr val="F3F3F3"/>
              </a:solidFill>
              <a:latin typeface="Alegreya"/>
              <a:ea typeface="Alegreya"/>
              <a:cs typeface="Alegreya"/>
              <a:sym typeface="Alegreya"/>
            </a:endParaRPr>
          </a:p>
        </p:txBody>
      </p:sp>
      <p:sp>
        <p:nvSpPr>
          <p:cNvPr id="2734" name="Google Shape;2734;p176"/>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735" name="Google Shape;2735;p176"/>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sp>
        <p:nvSpPr>
          <p:cNvPr id="2736" name="Google Shape;2736;p176"/>
          <p:cNvSpPr txBox="1"/>
          <p:nvPr/>
        </p:nvSpPr>
        <p:spPr>
          <a:xfrm>
            <a:off x="3975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a:t>
            </a:r>
            <a:endParaRPr sz="2400">
              <a:solidFill>
                <a:srgbClr val="999999"/>
              </a:solidFill>
              <a:latin typeface="Source Code Pro"/>
              <a:ea typeface="Source Code Pro"/>
              <a:cs typeface="Source Code Pro"/>
              <a:sym typeface="Source Code Pro"/>
            </a:endParaRPr>
          </a:p>
        </p:txBody>
      </p:sp>
      <p:sp>
        <p:nvSpPr>
          <p:cNvPr id="2737" name="Google Shape;2737;p176"/>
          <p:cNvSpPr txBox="1"/>
          <p:nvPr/>
        </p:nvSpPr>
        <p:spPr>
          <a:xfrm>
            <a:off x="48627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a:t>
            </a:r>
            <a:endParaRPr sz="2400">
              <a:solidFill>
                <a:srgbClr val="999999"/>
              </a:solidFill>
              <a:latin typeface="Source Code Pro"/>
              <a:ea typeface="Source Code Pro"/>
              <a:cs typeface="Source Code Pro"/>
              <a:sym typeface="Source Code Pro"/>
            </a:endParaRPr>
          </a:p>
        </p:txBody>
      </p:sp>
      <p:grpSp>
        <p:nvGrpSpPr>
          <p:cNvPr id="2738" name="Google Shape;2738;p176"/>
          <p:cNvGrpSpPr/>
          <p:nvPr/>
        </p:nvGrpSpPr>
        <p:grpSpPr>
          <a:xfrm>
            <a:off x="7968675" y="3829300"/>
            <a:ext cx="900900" cy="554100"/>
            <a:chOff x="7968675" y="4362700"/>
            <a:chExt cx="900900" cy="554100"/>
          </a:xfrm>
        </p:grpSpPr>
        <p:sp>
          <p:nvSpPr>
            <p:cNvPr id="2739" name="Google Shape;2739;p176"/>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740" name="Google Shape;2740;p176"/>
            <p:cNvCxnSpPr>
              <a:stCxn id="2741"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742" name="Google Shape;2742;p176"/>
            <p:cNvCxnSpPr>
              <a:stCxn id="2741"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743" name="Google Shape;2743;p176"/>
          <p:cNvSpPr txBox="1"/>
          <p:nvPr/>
        </p:nvSpPr>
        <p:spPr>
          <a:xfrm>
            <a:off x="6642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2744" name="Google Shape;2744;p176"/>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741" name="Google Shape;2741;p176"/>
          <p:cNvSpPr txBox="1"/>
          <p:nvPr/>
        </p:nvSpPr>
        <p:spPr>
          <a:xfrm>
            <a:off x="7524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745" name="Google Shape;2745;p176"/>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2746" name="Google Shape;2746;p176"/>
          <p:cNvSpPr txBox="1"/>
          <p:nvPr/>
        </p:nvSpPr>
        <p:spPr>
          <a:xfrm>
            <a:off x="57501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a:t>
            </a:r>
            <a:endParaRPr sz="2400">
              <a:solidFill>
                <a:srgbClr val="999999"/>
              </a:solidFill>
              <a:latin typeface="Source Code Pro"/>
              <a:ea typeface="Source Code Pro"/>
              <a:cs typeface="Source Code Pro"/>
              <a:sym typeface="Source Code Pro"/>
            </a:endParaRPr>
          </a:p>
        </p:txBody>
      </p:sp>
      <p:cxnSp>
        <p:nvCxnSpPr>
          <p:cNvPr id="2747" name="Google Shape;2747;p176"/>
          <p:cNvCxnSpPr/>
          <p:nvPr/>
        </p:nvCxnSpPr>
        <p:spPr>
          <a:xfrm>
            <a:off x="3964550" y="1949150"/>
            <a:ext cx="2185800" cy="1712700"/>
          </a:xfrm>
          <a:prstGeom prst="straightConnector1">
            <a:avLst/>
          </a:prstGeom>
          <a:noFill/>
          <a:ln cap="flat" cmpd="sng" w="76200">
            <a:solidFill>
              <a:srgbClr val="B4A7D6"/>
            </a:solidFill>
            <a:prstDash val="solid"/>
            <a:round/>
            <a:headEnd len="med" w="med" type="none"/>
            <a:tailEnd len="med" w="med" type="triangle"/>
          </a:ln>
        </p:spPr>
      </p:cxnSp>
      <p:cxnSp>
        <p:nvCxnSpPr>
          <p:cNvPr id="2748" name="Google Shape;2748;p176"/>
          <p:cNvCxnSpPr/>
          <p:nvPr/>
        </p:nvCxnSpPr>
        <p:spPr>
          <a:xfrm flipH="1">
            <a:off x="4448125" y="1882925"/>
            <a:ext cx="566700" cy="1902900"/>
          </a:xfrm>
          <a:prstGeom prst="straightConnector1">
            <a:avLst/>
          </a:prstGeom>
          <a:noFill/>
          <a:ln cap="flat" cmpd="sng" w="76200">
            <a:solidFill>
              <a:srgbClr val="B4A7D6"/>
            </a:solidFill>
            <a:prstDash val="solid"/>
            <a:round/>
            <a:headEnd len="med" w="med" type="none"/>
            <a:tailEnd len="med" w="med" type="triangle"/>
          </a:ln>
        </p:spPr>
      </p:cxnSp>
      <p:sp>
        <p:nvSpPr>
          <p:cNvPr id="2749" name="Google Shape;2749;p176"/>
          <p:cNvSpPr/>
          <p:nvPr/>
        </p:nvSpPr>
        <p:spPr>
          <a:xfrm>
            <a:off x="4749900" y="17573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2</a:t>
            </a:r>
            <a:endParaRPr sz="3000">
              <a:latin typeface="Source Sans Pro"/>
              <a:ea typeface="Source Sans Pro"/>
              <a:cs typeface="Source Sans Pro"/>
              <a:sym typeface="Source Sans Pro"/>
            </a:endParaRPr>
          </a:p>
        </p:txBody>
      </p:sp>
      <p:sp>
        <p:nvSpPr>
          <p:cNvPr id="2750" name="Google Shape;2750;p176"/>
          <p:cNvSpPr/>
          <p:nvPr/>
        </p:nvSpPr>
        <p:spPr>
          <a:xfrm>
            <a:off x="3814175" y="17095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3</a:t>
            </a:r>
            <a:endParaRPr sz="3000">
              <a:latin typeface="Source Sans Pro"/>
              <a:ea typeface="Source Sans Pro"/>
              <a:cs typeface="Source Sans Pro"/>
              <a:sym typeface="Source Sans Pro"/>
            </a:endParaRPr>
          </a:p>
        </p:txBody>
      </p:sp>
      <p:sp>
        <p:nvSpPr>
          <p:cNvPr id="2751" name="Google Shape;2751;p176"/>
          <p:cNvSpPr txBox="1"/>
          <p:nvPr/>
        </p:nvSpPr>
        <p:spPr>
          <a:xfrm>
            <a:off x="4447100" y="917800"/>
            <a:ext cx="4797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752" name="Google Shape;2752;p176"/>
          <p:cNvSpPr txBox="1"/>
          <p:nvPr/>
        </p:nvSpPr>
        <p:spPr>
          <a:xfrm>
            <a:off x="2084900" y="4423000"/>
            <a:ext cx="65445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things</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vec![</a:t>
            </a:r>
            <a:r>
              <a:rPr lang="en" sz="2400">
                <a:solidFill>
                  <a:srgbClr val="FFFFFF"/>
                </a:solidFill>
                <a:latin typeface="Source Code Pro"/>
                <a:ea typeface="Source Code Pro"/>
                <a:cs typeface="Source Code Pro"/>
                <a:sym typeface="Source Code Pro"/>
              </a:rPr>
              <a:t>72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49</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200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753" name="Google Shape;2753;p176"/>
          <p:cNvSpPr txBox="1"/>
          <p:nvPr/>
        </p:nvSpPr>
        <p:spPr>
          <a:xfrm>
            <a:off x="4447100" y="4804000"/>
            <a:ext cx="16527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D9EEB"/>
                </a:solidFill>
                <a:latin typeface="Source Code Pro"/>
                <a:ea typeface="Source Code Pro"/>
                <a:cs typeface="Source Code Pro"/>
                <a:sym typeface="Source Code Pro"/>
              </a:rPr>
              <a:t>alloc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2"/>
                                        </p:tgtEl>
                                        <p:attrNameLst>
                                          <p:attrName>style.visibility</p:attrName>
                                        </p:attrNameLst>
                                      </p:cBhvr>
                                      <p:to>
                                        <p:strVal val="visible"/>
                                      </p:to>
                                    </p:set>
                                    <p:animEffect filter="fade" transition="in">
                                      <p:cBhvr>
                                        <p:cTn dur="1000"/>
                                        <p:tgtEl>
                                          <p:spTgt spid="2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3"/>
                                        </p:tgtEl>
                                        <p:attrNameLst>
                                          <p:attrName>style.visibility</p:attrName>
                                        </p:attrNameLst>
                                      </p:cBhvr>
                                      <p:to>
                                        <p:strVal val="visible"/>
                                      </p:to>
                                    </p:set>
                                    <p:animEffect filter="fade" transition="in">
                                      <p:cBhvr>
                                        <p:cTn dur="1000"/>
                                        <p:tgtEl>
                                          <p:spTgt spid="27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7" name="Shape 2757"/>
        <p:cNvGrpSpPr/>
        <p:nvPr/>
      </p:nvGrpSpPr>
      <p:grpSpPr>
        <a:xfrm>
          <a:off x="0" y="0"/>
          <a:ext cx="0" cy="0"/>
          <a:chOff x="0" y="0"/>
          <a:chExt cx="0" cy="0"/>
        </a:xfrm>
      </p:grpSpPr>
      <p:sp>
        <p:nvSpPr>
          <p:cNvPr id="2758" name="Google Shape;2758;p177"/>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Use-After-Free</a:t>
            </a:r>
            <a:endParaRPr sz="3600">
              <a:solidFill>
                <a:srgbClr val="F3F3F3"/>
              </a:solidFill>
              <a:latin typeface="Alegreya"/>
              <a:ea typeface="Alegreya"/>
              <a:cs typeface="Alegreya"/>
              <a:sym typeface="Alegreya"/>
            </a:endParaRPr>
          </a:p>
        </p:txBody>
      </p:sp>
      <p:sp>
        <p:nvSpPr>
          <p:cNvPr id="2759" name="Google Shape;2759;p177"/>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760" name="Google Shape;2760;p177"/>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grpSp>
        <p:nvGrpSpPr>
          <p:cNvPr id="2761" name="Google Shape;2761;p177"/>
          <p:cNvGrpSpPr/>
          <p:nvPr/>
        </p:nvGrpSpPr>
        <p:grpSpPr>
          <a:xfrm>
            <a:off x="7968675" y="3829300"/>
            <a:ext cx="900900" cy="554100"/>
            <a:chOff x="7968675" y="4362700"/>
            <a:chExt cx="900900" cy="554100"/>
          </a:xfrm>
        </p:grpSpPr>
        <p:sp>
          <p:nvSpPr>
            <p:cNvPr id="2762" name="Google Shape;2762;p177"/>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763" name="Google Shape;2763;p177"/>
            <p:cNvCxnSpPr>
              <a:stCxn id="2764"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765" name="Google Shape;2765;p177"/>
            <p:cNvCxnSpPr>
              <a:stCxn id="2764"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766" name="Google Shape;2766;p177"/>
          <p:cNvSpPr txBox="1"/>
          <p:nvPr/>
        </p:nvSpPr>
        <p:spPr>
          <a:xfrm>
            <a:off x="6642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2767" name="Google Shape;2767;p177"/>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764" name="Google Shape;2764;p177"/>
          <p:cNvSpPr txBox="1"/>
          <p:nvPr/>
        </p:nvSpPr>
        <p:spPr>
          <a:xfrm>
            <a:off x="7524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768" name="Google Shape;2768;p177"/>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cxnSp>
        <p:nvCxnSpPr>
          <p:cNvPr id="2769" name="Google Shape;2769;p177"/>
          <p:cNvCxnSpPr/>
          <p:nvPr/>
        </p:nvCxnSpPr>
        <p:spPr>
          <a:xfrm>
            <a:off x="3964550" y="1949150"/>
            <a:ext cx="2185800" cy="1712700"/>
          </a:xfrm>
          <a:prstGeom prst="straightConnector1">
            <a:avLst/>
          </a:prstGeom>
          <a:noFill/>
          <a:ln cap="flat" cmpd="sng" w="76200">
            <a:solidFill>
              <a:srgbClr val="B4A7D6"/>
            </a:solidFill>
            <a:prstDash val="solid"/>
            <a:round/>
            <a:headEnd len="med" w="med" type="none"/>
            <a:tailEnd len="med" w="med" type="triangle"/>
          </a:ln>
        </p:spPr>
      </p:cxnSp>
      <p:cxnSp>
        <p:nvCxnSpPr>
          <p:cNvPr id="2770" name="Google Shape;2770;p177"/>
          <p:cNvCxnSpPr/>
          <p:nvPr/>
        </p:nvCxnSpPr>
        <p:spPr>
          <a:xfrm flipH="1">
            <a:off x="4448125" y="1882925"/>
            <a:ext cx="566700" cy="1902900"/>
          </a:xfrm>
          <a:prstGeom prst="straightConnector1">
            <a:avLst/>
          </a:prstGeom>
          <a:noFill/>
          <a:ln cap="flat" cmpd="sng" w="76200">
            <a:solidFill>
              <a:srgbClr val="B4A7D6"/>
            </a:solidFill>
            <a:prstDash val="solid"/>
            <a:round/>
            <a:headEnd len="med" w="med" type="none"/>
            <a:tailEnd len="med" w="med" type="triangle"/>
          </a:ln>
        </p:spPr>
      </p:cxnSp>
      <p:sp>
        <p:nvSpPr>
          <p:cNvPr id="2771" name="Google Shape;2771;p177"/>
          <p:cNvSpPr/>
          <p:nvPr/>
        </p:nvSpPr>
        <p:spPr>
          <a:xfrm>
            <a:off x="4749900" y="17573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2</a:t>
            </a:r>
            <a:endParaRPr sz="3000">
              <a:latin typeface="Source Sans Pro"/>
              <a:ea typeface="Source Sans Pro"/>
              <a:cs typeface="Source Sans Pro"/>
              <a:sym typeface="Source Sans Pro"/>
            </a:endParaRPr>
          </a:p>
        </p:txBody>
      </p:sp>
      <p:sp>
        <p:nvSpPr>
          <p:cNvPr id="2772" name="Google Shape;2772;p177"/>
          <p:cNvSpPr/>
          <p:nvPr/>
        </p:nvSpPr>
        <p:spPr>
          <a:xfrm>
            <a:off x="3814175" y="17095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3</a:t>
            </a:r>
            <a:endParaRPr sz="3000">
              <a:latin typeface="Source Sans Pro"/>
              <a:ea typeface="Source Sans Pro"/>
              <a:cs typeface="Source Sans Pro"/>
              <a:sym typeface="Source Sans Pro"/>
            </a:endParaRPr>
          </a:p>
        </p:txBody>
      </p:sp>
      <p:sp>
        <p:nvSpPr>
          <p:cNvPr id="2773" name="Google Shape;2773;p177"/>
          <p:cNvSpPr txBox="1"/>
          <p:nvPr/>
        </p:nvSpPr>
        <p:spPr>
          <a:xfrm>
            <a:off x="4447100" y="917800"/>
            <a:ext cx="4797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774" name="Google Shape;2774;p177"/>
          <p:cNvSpPr txBox="1"/>
          <p:nvPr/>
        </p:nvSpPr>
        <p:spPr>
          <a:xfrm>
            <a:off x="2084900" y="4423000"/>
            <a:ext cx="65445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things </a:t>
            </a:r>
            <a:r>
              <a:rPr lang="en" sz="2400">
                <a:solidFill>
                  <a:srgbClr val="F6B26B"/>
                </a:solidFill>
                <a:latin typeface="Source Code Pro"/>
                <a:ea typeface="Source Code Pro"/>
                <a:cs typeface="Source Code Pro"/>
                <a:sym typeface="Source Code Pro"/>
              </a:rPr>
              <a:t>= vec![</a:t>
            </a:r>
            <a:r>
              <a:rPr lang="en" sz="2400">
                <a:solidFill>
                  <a:srgbClr val="FFFFFF"/>
                </a:solidFill>
                <a:latin typeface="Source Code Pro"/>
                <a:ea typeface="Source Code Pro"/>
                <a:cs typeface="Source Code Pro"/>
                <a:sym typeface="Source Code Pro"/>
              </a:rPr>
              <a:t>72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49</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200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775" name="Google Shape;2775;p177"/>
          <p:cNvSpPr txBox="1"/>
          <p:nvPr/>
        </p:nvSpPr>
        <p:spPr>
          <a:xfrm>
            <a:off x="4447100" y="4804000"/>
            <a:ext cx="16527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6D9EEB"/>
                </a:solidFill>
                <a:latin typeface="Source Code Pro"/>
                <a:ea typeface="Source Code Pro"/>
                <a:cs typeface="Source Code Pro"/>
                <a:sym typeface="Source Code Pro"/>
              </a:rPr>
              <a:t>alloc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776" name="Google Shape;2776;p177"/>
          <p:cNvSpPr txBox="1"/>
          <p:nvPr/>
        </p:nvSpPr>
        <p:spPr>
          <a:xfrm>
            <a:off x="3975375" y="3829300"/>
            <a:ext cx="887400" cy="5541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a:t>
            </a:r>
            <a:endParaRPr sz="2400">
              <a:solidFill>
                <a:srgbClr val="999999"/>
              </a:solidFill>
              <a:latin typeface="Source Code Pro"/>
              <a:ea typeface="Source Code Pro"/>
              <a:cs typeface="Source Code Pro"/>
              <a:sym typeface="Source Code Pro"/>
            </a:endParaRPr>
          </a:p>
        </p:txBody>
      </p:sp>
      <p:sp>
        <p:nvSpPr>
          <p:cNvPr id="2777" name="Google Shape;2777;p177"/>
          <p:cNvSpPr txBox="1"/>
          <p:nvPr/>
        </p:nvSpPr>
        <p:spPr>
          <a:xfrm>
            <a:off x="4862775" y="3829300"/>
            <a:ext cx="887400" cy="5541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2</a:t>
            </a:r>
            <a:endParaRPr sz="2400">
              <a:solidFill>
                <a:srgbClr val="999999"/>
              </a:solidFill>
              <a:latin typeface="Source Code Pro"/>
              <a:ea typeface="Source Code Pro"/>
              <a:cs typeface="Source Code Pro"/>
              <a:sym typeface="Source Code Pro"/>
            </a:endParaRPr>
          </a:p>
        </p:txBody>
      </p:sp>
      <p:sp>
        <p:nvSpPr>
          <p:cNvPr id="2778" name="Google Shape;2778;p177"/>
          <p:cNvSpPr txBox="1"/>
          <p:nvPr/>
        </p:nvSpPr>
        <p:spPr>
          <a:xfrm>
            <a:off x="5750175" y="3829300"/>
            <a:ext cx="887400" cy="554100"/>
          </a:xfrm>
          <a:prstGeom prst="rect">
            <a:avLst/>
          </a:prstGeom>
          <a:noFill/>
          <a:ln cap="flat" cmpd="sng" w="381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3</a:t>
            </a:r>
            <a:endParaRPr sz="2400">
              <a:solidFill>
                <a:srgbClr val="999999"/>
              </a:solidFill>
              <a:latin typeface="Source Code Pro"/>
              <a:ea typeface="Source Code Pro"/>
              <a:cs typeface="Source Code Pro"/>
              <a:sym typeface="Source Code Pro"/>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2" name="Shape 2782"/>
        <p:cNvGrpSpPr/>
        <p:nvPr/>
      </p:nvGrpSpPr>
      <p:grpSpPr>
        <a:xfrm>
          <a:off x="0" y="0"/>
          <a:ext cx="0" cy="0"/>
          <a:chOff x="0" y="0"/>
          <a:chExt cx="0" cy="0"/>
        </a:xfrm>
      </p:grpSpPr>
      <p:sp>
        <p:nvSpPr>
          <p:cNvPr id="2783" name="Google Shape;2783;p178"/>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Use-After-Free</a:t>
            </a:r>
            <a:endParaRPr sz="3600">
              <a:solidFill>
                <a:srgbClr val="F3F3F3"/>
              </a:solidFill>
              <a:latin typeface="Alegreya"/>
              <a:ea typeface="Alegreya"/>
              <a:cs typeface="Alegreya"/>
              <a:sym typeface="Alegreya"/>
            </a:endParaRPr>
          </a:p>
        </p:txBody>
      </p:sp>
      <p:sp>
        <p:nvSpPr>
          <p:cNvPr id="2784" name="Google Shape;2784;p178"/>
          <p:cNvSpPr txBox="1"/>
          <p:nvPr/>
        </p:nvSpPr>
        <p:spPr>
          <a:xfrm>
            <a:off x="425775" y="917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785" name="Google Shape;2785;p178"/>
          <p:cNvSpPr txBox="1"/>
          <p:nvPr/>
        </p:nvSpPr>
        <p:spPr>
          <a:xfrm>
            <a:off x="22005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sp>
        <p:nvSpPr>
          <p:cNvPr id="2786" name="Google Shape;2786;p178"/>
          <p:cNvSpPr txBox="1"/>
          <p:nvPr/>
        </p:nvSpPr>
        <p:spPr>
          <a:xfrm>
            <a:off x="3975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72</a:t>
            </a:r>
            <a:endParaRPr sz="2400">
              <a:solidFill>
                <a:srgbClr val="FFFFFF"/>
              </a:solidFill>
              <a:latin typeface="Source Code Pro"/>
              <a:ea typeface="Source Code Pro"/>
              <a:cs typeface="Source Code Pro"/>
              <a:sym typeface="Source Code Pro"/>
            </a:endParaRPr>
          </a:p>
        </p:txBody>
      </p:sp>
      <p:sp>
        <p:nvSpPr>
          <p:cNvPr id="2787" name="Google Shape;2787;p178"/>
          <p:cNvSpPr txBox="1"/>
          <p:nvPr/>
        </p:nvSpPr>
        <p:spPr>
          <a:xfrm>
            <a:off x="48627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49</a:t>
            </a:r>
            <a:endParaRPr sz="2400">
              <a:solidFill>
                <a:srgbClr val="FFFFFF"/>
              </a:solidFill>
              <a:latin typeface="Source Code Pro"/>
              <a:ea typeface="Source Code Pro"/>
              <a:cs typeface="Source Code Pro"/>
              <a:sym typeface="Source Code Pro"/>
            </a:endParaRPr>
          </a:p>
        </p:txBody>
      </p:sp>
      <p:grpSp>
        <p:nvGrpSpPr>
          <p:cNvPr id="2788" name="Google Shape;2788;p178"/>
          <p:cNvGrpSpPr/>
          <p:nvPr/>
        </p:nvGrpSpPr>
        <p:grpSpPr>
          <a:xfrm>
            <a:off x="7968675" y="3829300"/>
            <a:ext cx="900900" cy="554100"/>
            <a:chOff x="7968675" y="4362700"/>
            <a:chExt cx="900900" cy="554100"/>
          </a:xfrm>
        </p:grpSpPr>
        <p:sp>
          <p:nvSpPr>
            <p:cNvPr id="2789" name="Google Shape;2789;p178"/>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2790" name="Google Shape;2790;p178"/>
            <p:cNvCxnSpPr>
              <a:stCxn id="2791"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2792" name="Google Shape;2792;p178"/>
            <p:cNvCxnSpPr>
              <a:stCxn id="2791"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2793" name="Google Shape;2793;p178"/>
          <p:cNvSpPr txBox="1"/>
          <p:nvPr/>
        </p:nvSpPr>
        <p:spPr>
          <a:xfrm>
            <a:off x="66423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76</a:t>
            </a:r>
            <a:endParaRPr sz="2400">
              <a:solidFill>
                <a:srgbClr val="FFFFFF"/>
              </a:solidFill>
              <a:latin typeface="Source Code Pro"/>
              <a:ea typeface="Source Code Pro"/>
              <a:cs typeface="Source Code Pro"/>
              <a:sym typeface="Source Code Pro"/>
            </a:endParaRPr>
          </a:p>
        </p:txBody>
      </p:sp>
      <p:sp>
        <p:nvSpPr>
          <p:cNvPr id="2794" name="Google Shape;2794;p178"/>
          <p:cNvSpPr txBox="1"/>
          <p:nvPr/>
        </p:nvSpPr>
        <p:spPr>
          <a:xfrm>
            <a:off x="3087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2791" name="Google Shape;2791;p178"/>
          <p:cNvSpPr txBox="1"/>
          <p:nvPr/>
        </p:nvSpPr>
        <p:spPr>
          <a:xfrm>
            <a:off x="75249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2795" name="Google Shape;2795;p178"/>
          <p:cNvSpPr txBox="1"/>
          <p:nvPr/>
        </p:nvSpPr>
        <p:spPr>
          <a:xfrm>
            <a:off x="425775" y="36959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2796" name="Google Shape;2796;p178"/>
          <p:cNvSpPr txBox="1"/>
          <p:nvPr/>
        </p:nvSpPr>
        <p:spPr>
          <a:xfrm>
            <a:off x="5750175" y="38293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200</a:t>
            </a:r>
            <a:endParaRPr sz="2400">
              <a:solidFill>
                <a:srgbClr val="FFFFFF"/>
              </a:solidFill>
              <a:latin typeface="Source Code Pro"/>
              <a:ea typeface="Source Code Pro"/>
              <a:cs typeface="Source Code Pro"/>
              <a:sym typeface="Source Code Pro"/>
            </a:endParaRPr>
          </a:p>
        </p:txBody>
      </p:sp>
      <p:cxnSp>
        <p:nvCxnSpPr>
          <p:cNvPr id="2797" name="Google Shape;2797;p178"/>
          <p:cNvCxnSpPr/>
          <p:nvPr/>
        </p:nvCxnSpPr>
        <p:spPr>
          <a:xfrm>
            <a:off x="3964550" y="1949150"/>
            <a:ext cx="2185800" cy="1712700"/>
          </a:xfrm>
          <a:prstGeom prst="straightConnector1">
            <a:avLst/>
          </a:prstGeom>
          <a:noFill/>
          <a:ln cap="flat" cmpd="sng" w="76200">
            <a:solidFill>
              <a:srgbClr val="B4A7D6"/>
            </a:solidFill>
            <a:prstDash val="solid"/>
            <a:round/>
            <a:headEnd len="med" w="med" type="none"/>
            <a:tailEnd len="med" w="med" type="triangle"/>
          </a:ln>
        </p:spPr>
      </p:cxnSp>
      <p:cxnSp>
        <p:nvCxnSpPr>
          <p:cNvPr id="2798" name="Google Shape;2798;p178"/>
          <p:cNvCxnSpPr/>
          <p:nvPr/>
        </p:nvCxnSpPr>
        <p:spPr>
          <a:xfrm flipH="1">
            <a:off x="4448125" y="1882925"/>
            <a:ext cx="566700" cy="1902900"/>
          </a:xfrm>
          <a:prstGeom prst="straightConnector1">
            <a:avLst/>
          </a:prstGeom>
          <a:noFill/>
          <a:ln cap="flat" cmpd="sng" w="76200">
            <a:solidFill>
              <a:srgbClr val="B4A7D6"/>
            </a:solidFill>
            <a:prstDash val="solid"/>
            <a:round/>
            <a:headEnd len="med" w="med" type="none"/>
            <a:tailEnd len="med" w="med" type="triangle"/>
          </a:ln>
        </p:spPr>
      </p:cxnSp>
      <p:sp>
        <p:nvSpPr>
          <p:cNvPr id="2799" name="Google Shape;2799;p178"/>
          <p:cNvSpPr/>
          <p:nvPr/>
        </p:nvSpPr>
        <p:spPr>
          <a:xfrm>
            <a:off x="4749900" y="17573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2</a:t>
            </a:r>
            <a:endParaRPr sz="3000">
              <a:latin typeface="Source Sans Pro"/>
              <a:ea typeface="Source Sans Pro"/>
              <a:cs typeface="Source Sans Pro"/>
              <a:sym typeface="Source Sans Pro"/>
            </a:endParaRPr>
          </a:p>
        </p:txBody>
      </p:sp>
      <p:sp>
        <p:nvSpPr>
          <p:cNvPr id="2800" name="Google Shape;2800;p178"/>
          <p:cNvSpPr/>
          <p:nvPr/>
        </p:nvSpPr>
        <p:spPr>
          <a:xfrm>
            <a:off x="3814175" y="17095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3</a:t>
            </a:r>
            <a:endParaRPr sz="3000">
              <a:latin typeface="Source Sans Pro"/>
              <a:ea typeface="Source Sans Pro"/>
              <a:cs typeface="Source Sans Pro"/>
              <a:sym typeface="Source Sans Pro"/>
            </a:endParaRPr>
          </a:p>
        </p:txBody>
      </p:sp>
      <p:sp>
        <p:nvSpPr>
          <p:cNvPr id="2801" name="Google Shape;2801;p178"/>
          <p:cNvSpPr txBox="1"/>
          <p:nvPr/>
        </p:nvSpPr>
        <p:spPr>
          <a:xfrm>
            <a:off x="4447100" y="917800"/>
            <a:ext cx="4797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802" name="Google Shape;2802;p178"/>
          <p:cNvSpPr txBox="1"/>
          <p:nvPr/>
        </p:nvSpPr>
        <p:spPr>
          <a:xfrm>
            <a:off x="2084900" y="4423000"/>
            <a:ext cx="65445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things </a:t>
            </a:r>
            <a:r>
              <a:rPr lang="en" sz="2400">
                <a:solidFill>
                  <a:srgbClr val="F6B26B"/>
                </a:solidFill>
                <a:latin typeface="Source Code Pro"/>
                <a:ea typeface="Source Code Pro"/>
                <a:cs typeface="Source Code Pro"/>
                <a:sym typeface="Source Code Pro"/>
              </a:rPr>
              <a:t>= vec![</a:t>
            </a:r>
            <a:r>
              <a:rPr lang="en" sz="2400">
                <a:solidFill>
                  <a:srgbClr val="FFFFFF"/>
                </a:solidFill>
                <a:latin typeface="Source Code Pro"/>
                <a:ea typeface="Source Code Pro"/>
                <a:cs typeface="Source Code Pro"/>
                <a:sym typeface="Source Code Pro"/>
              </a:rPr>
              <a:t>72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49</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200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803" name="Google Shape;2803;p178"/>
          <p:cNvSpPr txBox="1"/>
          <p:nvPr/>
        </p:nvSpPr>
        <p:spPr>
          <a:xfrm>
            <a:off x="2073300" y="4914100"/>
            <a:ext cx="59595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for</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in </a:t>
            </a:r>
            <a:r>
              <a:rPr lang="en" sz="2400">
                <a:solidFill>
                  <a:srgbClr val="FFFFFF"/>
                </a:solidFill>
                <a:latin typeface="Source Code Pro"/>
                <a:ea typeface="Source Code Pro"/>
                <a:cs typeface="Source Code Pro"/>
                <a:sym typeface="Source Code Pro"/>
              </a:rPr>
              <a:t>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3"/>
                                        </p:tgtEl>
                                        <p:attrNameLst>
                                          <p:attrName>style.visibility</p:attrName>
                                        </p:attrNameLst>
                                      </p:cBhvr>
                                      <p:to>
                                        <p:strVal val="visible"/>
                                      </p:to>
                                    </p:set>
                                    <p:animEffect filter="fade" transition="in">
                                      <p:cBhvr>
                                        <p:cTn dur="1000"/>
                                        <p:tgtEl>
                                          <p:spTgt spid="28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7" name="Shape 2807"/>
        <p:cNvGrpSpPr/>
        <p:nvPr/>
      </p:nvGrpSpPr>
      <p:grpSpPr>
        <a:xfrm>
          <a:off x="0" y="0"/>
          <a:ext cx="0" cy="0"/>
          <a:chOff x="0" y="0"/>
          <a:chExt cx="0" cy="0"/>
        </a:xfrm>
      </p:grpSpPr>
      <p:sp>
        <p:nvSpPr>
          <p:cNvPr id="2808" name="Google Shape;2808;p179"/>
          <p:cNvSpPr txBox="1"/>
          <p:nvPr/>
        </p:nvSpPr>
        <p:spPr>
          <a:xfrm>
            <a:off x="425775" y="913000"/>
            <a:ext cx="8718300" cy="461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get_final_orders</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 =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3</a:t>
            </a:r>
            <a:r>
              <a:rPr lang="en" sz="2400">
                <a:solidFill>
                  <a:srgbClr val="F6B26B"/>
                </a:solidFill>
                <a:latin typeface="Source Code Pro"/>
                <a:ea typeface="Source Code Pro"/>
                <a:cs typeface="Source Code Pro"/>
                <a:sym typeface="Source Code Pro"/>
              </a:rPr>
              <a:t>];</a:t>
            </a:r>
            <a:r>
              <a:rPr lang="en" sz="2400">
                <a:solidFill>
                  <a:srgbClr val="93C47D"/>
                </a:solidFill>
                <a:latin typeface="Source Code Pro"/>
                <a:ea typeface="Source Code Pro"/>
                <a:cs typeface="Source Code Pro"/>
                <a:sym typeface="Source Code Pro"/>
              </a:rPr>
              <a:t> // alloc</a:t>
            </a:r>
            <a:endParaRPr sz="2400">
              <a:solidFill>
                <a:srgbClr val="93C47D"/>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mut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6D9EEB"/>
                </a:solidFill>
                <a:latin typeface="Source Code Pro"/>
                <a:ea typeface="Source Code Pro"/>
                <a:cs typeface="Source Code Pro"/>
                <a:sym typeface="Source Code Pro"/>
              </a:rPr>
              <a:t>dealloc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for </a:t>
            </a:r>
            <a:r>
              <a:rPr lang="en" sz="2400">
                <a:solidFill>
                  <a:srgbClr val="FFFFFF"/>
                </a:solidFill>
                <a:latin typeface="Source Code Pro"/>
                <a:ea typeface="Source Code Pro"/>
                <a:cs typeface="Source Code Pro"/>
                <a:sym typeface="Source Code Pro"/>
              </a:rPr>
              <a:t>order</a:t>
            </a:r>
            <a:r>
              <a:rPr lang="en" sz="2400">
                <a:solidFill>
                  <a:srgbClr val="F6B26B"/>
                </a:solidFill>
                <a:latin typeface="Source Code Pro"/>
                <a:ea typeface="Source Code Pro"/>
                <a:cs typeface="Source Code Pro"/>
                <a:sym typeface="Source Code Pro"/>
              </a:rPr>
              <a:t> in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final_orders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finish</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return </a:t>
            </a:r>
            <a:r>
              <a:rPr lang="en" sz="2400">
                <a:solidFill>
                  <a:srgbClr val="FFFFFF"/>
                </a:solidFill>
                <a:latin typeface="Source Code Pro"/>
                <a:ea typeface="Source Code Pro"/>
                <a:cs typeface="Source Code Pro"/>
                <a:sym typeface="Source Code Pro"/>
              </a:rPr>
              <a:t>final_orders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809" name="Google Shape;2809;p179"/>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Use-After-Free</a:t>
            </a:r>
            <a:endParaRPr sz="3600">
              <a:solidFill>
                <a:srgbClr val="F3F3F3"/>
              </a:solidFill>
              <a:latin typeface="Alegreya"/>
              <a:ea typeface="Alegreya"/>
              <a:cs typeface="Alegreya"/>
              <a:sym typeface="Alegreya"/>
            </a:endParaRPr>
          </a:p>
        </p:txBody>
      </p:sp>
      <p:sp>
        <p:nvSpPr>
          <p:cNvPr id="2810" name="Google Shape;2810;p179"/>
          <p:cNvSpPr/>
          <p:nvPr/>
        </p:nvSpPr>
        <p:spPr>
          <a:xfrm>
            <a:off x="2554725" y="2110000"/>
            <a:ext cx="2223600" cy="7380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79"/>
          <p:cNvSpPr/>
          <p:nvPr/>
        </p:nvSpPr>
        <p:spPr>
          <a:xfrm>
            <a:off x="4778325" y="2022950"/>
            <a:ext cx="4409100" cy="52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3000">
                <a:solidFill>
                  <a:srgbClr val="E06666"/>
                </a:solidFill>
                <a:latin typeface="Source Sans Pro"/>
                <a:ea typeface="Source Sans Pro"/>
                <a:cs typeface="Source Sans Pro"/>
                <a:sym typeface="Source Sans Pro"/>
              </a:rPr>
              <a:t>use-after-free</a:t>
            </a:r>
            <a:r>
              <a:rPr i="1" lang="en" sz="3000">
                <a:solidFill>
                  <a:srgbClr val="E06666"/>
                </a:solidFill>
                <a:latin typeface="Source Sans Pro"/>
                <a:ea typeface="Source Sans Pro"/>
                <a:cs typeface="Source Sans Pro"/>
                <a:sym typeface="Source Sans Pro"/>
              </a:rPr>
              <a:t> bug</a:t>
            </a:r>
            <a:endParaRPr i="1" sz="3000">
              <a:solidFill>
                <a:srgbClr val="E06666"/>
              </a:solidFill>
              <a:latin typeface="Source Sans Pro"/>
              <a:ea typeface="Source Sans Pro"/>
              <a:cs typeface="Source Sans Pro"/>
              <a:sym typeface="Source Sans Pro"/>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5" name="Shape 2815"/>
        <p:cNvGrpSpPr/>
        <p:nvPr/>
      </p:nvGrpSpPr>
      <p:grpSpPr>
        <a:xfrm>
          <a:off x="0" y="0"/>
          <a:ext cx="0" cy="0"/>
          <a:chOff x="0" y="0"/>
          <a:chExt cx="0" cy="0"/>
        </a:xfrm>
      </p:grpSpPr>
      <p:sp>
        <p:nvSpPr>
          <p:cNvPr id="2816" name="Google Shape;2816;p180"/>
          <p:cNvSpPr txBox="1"/>
          <p:nvPr/>
        </p:nvSpPr>
        <p:spPr>
          <a:xfrm>
            <a:off x="425775" y="913000"/>
            <a:ext cx="8718300" cy="461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get_final_orders</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 =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3</a:t>
            </a:r>
            <a:r>
              <a:rPr lang="en" sz="2400">
                <a:solidFill>
                  <a:srgbClr val="F6B26B"/>
                </a:solidFill>
                <a:latin typeface="Source Code Pro"/>
                <a:ea typeface="Source Code Pro"/>
                <a:cs typeface="Source Code Pro"/>
                <a:sym typeface="Source Code Pro"/>
              </a:rPr>
              <a:t>];</a:t>
            </a:r>
            <a:r>
              <a:rPr lang="en" sz="2400">
                <a:solidFill>
                  <a:srgbClr val="93C47D"/>
                </a:solidFill>
                <a:latin typeface="Source Code Pro"/>
                <a:ea typeface="Source Code Pro"/>
                <a:cs typeface="Source Code Pro"/>
                <a:sym typeface="Source Code Pro"/>
              </a:rPr>
              <a:t> // alloc</a:t>
            </a:r>
            <a:endParaRPr sz="2400">
              <a:solidFill>
                <a:srgbClr val="93C47D"/>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mut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for </a:t>
            </a:r>
            <a:r>
              <a:rPr lang="en" sz="2400">
                <a:solidFill>
                  <a:srgbClr val="FFFFFF"/>
                </a:solidFill>
                <a:latin typeface="Source Code Pro"/>
                <a:ea typeface="Source Code Pro"/>
                <a:cs typeface="Source Code Pro"/>
                <a:sym typeface="Source Code Pro"/>
              </a:rPr>
              <a:t>order</a:t>
            </a:r>
            <a:r>
              <a:rPr lang="en" sz="2400">
                <a:solidFill>
                  <a:srgbClr val="F6B26B"/>
                </a:solidFill>
                <a:latin typeface="Source Code Pro"/>
                <a:ea typeface="Source Code Pro"/>
                <a:cs typeface="Source Code Pro"/>
                <a:sym typeface="Source Code Pro"/>
              </a:rPr>
              <a:t> in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final_orders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finish</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6D9EEB"/>
                </a:solidFill>
                <a:latin typeface="Source Code Pro"/>
                <a:ea typeface="Source Code Pro"/>
                <a:cs typeface="Source Code Pro"/>
                <a:sym typeface="Source Code Pro"/>
              </a:rPr>
              <a:t>dealloc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r>
              <a:rPr lang="en" sz="2400">
                <a:solidFill>
                  <a:srgbClr val="93C47D"/>
                </a:solidFill>
                <a:latin typeface="Source Code Pro"/>
                <a:ea typeface="Source Code Pro"/>
                <a:cs typeface="Source Code Pro"/>
                <a:sym typeface="Source Code Pro"/>
              </a:rPr>
              <a:t> // free these bytes!</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return </a:t>
            </a:r>
            <a:r>
              <a:rPr lang="en" sz="2400">
                <a:solidFill>
                  <a:srgbClr val="FFFFFF"/>
                </a:solidFill>
                <a:latin typeface="Source Code Pro"/>
                <a:ea typeface="Source Code Pro"/>
                <a:cs typeface="Source Code Pro"/>
                <a:sym typeface="Source Code Pro"/>
              </a:rPr>
              <a:t>final_orders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817" name="Google Shape;2817;p180"/>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Use-After-Free</a:t>
            </a:r>
            <a:endParaRPr sz="3600">
              <a:solidFill>
                <a:srgbClr val="F3F3F3"/>
              </a:solidFill>
              <a:latin typeface="Alegreya"/>
              <a:ea typeface="Alegreya"/>
              <a:cs typeface="Alegreya"/>
              <a:sym typeface="Alegreya"/>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1" name="Shape 2821"/>
        <p:cNvGrpSpPr/>
        <p:nvPr/>
      </p:nvGrpSpPr>
      <p:grpSpPr>
        <a:xfrm>
          <a:off x="0" y="0"/>
          <a:ext cx="0" cy="0"/>
          <a:chOff x="0" y="0"/>
          <a:chExt cx="0" cy="0"/>
        </a:xfrm>
      </p:grpSpPr>
      <p:sp>
        <p:nvSpPr>
          <p:cNvPr id="2822" name="Google Shape;2822;p181"/>
          <p:cNvSpPr txBox="1"/>
          <p:nvPr/>
        </p:nvSpPr>
        <p:spPr>
          <a:xfrm>
            <a:off x="425775" y="913000"/>
            <a:ext cx="8718300" cy="461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get_final_orders</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 =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3</a:t>
            </a:r>
            <a:r>
              <a:rPr lang="en" sz="2400">
                <a:solidFill>
                  <a:srgbClr val="F6B26B"/>
                </a:solidFill>
                <a:latin typeface="Source Code Pro"/>
                <a:ea typeface="Source Code Pro"/>
                <a:cs typeface="Source Code Pro"/>
                <a:sym typeface="Source Code Pro"/>
              </a:rPr>
              <a:t>];</a:t>
            </a:r>
            <a:r>
              <a:rPr lang="en" sz="2400">
                <a:solidFill>
                  <a:srgbClr val="93C47D"/>
                </a:solidFill>
                <a:latin typeface="Source Code Pro"/>
                <a:ea typeface="Source Code Pro"/>
                <a:cs typeface="Source Code Pro"/>
                <a:sym typeface="Source Code Pro"/>
              </a:rPr>
              <a:t> // alloc</a:t>
            </a:r>
            <a:endParaRPr sz="2400">
              <a:solidFill>
                <a:srgbClr val="93C47D"/>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mut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for </a:t>
            </a:r>
            <a:r>
              <a:rPr lang="en" sz="2400">
                <a:solidFill>
                  <a:srgbClr val="FFFFFF"/>
                </a:solidFill>
                <a:latin typeface="Source Code Pro"/>
                <a:ea typeface="Source Code Pro"/>
                <a:cs typeface="Source Code Pro"/>
                <a:sym typeface="Source Code Pro"/>
              </a:rPr>
              <a:t>order</a:t>
            </a:r>
            <a:r>
              <a:rPr lang="en" sz="2400">
                <a:solidFill>
                  <a:srgbClr val="F6B26B"/>
                </a:solidFill>
                <a:latin typeface="Source Code Pro"/>
                <a:ea typeface="Source Code Pro"/>
                <a:cs typeface="Source Code Pro"/>
                <a:sym typeface="Source Code Pro"/>
              </a:rPr>
              <a:t> in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6D9EEB"/>
                </a:solidFill>
                <a:latin typeface="Source Code Pro"/>
                <a:ea typeface="Source Code Pro"/>
                <a:cs typeface="Source Code Pro"/>
                <a:sym typeface="Source Code Pro"/>
              </a:rPr>
              <a:t>dealloc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r>
              <a:rPr lang="en" sz="2400">
                <a:solidFill>
                  <a:srgbClr val="93C47D"/>
                </a:solidFill>
                <a:latin typeface="Source Code Pro"/>
                <a:ea typeface="Source Code Pro"/>
                <a:cs typeface="Source Code Pro"/>
                <a:sym typeface="Source Code Pro"/>
              </a:rPr>
              <a:t> // free these bytes!</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final_orders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finish</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6D9EEB"/>
                </a:solidFill>
                <a:latin typeface="Source Code Pro"/>
                <a:ea typeface="Source Code Pro"/>
                <a:cs typeface="Source Code Pro"/>
                <a:sym typeface="Source Code Pro"/>
              </a:rPr>
              <a:t>dealloc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r>
              <a:rPr lang="en" sz="2400">
                <a:solidFill>
                  <a:srgbClr val="93C47D"/>
                </a:solidFill>
                <a:latin typeface="Source Code Pro"/>
                <a:ea typeface="Source Code Pro"/>
                <a:cs typeface="Source Code Pro"/>
                <a:sym typeface="Source Code Pro"/>
              </a:rPr>
              <a:t> // free these bytes!</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return </a:t>
            </a:r>
            <a:r>
              <a:rPr lang="en" sz="2400">
                <a:solidFill>
                  <a:srgbClr val="FFFFFF"/>
                </a:solidFill>
                <a:latin typeface="Source Code Pro"/>
                <a:ea typeface="Source Code Pro"/>
                <a:cs typeface="Source Code Pro"/>
                <a:sym typeface="Source Code Pro"/>
              </a:rPr>
              <a:t>final_orders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823" name="Google Shape;2823;p181"/>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Double Free</a:t>
            </a:r>
            <a:endParaRPr sz="3600">
              <a:solidFill>
                <a:srgbClr val="F3F3F3"/>
              </a:solidFill>
              <a:latin typeface="Alegreya"/>
              <a:ea typeface="Alegreya"/>
              <a:cs typeface="Alegreya"/>
              <a:sym typeface="Alegreya"/>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7" name="Shape 2827"/>
        <p:cNvGrpSpPr/>
        <p:nvPr/>
      </p:nvGrpSpPr>
      <p:grpSpPr>
        <a:xfrm>
          <a:off x="0" y="0"/>
          <a:ext cx="0" cy="0"/>
          <a:chOff x="0" y="0"/>
          <a:chExt cx="0" cy="0"/>
        </a:xfrm>
      </p:grpSpPr>
      <p:sp>
        <p:nvSpPr>
          <p:cNvPr id="2828" name="Google Shape;2828;p182"/>
          <p:cNvSpPr txBox="1"/>
          <p:nvPr/>
        </p:nvSpPr>
        <p:spPr>
          <a:xfrm>
            <a:off x="425775" y="913000"/>
            <a:ext cx="8718300" cy="461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get_final_orders</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 =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3</a:t>
            </a:r>
            <a:r>
              <a:rPr lang="en" sz="2400">
                <a:solidFill>
                  <a:srgbClr val="F6B26B"/>
                </a:solidFill>
                <a:latin typeface="Source Code Pro"/>
                <a:ea typeface="Source Code Pro"/>
                <a:cs typeface="Source Code Pro"/>
                <a:sym typeface="Source Code Pro"/>
              </a:rPr>
              <a:t>];</a:t>
            </a:r>
            <a:r>
              <a:rPr lang="en" sz="2400">
                <a:solidFill>
                  <a:srgbClr val="93C47D"/>
                </a:solidFill>
                <a:latin typeface="Source Code Pro"/>
                <a:ea typeface="Source Code Pro"/>
                <a:cs typeface="Source Code Pro"/>
                <a:sym typeface="Source Code Pro"/>
              </a:rPr>
              <a:t> // alloc</a:t>
            </a:r>
            <a:endParaRPr sz="2400">
              <a:solidFill>
                <a:srgbClr val="93C47D"/>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mut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for </a:t>
            </a:r>
            <a:r>
              <a:rPr lang="en" sz="2400">
                <a:solidFill>
                  <a:srgbClr val="FFFFFF"/>
                </a:solidFill>
                <a:latin typeface="Source Code Pro"/>
                <a:ea typeface="Source Code Pro"/>
                <a:cs typeface="Source Code Pro"/>
                <a:sym typeface="Source Code Pro"/>
              </a:rPr>
              <a:t>order</a:t>
            </a:r>
            <a:r>
              <a:rPr lang="en" sz="2400">
                <a:solidFill>
                  <a:srgbClr val="F6B26B"/>
                </a:solidFill>
                <a:latin typeface="Source Code Pro"/>
                <a:ea typeface="Source Code Pro"/>
                <a:cs typeface="Source Code Pro"/>
                <a:sym typeface="Source Code Pro"/>
              </a:rPr>
              <a:t> in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6D9EEB"/>
                </a:solidFill>
                <a:latin typeface="Source Code Pro"/>
                <a:ea typeface="Source Code Pro"/>
                <a:cs typeface="Source Code Pro"/>
                <a:sym typeface="Source Code Pro"/>
              </a:rPr>
              <a:t>dealloc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r>
              <a:rPr lang="en" sz="2400">
                <a:solidFill>
                  <a:srgbClr val="93C47D"/>
                </a:solidFill>
                <a:latin typeface="Source Code Pro"/>
                <a:ea typeface="Source Code Pro"/>
                <a:cs typeface="Source Code Pro"/>
                <a:sym typeface="Source Code Pro"/>
              </a:rPr>
              <a:t> // free heap_bytes[2]</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final_orders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finish</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6D9EEB"/>
                </a:solidFill>
                <a:latin typeface="Source Code Pro"/>
                <a:ea typeface="Source Code Pro"/>
                <a:cs typeface="Source Code Pro"/>
                <a:sym typeface="Source Code Pro"/>
              </a:rPr>
              <a:t>dealloc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r>
              <a:rPr lang="en" sz="2400">
                <a:solidFill>
                  <a:srgbClr val="93C47D"/>
                </a:solidFill>
                <a:latin typeface="Source Code Pro"/>
                <a:ea typeface="Source Code Pro"/>
                <a:cs typeface="Source Code Pro"/>
                <a:sym typeface="Source Code Pro"/>
              </a:rPr>
              <a:t> // free heap_bytes[2]</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return </a:t>
            </a:r>
            <a:r>
              <a:rPr lang="en" sz="2400">
                <a:solidFill>
                  <a:srgbClr val="FFFFFF"/>
                </a:solidFill>
                <a:latin typeface="Source Code Pro"/>
                <a:ea typeface="Source Code Pro"/>
                <a:cs typeface="Source Code Pro"/>
                <a:sym typeface="Source Code Pro"/>
              </a:rPr>
              <a:t>final_orders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829" name="Google Shape;2829;p182"/>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Double Free</a:t>
            </a:r>
            <a:endParaRPr sz="3600">
              <a:solidFill>
                <a:srgbClr val="F3F3F3"/>
              </a:solidFill>
              <a:latin typeface="Alegreya"/>
              <a:ea typeface="Alegreya"/>
              <a:cs typeface="Alegreya"/>
              <a:sym typeface="Alegreya"/>
            </a:endParaRPr>
          </a:p>
        </p:txBody>
      </p:sp>
      <p:sp>
        <p:nvSpPr>
          <p:cNvPr id="2830" name="Google Shape;2830;p182"/>
          <p:cNvSpPr/>
          <p:nvPr/>
        </p:nvSpPr>
        <p:spPr>
          <a:xfrm>
            <a:off x="4930725" y="4613750"/>
            <a:ext cx="2761800" cy="52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3000">
                <a:solidFill>
                  <a:srgbClr val="E06666"/>
                </a:solidFill>
                <a:latin typeface="Source Sans Pro"/>
                <a:ea typeface="Source Sans Pro"/>
                <a:cs typeface="Source Sans Pro"/>
                <a:sym typeface="Source Sans Pro"/>
              </a:rPr>
              <a:t>double </a:t>
            </a:r>
            <a:r>
              <a:rPr b="1" i="1" lang="en" sz="3000">
                <a:solidFill>
                  <a:srgbClr val="E06666"/>
                </a:solidFill>
                <a:latin typeface="Source Sans Pro"/>
                <a:ea typeface="Source Sans Pro"/>
                <a:cs typeface="Source Sans Pro"/>
                <a:sym typeface="Source Sans Pro"/>
              </a:rPr>
              <a:t>free</a:t>
            </a:r>
            <a:r>
              <a:rPr i="1" lang="en" sz="3000">
                <a:solidFill>
                  <a:srgbClr val="E06666"/>
                </a:solidFill>
                <a:latin typeface="Source Sans Pro"/>
                <a:ea typeface="Source Sans Pro"/>
                <a:cs typeface="Source Sans Pro"/>
                <a:sym typeface="Source Sans Pro"/>
              </a:rPr>
              <a:t> bug</a:t>
            </a:r>
            <a:endParaRPr i="1" sz="3000">
              <a:solidFill>
                <a:srgbClr val="E06666"/>
              </a:solidFill>
              <a:latin typeface="Source Sans Pro"/>
              <a:ea typeface="Source Sans Pro"/>
              <a:cs typeface="Source Sans Pro"/>
              <a:sym typeface="Source Sans Pro"/>
            </a:endParaRPr>
          </a:p>
        </p:txBody>
      </p:sp>
      <p:sp>
        <p:nvSpPr>
          <p:cNvPr id="2831" name="Google Shape;2831;p182"/>
          <p:cNvSpPr/>
          <p:nvPr/>
        </p:nvSpPr>
        <p:spPr>
          <a:xfrm>
            <a:off x="917800" y="4994750"/>
            <a:ext cx="7777800" cy="52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3000">
                <a:solidFill>
                  <a:srgbClr val="B4A7D6"/>
                </a:solidFill>
                <a:latin typeface="Source Sans Pro"/>
                <a:ea typeface="Source Sans Pro"/>
                <a:cs typeface="Source Sans Pro"/>
                <a:sym typeface="Source Sans Pro"/>
              </a:rPr>
              <a:t>what if something else is using those bytes now?</a:t>
            </a:r>
            <a:endParaRPr i="1" sz="3000">
              <a:solidFill>
                <a:srgbClr val="B4A7D6"/>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1"/>
                                        </p:tgtEl>
                                        <p:attrNameLst>
                                          <p:attrName>style.visibility</p:attrName>
                                        </p:attrNameLst>
                                      </p:cBhvr>
                                      <p:to>
                                        <p:strVal val="visible"/>
                                      </p:to>
                                    </p:set>
                                    <p:animEffect filter="fade" transition="in">
                                      <p:cBhvr>
                                        <p:cTn dur="1000"/>
                                        <p:tgtEl>
                                          <p:spTgt spid="28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0"/>
                                        </p:tgtEl>
                                        <p:attrNameLst>
                                          <p:attrName>style.visibility</p:attrName>
                                        </p:attrNameLst>
                                      </p:cBhvr>
                                      <p:to>
                                        <p:strVal val="visible"/>
                                      </p:to>
                                    </p:set>
                                    <p:animEffect filter="fade" transition="in">
                                      <p:cBhvr>
                                        <p:cTn dur="1000"/>
                                        <p:tgtEl>
                                          <p:spTgt spid="28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idx="1" type="body"/>
          </p:nvPr>
        </p:nvSpPr>
        <p:spPr>
          <a:xfrm>
            <a:off x="483575" y="2025056"/>
            <a:ext cx="81711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strings</a:t>
            </a:r>
            <a:endParaRPr/>
          </a:p>
          <a:p>
            <a:pPr indent="0" lvl="0" marL="0" rtl="0" algn="l">
              <a:spcBef>
                <a:spcPts val="1600"/>
              </a:spcBef>
              <a:spcAft>
                <a:spcPts val="0"/>
              </a:spcAft>
              <a:buClr>
                <a:schemeClr val="dk1"/>
              </a:buClr>
              <a:buSzPts val="1100"/>
              <a:buFont typeface="Arial"/>
              <a:buNone/>
            </a:pPr>
            <a:r>
              <a:rPr lang="en"/>
              <a:t>floats</a:t>
            </a:r>
            <a:endParaRPr/>
          </a:p>
          <a:p>
            <a:pPr indent="0" lvl="0" marL="0" rtl="0" algn="l">
              <a:spcBef>
                <a:spcPts val="1600"/>
              </a:spcBef>
              <a:spcAft>
                <a:spcPts val="0"/>
              </a:spcAft>
              <a:buClr>
                <a:schemeClr val="dk1"/>
              </a:buClr>
              <a:buSzPts val="1100"/>
              <a:buFont typeface="Arial"/>
              <a:buNone/>
            </a:pPr>
            <a:r>
              <a:rPr lang="en"/>
              <a:t>integers</a:t>
            </a:r>
            <a:endParaRPr/>
          </a:p>
          <a:p>
            <a:pPr indent="0" lvl="0" marL="0" rtl="0" algn="l">
              <a:spcBef>
                <a:spcPts val="1600"/>
              </a:spcBef>
              <a:spcAft>
                <a:spcPts val="1600"/>
              </a:spcAft>
              <a:buClr>
                <a:schemeClr val="dk1"/>
              </a:buClr>
              <a:buSzPts val="1100"/>
              <a:buFont typeface="Arial"/>
              <a:buNone/>
            </a:pPr>
            <a:r>
              <a:rPr lang="en"/>
              <a:t>booleans</a:t>
            </a:r>
            <a:endParaRPr/>
          </a:p>
        </p:txBody>
      </p:sp>
      <p:sp>
        <p:nvSpPr>
          <p:cNvPr id="183" name="Google Shape;183;p30"/>
          <p:cNvSpPr txBox="1"/>
          <p:nvPr>
            <p:ph type="title"/>
          </p:nvPr>
        </p:nvSpPr>
        <p:spPr>
          <a:xfrm>
            <a:off x="1559925" y="4682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1</a:t>
            </a:r>
            <a:r>
              <a:rPr lang="en">
                <a:latin typeface="Alegreya"/>
                <a:ea typeface="Alegreya"/>
                <a:cs typeface="Alegreya"/>
                <a:sym typeface="Alegreya"/>
              </a:rPr>
              <a:t>. Primitives</a:t>
            </a:r>
            <a:endParaRPr>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0" st="0"/>
                                            </p:txEl>
                                          </p:spTgt>
                                        </p:tgtEl>
                                        <p:attrNameLst>
                                          <p:attrName>style.visibility</p:attrName>
                                        </p:attrNameLst>
                                      </p:cBhvr>
                                      <p:to>
                                        <p:strVal val="visible"/>
                                      </p:to>
                                    </p:set>
                                    <p:animEffect filter="fade" transition="in">
                                      <p:cBhvr>
                                        <p:cTn dur="500"/>
                                        <p:tgtEl>
                                          <p:spTgt spid="18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1" st="1"/>
                                            </p:txEl>
                                          </p:spTgt>
                                        </p:tgtEl>
                                        <p:attrNameLst>
                                          <p:attrName>style.visibility</p:attrName>
                                        </p:attrNameLst>
                                      </p:cBhvr>
                                      <p:to>
                                        <p:strVal val="visible"/>
                                      </p:to>
                                    </p:set>
                                    <p:animEffect filter="fade" transition="in">
                                      <p:cBhvr>
                                        <p:cTn dur="500"/>
                                        <p:tgtEl>
                                          <p:spTgt spid="18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2" st="2"/>
                                            </p:txEl>
                                          </p:spTgt>
                                        </p:tgtEl>
                                        <p:attrNameLst>
                                          <p:attrName>style.visibility</p:attrName>
                                        </p:attrNameLst>
                                      </p:cBhvr>
                                      <p:to>
                                        <p:strVal val="visible"/>
                                      </p:to>
                                    </p:set>
                                    <p:animEffect filter="fade" transition="in">
                                      <p:cBhvr>
                                        <p:cTn dur="500"/>
                                        <p:tgtEl>
                                          <p:spTgt spid="18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2">
                                            <p:txEl>
                                              <p:pRg end="3" st="3"/>
                                            </p:txEl>
                                          </p:spTgt>
                                        </p:tgtEl>
                                        <p:attrNameLst>
                                          <p:attrName>style.visibility</p:attrName>
                                        </p:attrNameLst>
                                      </p:cBhvr>
                                      <p:to>
                                        <p:strVal val="visible"/>
                                      </p:to>
                                    </p:set>
                                    <p:animEffect filter="fade" transition="in">
                                      <p:cBhvr>
                                        <p:cTn dur="500"/>
                                        <p:tgtEl>
                                          <p:spTgt spid="18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5" name="Shape 2835"/>
        <p:cNvGrpSpPr/>
        <p:nvPr/>
      </p:nvGrpSpPr>
      <p:grpSpPr>
        <a:xfrm>
          <a:off x="0" y="0"/>
          <a:ext cx="0" cy="0"/>
          <a:chOff x="0" y="0"/>
          <a:chExt cx="0" cy="0"/>
        </a:xfrm>
      </p:grpSpPr>
      <p:sp>
        <p:nvSpPr>
          <p:cNvPr id="2836" name="Google Shape;2836;p183"/>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Manual Memory Management</a:t>
            </a:r>
            <a:endParaRPr sz="3600">
              <a:solidFill>
                <a:srgbClr val="F3F3F3"/>
              </a:solidFill>
              <a:latin typeface="Alegreya"/>
              <a:ea typeface="Alegreya"/>
              <a:cs typeface="Alegreya"/>
              <a:sym typeface="Alegreya"/>
            </a:endParaRPr>
          </a:p>
        </p:txBody>
      </p:sp>
      <p:pic>
        <p:nvPicPr>
          <p:cNvPr id="2837" name="Google Shape;2837;p183"/>
          <p:cNvPicPr preferRelativeResize="0"/>
          <p:nvPr/>
        </p:nvPicPr>
        <p:blipFill rotWithShape="1">
          <a:blip r:embed="rId3">
            <a:alphaModFix/>
          </a:blip>
          <a:srcRect b="14159" l="3322" r="1193" t="23242"/>
          <a:stretch/>
        </p:blipFill>
        <p:spPr>
          <a:xfrm>
            <a:off x="313275" y="1988575"/>
            <a:ext cx="8748375" cy="2482651"/>
          </a:xfrm>
          <a:prstGeom prst="rect">
            <a:avLst/>
          </a:prstGeom>
          <a:noFill/>
          <a:ln>
            <a:noFill/>
          </a:ln>
        </p:spPr>
      </p:pic>
      <p:sp>
        <p:nvSpPr>
          <p:cNvPr id="2838" name="Google Shape;2838;p183"/>
          <p:cNvSpPr txBox="1"/>
          <p:nvPr/>
        </p:nvSpPr>
        <p:spPr>
          <a:xfrm>
            <a:off x="313275" y="1180275"/>
            <a:ext cx="8748300" cy="8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3F3F3"/>
                </a:solidFill>
                <a:latin typeface="Alegreya"/>
                <a:ea typeface="Alegreya"/>
                <a:cs typeface="Alegreya"/>
                <a:sym typeface="Alegreya"/>
              </a:rPr>
              <a:t>2018 Microsoft study of critical vulnerability causes</a:t>
            </a:r>
            <a:endParaRPr sz="3000">
              <a:solidFill>
                <a:srgbClr val="F3F3F3"/>
              </a:solidFill>
              <a:latin typeface="Alegreya"/>
              <a:ea typeface="Alegreya"/>
              <a:cs typeface="Alegreya"/>
              <a:sym typeface="Alegreya"/>
            </a:endParaRPr>
          </a:p>
        </p:txBody>
      </p:sp>
      <p:sp>
        <p:nvSpPr>
          <p:cNvPr id="2839" name="Google Shape;2839;p183"/>
          <p:cNvSpPr txBox="1"/>
          <p:nvPr/>
        </p:nvSpPr>
        <p:spPr>
          <a:xfrm>
            <a:off x="313275" y="1866075"/>
            <a:ext cx="8748300" cy="8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3F3F3"/>
                </a:solidFill>
                <a:latin typeface="Alegreya"/>
                <a:ea typeface="Alegreya"/>
                <a:cs typeface="Alegreya"/>
                <a:sym typeface="Alegreya"/>
              </a:rPr>
              <a:t>all other causes</a:t>
            </a:r>
            <a:endParaRPr sz="3000">
              <a:solidFill>
                <a:srgbClr val="F3F3F3"/>
              </a:solidFill>
              <a:latin typeface="Alegreya"/>
              <a:ea typeface="Alegreya"/>
              <a:cs typeface="Alegreya"/>
              <a:sym typeface="Alegreya"/>
            </a:endParaRPr>
          </a:p>
        </p:txBody>
      </p:sp>
      <p:sp>
        <p:nvSpPr>
          <p:cNvPr id="2840" name="Google Shape;2840;p183"/>
          <p:cNvSpPr txBox="1"/>
          <p:nvPr/>
        </p:nvSpPr>
        <p:spPr>
          <a:xfrm>
            <a:off x="313275" y="3009075"/>
            <a:ext cx="8748300" cy="8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3F3F3"/>
                </a:solidFill>
                <a:latin typeface="Alegreya"/>
                <a:ea typeface="Alegreya"/>
                <a:cs typeface="Alegreya"/>
                <a:sym typeface="Alegreya"/>
              </a:rPr>
              <a:t>caused by </a:t>
            </a:r>
            <a:r>
              <a:rPr lang="en" sz="3000">
                <a:solidFill>
                  <a:srgbClr val="F3F3F3"/>
                </a:solidFill>
                <a:latin typeface="Alegreya"/>
                <a:ea typeface="Alegreya"/>
                <a:cs typeface="Alegreya"/>
                <a:sym typeface="Alegreya"/>
              </a:rPr>
              <a:t>memory safety</a:t>
            </a:r>
            <a:endParaRPr sz="3000">
              <a:solidFill>
                <a:srgbClr val="F3F3F3"/>
              </a:solidFill>
              <a:latin typeface="Alegreya"/>
              <a:ea typeface="Alegreya"/>
              <a:cs typeface="Alegreya"/>
              <a:sym typeface="Alegreya"/>
            </a:endParaRPr>
          </a:p>
        </p:txBody>
      </p:sp>
      <p:sp>
        <p:nvSpPr>
          <p:cNvPr id="2841" name="Google Shape;2841;p183"/>
          <p:cNvSpPr txBox="1"/>
          <p:nvPr/>
        </p:nvSpPr>
        <p:spPr>
          <a:xfrm>
            <a:off x="313275" y="4685475"/>
            <a:ext cx="8748300" cy="82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3F3F3"/>
                </a:solidFill>
                <a:latin typeface="Alegreya"/>
                <a:ea typeface="Alegreya"/>
                <a:cs typeface="Alegreya"/>
                <a:sym typeface="Alegreya"/>
              </a:rPr>
              <a:t>manual memory management: </a:t>
            </a:r>
            <a:r>
              <a:rPr i="1" lang="en" sz="3000">
                <a:solidFill>
                  <a:srgbClr val="EA9999"/>
                </a:solidFill>
                <a:latin typeface="Alegreya"/>
                <a:ea typeface="Alegreya"/>
                <a:cs typeface="Alegreya"/>
                <a:sym typeface="Alegreya"/>
              </a:rPr>
              <a:t>it’s error-prone!</a:t>
            </a:r>
            <a:endParaRPr i="1" sz="3000">
              <a:solidFill>
                <a:srgbClr val="EA9999"/>
              </a:solidFill>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0"/>
                                        </p:tgtEl>
                                        <p:attrNameLst>
                                          <p:attrName>style.visibility</p:attrName>
                                        </p:attrNameLst>
                                      </p:cBhvr>
                                      <p:to>
                                        <p:strVal val="visible"/>
                                      </p:to>
                                    </p:set>
                                    <p:animEffect filter="fade" transition="in">
                                      <p:cBhvr>
                                        <p:cTn dur="1000"/>
                                        <p:tgtEl>
                                          <p:spTgt spid="28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9"/>
                                        </p:tgtEl>
                                        <p:attrNameLst>
                                          <p:attrName>style.visibility</p:attrName>
                                        </p:attrNameLst>
                                      </p:cBhvr>
                                      <p:to>
                                        <p:strVal val="visible"/>
                                      </p:to>
                                    </p:set>
                                    <p:animEffect filter="fade" transition="in">
                                      <p:cBhvr>
                                        <p:cTn dur="1000"/>
                                        <p:tgtEl>
                                          <p:spTgt spid="28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1"/>
                                        </p:tgtEl>
                                        <p:attrNameLst>
                                          <p:attrName>style.visibility</p:attrName>
                                        </p:attrNameLst>
                                      </p:cBhvr>
                                      <p:to>
                                        <p:strVal val="visible"/>
                                      </p:to>
                                    </p:set>
                                    <p:animEffect filter="fade" transition="in">
                                      <p:cBhvr>
                                        <p:cTn dur="1000"/>
                                        <p:tgtEl>
                                          <p:spTgt spid="28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5" name="Shape 2845"/>
        <p:cNvGrpSpPr/>
        <p:nvPr/>
      </p:nvGrpSpPr>
      <p:grpSpPr>
        <a:xfrm>
          <a:off x="0" y="0"/>
          <a:ext cx="0" cy="0"/>
          <a:chOff x="0" y="0"/>
          <a:chExt cx="0" cy="0"/>
        </a:xfrm>
      </p:grpSpPr>
      <p:sp>
        <p:nvSpPr>
          <p:cNvPr id="2846" name="Google Shape;2846;p184"/>
          <p:cNvSpPr txBox="1"/>
          <p:nvPr/>
        </p:nvSpPr>
        <p:spPr>
          <a:xfrm>
            <a:off x="425775" y="913000"/>
            <a:ext cx="8718300" cy="461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get_final_orders</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3</a:t>
            </a:r>
            <a:r>
              <a:rPr lang="en" sz="2400">
                <a:solidFill>
                  <a:srgbClr val="F6B26B"/>
                </a:solidFill>
                <a:latin typeface="Source Code Pro"/>
                <a:ea typeface="Source Code Pro"/>
                <a:cs typeface="Source Code Pro"/>
                <a:sym typeface="Source Code Pro"/>
              </a:rPr>
              <a:t>];</a:t>
            </a:r>
            <a:r>
              <a:rPr lang="en" sz="2400">
                <a:solidFill>
                  <a:srgbClr val="93C47D"/>
                </a:solidFill>
                <a:latin typeface="Source Code Pro"/>
                <a:ea typeface="Source Code Pro"/>
                <a:cs typeface="Source Code Pro"/>
                <a:sym typeface="Source Code Pro"/>
              </a:rPr>
              <a:t> // GC alloc</a:t>
            </a:r>
            <a:endParaRPr sz="2400">
              <a:solidFill>
                <a:srgbClr val="93C47D"/>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mut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for </a:t>
            </a:r>
            <a:r>
              <a:rPr lang="en" sz="2400">
                <a:solidFill>
                  <a:srgbClr val="FFFFFF"/>
                </a:solidFill>
                <a:latin typeface="Source Code Pro"/>
                <a:ea typeface="Source Code Pro"/>
                <a:cs typeface="Source Code Pro"/>
                <a:sym typeface="Source Code Pro"/>
              </a:rPr>
              <a:t>order</a:t>
            </a:r>
            <a:r>
              <a:rPr lang="en" sz="2400">
                <a:solidFill>
                  <a:srgbClr val="F6B26B"/>
                </a:solidFill>
                <a:latin typeface="Source Code Pro"/>
                <a:ea typeface="Source Code Pro"/>
                <a:cs typeface="Source Code Pro"/>
                <a:sym typeface="Source Code Pro"/>
              </a:rPr>
              <a:t> in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final_orders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finish</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return </a:t>
            </a:r>
            <a:r>
              <a:rPr lang="en" sz="2400">
                <a:solidFill>
                  <a:srgbClr val="FFFFFF"/>
                </a:solidFill>
                <a:latin typeface="Source Code Pro"/>
                <a:ea typeface="Source Code Pro"/>
                <a:cs typeface="Source Code Pro"/>
                <a:sym typeface="Source Code Pro"/>
              </a:rPr>
              <a:t>final_orders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pic>
        <p:nvPicPr>
          <p:cNvPr id="2847" name="Google Shape;2847;p184"/>
          <p:cNvPicPr preferRelativeResize="0"/>
          <p:nvPr/>
        </p:nvPicPr>
        <p:blipFill rotWithShape="1">
          <a:blip r:embed="rId3">
            <a:alphaModFix/>
          </a:blip>
          <a:srcRect b="5433" l="21237" r="20355" t="7207"/>
          <a:stretch/>
        </p:blipFill>
        <p:spPr>
          <a:xfrm>
            <a:off x="1107050" y="913000"/>
            <a:ext cx="4831825" cy="4347250"/>
          </a:xfrm>
          <a:prstGeom prst="rect">
            <a:avLst/>
          </a:prstGeom>
          <a:noFill/>
          <a:ln>
            <a:noFill/>
          </a:ln>
        </p:spPr>
      </p:pic>
      <p:sp>
        <p:nvSpPr>
          <p:cNvPr id="2848" name="Google Shape;2848;p184"/>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Garbage Collection</a:t>
            </a:r>
            <a:endParaRPr sz="3600">
              <a:solidFill>
                <a:srgbClr val="F3F3F3"/>
              </a:solidFill>
              <a:latin typeface="Alegreya"/>
              <a:ea typeface="Alegreya"/>
              <a:cs typeface="Alegreya"/>
              <a:sym typeface="Alegreya"/>
            </a:endParaRPr>
          </a:p>
        </p:txBody>
      </p:sp>
      <p:sp>
        <p:nvSpPr>
          <p:cNvPr id="2849" name="Google Shape;2849;p184"/>
          <p:cNvSpPr txBox="1"/>
          <p:nvPr/>
        </p:nvSpPr>
        <p:spPr>
          <a:xfrm>
            <a:off x="1371975" y="2154975"/>
            <a:ext cx="4191600" cy="155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400">
                <a:latin typeface="Source Code Pro"/>
                <a:ea typeface="Source Code Pro"/>
                <a:cs typeface="Source Code Pro"/>
                <a:sym typeface="Source Code Pro"/>
              </a:rPr>
              <a:t>GC pause</a:t>
            </a:r>
            <a:endParaRPr b="1" sz="6400">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7"/>
                                        </p:tgtEl>
                                        <p:attrNameLst>
                                          <p:attrName>style.visibility</p:attrName>
                                        </p:attrNameLst>
                                      </p:cBhvr>
                                      <p:to>
                                        <p:strVal val="visible"/>
                                      </p:to>
                                    </p:set>
                                    <p:animEffect filter="fade" transition="in">
                                      <p:cBhvr>
                                        <p:cTn dur="1000"/>
                                        <p:tgtEl>
                                          <p:spTgt spid="28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9"/>
                                        </p:tgtEl>
                                        <p:attrNameLst>
                                          <p:attrName>style.visibility</p:attrName>
                                        </p:attrNameLst>
                                      </p:cBhvr>
                                      <p:to>
                                        <p:strVal val="visible"/>
                                      </p:to>
                                    </p:set>
                                    <p:animEffect filter="fade" transition="in">
                                      <p:cBhvr>
                                        <p:cTn dur="1000"/>
                                        <p:tgtEl>
                                          <p:spTgt spid="28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3" name="Shape 2853"/>
        <p:cNvGrpSpPr/>
        <p:nvPr/>
      </p:nvGrpSpPr>
      <p:grpSpPr>
        <a:xfrm>
          <a:off x="0" y="0"/>
          <a:ext cx="0" cy="0"/>
          <a:chOff x="0" y="0"/>
          <a:chExt cx="0" cy="0"/>
        </a:xfrm>
      </p:grpSpPr>
      <p:sp>
        <p:nvSpPr>
          <p:cNvPr id="2854" name="Google Shape;2854;p185"/>
          <p:cNvSpPr txBox="1"/>
          <p:nvPr/>
        </p:nvSpPr>
        <p:spPr>
          <a:xfrm>
            <a:off x="425775" y="913000"/>
            <a:ext cx="8718300" cy="461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get_final_orders</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3</a:t>
            </a:r>
            <a:r>
              <a:rPr lang="en" sz="2400">
                <a:solidFill>
                  <a:srgbClr val="F6B26B"/>
                </a:solidFill>
                <a:latin typeface="Source Code Pro"/>
                <a:ea typeface="Source Code Pro"/>
                <a:cs typeface="Source Code Pro"/>
                <a:sym typeface="Source Code Pro"/>
              </a:rPr>
              <a:t>];</a:t>
            </a:r>
            <a:r>
              <a:rPr lang="en" sz="2400">
                <a:solidFill>
                  <a:srgbClr val="93C47D"/>
                </a:solidFill>
                <a:latin typeface="Source Code Pro"/>
                <a:ea typeface="Source Code Pro"/>
                <a:cs typeface="Source Code Pro"/>
                <a:sym typeface="Source Code Pro"/>
              </a:rPr>
              <a:t> // alloc</a:t>
            </a:r>
            <a:endParaRPr sz="2400">
              <a:solidFill>
                <a:srgbClr val="93C47D"/>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mut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for </a:t>
            </a:r>
            <a:r>
              <a:rPr lang="en" sz="2400">
                <a:solidFill>
                  <a:srgbClr val="FFFFFF"/>
                </a:solidFill>
                <a:latin typeface="Source Code Pro"/>
                <a:ea typeface="Source Code Pro"/>
                <a:cs typeface="Source Code Pro"/>
                <a:sym typeface="Source Code Pro"/>
              </a:rPr>
              <a:t>order</a:t>
            </a:r>
            <a:r>
              <a:rPr lang="en" sz="2400">
                <a:solidFill>
                  <a:srgbClr val="F6B26B"/>
                </a:solidFill>
                <a:latin typeface="Source Code Pro"/>
                <a:ea typeface="Source Code Pro"/>
                <a:cs typeface="Source Code Pro"/>
                <a:sym typeface="Source Code Pro"/>
              </a:rPr>
              <a:t> in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final_orders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finish</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return </a:t>
            </a:r>
            <a:r>
              <a:rPr lang="en" sz="2400">
                <a:solidFill>
                  <a:srgbClr val="FFFFFF"/>
                </a:solidFill>
                <a:latin typeface="Source Code Pro"/>
                <a:ea typeface="Source Code Pro"/>
                <a:cs typeface="Source Code Pro"/>
                <a:sym typeface="Source Code Pro"/>
              </a:rPr>
              <a:t>final_orders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855" name="Google Shape;2855;p185"/>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How Rust Manages Memory</a:t>
            </a:r>
            <a:endParaRPr sz="3600">
              <a:solidFill>
                <a:srgbClr val="F3F3F3"/>
              </a:solidFill>
              <a:latin typeface="Alegreya"/>
              <a:ea typeface="Alegreya"/>
              <a:cs typeface="Alegreya"/>
              <a:sym typeface="Alegreya"/>
            </a:endParaRPr>
          </a:p>
        </p:txBody>
      </p:sp>
      <p:sp>
        <p:nvSpPr>
          <p:cNvPr id="2856" name="Google Shape;2856;p185"/>
          <p:cNvSpPr txBox="1"/>
          <p:nvPr/>
        </p:nvSpPr>
        <p:spPr>
          <a:xfrm>
            <a:off x="1177425" y="4227875"/>
            <a:ext cx="35913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93C47D"/>
                </a:solidFill>
                <a:latin typeface="Source Code Pro"/>
                <a:ea typeface="Source Code Pro"/>
                <a:cs typeface="Source Code Pro"/>
                <a:sym typeface="Source Code Pro"/>
              </a:rPr>
              <a:t>// dealloc(orders)</a:t>
            </a:r>
            <a:endParaRPr sz="2400">
              <a:solidFill>
                <a:srgbClr val="93C47D"/>
              </a:solidFill>
              <a:latin typeface="Source Sans Pro"/>
              <a:ea typeface="Source Sans Pro"/>
              <a:cs typeface="Source Sans Pro"/>
              <a:sym typeface="Source Sans Pro"/>
            </a:endParaRPr>
          </a:p>
        </p:txBody>
      </p:sp>
      <p:sp>
        <p:nvSpPr>
          <p:cNvPr id="2857" name="Google Shape;2857;p185"/>
          <p:cNvSpPr txBox="1"/>
          <p:nvPr/>
        </p:nvSpPr>
        <p:spPr>
          <a:xfrm>
            <a:off x="4701450" y="4227875"/>
            <a:ext cx="38331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93C47D"/>
                </a:solidFill>
                <a:latin typeface="Source Sans Pro"/>
                <a:ea typeface="Source Sans Pro"/>
                <a:cs typeface="Source Sans Pro"/>
                <a:sym typeface="Source Sans Pro"/>
              </a:rPr>
              <a:t>because it went out of scope</a:t>
            </a:r>
            <a:endParaRPr sz="2400">
              <a:solidFill>
                <a:srgbClr val="93C47D"/>
              </a:solidFill>
              <a:latin typeface="Source Sans Pro"/>
              <a:ea typeface="Source Sans Pro"/>
              <a:cs typeface="Source Sans Pro"/>
              <a:sym typeface="Source Sans Pro"/>
            </a:endParaRPr>
          </a:p>
        </p:txBody>
      </p:sp>
      <p:sp>
        <p:nvSpPr>
          <p:cNvPr id="2858" name="Google Shape;2858;p185"/>
          <p:cNvSpPr txBox="1"/>
          <p:nvPr/>
        </p:nvSpPr>
        <p:spPr>
          <a:xfrm>
            <a:off x="1196250" y="2018075"/>
            <a:ext cx="53544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400">
                <a:solidFill>
                  <a:srgbClr val="93C47D"/>
                </a:solidFill>
                <a:latin typeface="Source Sans Pro"/>
                <a:ea typeface="Source Sans Pro"/>
                <a:cs typeface="Source Sans Pro"/>
                <a:sym typeface="Source Sans Pro"/>
              </a:rPr>
              <a:t>✓</a:t>
            </a:r>
            <a:r>
              <a:rPr lang="en" sz="2400">
                <a:solidFill>
                  <a:srgbClr val="93C47D"/>
                </a:solidFill>
                <a:latin typeface="Source Sans Pro"/>
                <a:ea typeface="Source Sans Pro"/>
                <a:cs typeface="Source Sans Pro"/>
                <a:sym typeface="Source Sans Pro"/>
              </a:rPr>
              <a:t> guarantee</a:t>
            </a:r>
            <a:r>
              <a:rPr lang="en" sz="2400">
                <a:solidFill>
                  <a:srgbClr val="93C47D"/>
                </a:solidFill>
                <a:latin typeface="Source Sans Pro"/>
                <a:ea typeface="Source Sans Pro"/>
                <a:cs typeface="Source Sans Pro"/>
                <a:sym typeface="Source Sans Pro"/>
              </a:rPr>
              <a:t>d</a:t>
            </a:r>
            <a:r>
              <a:rPr lang="en" sz="2400">
                <a:solidFill>
                  <a:srgbClr val="93C47D"/>
                </a:solidFill>
                <a:latin typeface="Source Sans Pro"/>
                <a:ea typeface="Source Sans Pro"/>
                <a:cs typeface="Source Sans Pro"/>
                <a:sym typeface="Source Sans Pro"/>
              </a:rPr>
              <a:t> </a:t>
            </a:r>
            <a:r>
              <a:rPr lang="en" sz="2400">
                <a:solidFill>
                  <a:srgbClr val="93C47D"/>
                </a:solidFill>
                <a:latin typeface="Source Sans Pro"/>
                <a:ea typeface="Source Sans Pro"/>
                <a:cs typeface="Source Sans Pro"/>
                <a:sym typeface="Source Sans Pro"/>
              </a:rPr>
              <a:t>no </a:t>
            </a:r>
            <a:r>
              <a:rPr lang="en" sz="2400">
                <a:solidFill>
                  <a:srgbClr val="93C47D"/>
                </a:solidFill>
                <a:latin typeface="Source Sans Pro"/>
                <a:ea typeface="Source Sans Pro"/>
                <a:cs typeface="Source Sans Pro"/>
                <a:sym typeface="Source Sans Pro"/>
              </a:rPr>
              <a:t>use-after-free</a:t>
            </a:r>
            <a:endParaRPr sz="2400">
              <a:solidFill>
                <a:srgbClr val="93C47D"/>
              </a:solidFill>
              <a:latin typeface="Source Sans Pro"/>
              <a:ea typeface="Source Sans Pro"/>
              <a:cs typeface="Source Sans Pro"/>
              <a:sym typeface="Source Sans Pro"/>
            </a:endParaRPr>
          </a:p>
        </p:txBody>
      </p:sp>
      <p:sp>
        <p:nvSpPr>
          <p:cNvPr id="2859" name="Google Shape;2859;p185"/>
          <p:cNvSpPr txBox="1"/>
          <p:nvPr/>
        </p:nvSpPr>
        <p:spPr>
          <a:xfrm>
            <a:off x="1196250" y="3465875"/>
            <a:ext cx="52071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400">
                <a:solidFill>
                  <a:srgbClr val="93C47D"/>
                </a:solidFill>
                <a:latin typeface="Source Sans Pro"/>
                <a:ea typeface="Source Sans Pro"/>
                <a:cs typeface="Source Sans Pro"/>
                <a:sym typeface="Source Sans Pro"/>
              </a:rPr>
              <a:t>✓</a:t>
            </a:r>
            <a:r>
              <a:rPr lang="en" sz="2400">
                <a:solidFill>
                  <a:srgbClr val="93C47D"/>
                </a:solidFill>
                <a:latin typeface="Source Sans Pro"/>
                <a:ea typeface="Source Sans Pro"/>
                <a:cs typeface="Source Sans Pro"/>
                <a:sym typeface="Source Sans Pro"/>
              </a:rPr>
              <a:t> guaranteed no double free</a:t>
            </a:r>
            <a:endParaRPr sz="2400">
              <a:solidFill>
                <a:srgbClr val="93C47D"/>
              </a:solidFill>
              <a:latin typeface="Source Sans Pro"/>
              <a:ea typeface="Source Sans Pro"/>
              <a:cs typeface="Source Sans Pro"/>
              <a:sym typeface="Source Sans Pro"/>
            </a:endParaRPr>
          </a:p>
        </p:txBody>
      </p:sp>
      <p:sp>
        <p:nvSpPr>
          <p:cNvPr id="2860" name="Google Shape;2860;p185"/>
          <p:cNvSpPr txBox="1"/>
          <p:nvPr/>
        </p:nvSpPr>
        <p:spPr>
          <a:xfrm>
            <a:off x="1196250" y="4989875"/>
            <a:ext cx="46293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400">
                <a:solidFill>
                  <a:srgbClr val="93C47D"/>
                </a:solidFill>
                <a:latin typeface="Source Sans Pro"/>
                <a:ea typeface="Source Sans Pro"/>
                <a:cs typeface="Source Sans Pro"/>
                <a:sym typeface="Source Sans Pro"/>
              </a:rPr>
              <a:t>✓</a:t>
            </a:r>
            <a:r>
              <a:rPr lang="en" sz="2400">
                <a:solidFill>
                  <a:srgbClr val="93C47D"/>
                </a:solidFill>
                <a:latin typeface="Source Sans Pro"/>
                <a:ea typeface="Source Sans Pro"/>
                <a:cs typeface="Source Sans Pro"/>
                <a:sym typeface="Source Sans Pro"/>
              </a:rPr>
              <a:t> guaranteed no GC pause</a:t>
            </a:r>
            <a:endParaRPr sz="2400">
              <a:solidFill>
                <a:srgbClr val="93C47D"/>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4"/>
                                        </p:tgtEl>
                                        <p:attrNameLst>
                                          <p:attrName>style.visibility</p:attrName>
                                        </p:attrNameLst>
                                      </p:cBhvr>
                                      <p:to>
                                        <p:strVal val="visible"/>
                                      </p:to>
                                    </p:set>
                                    <p:animEffect filter="fade" transition="in">
                                      <p:cBhvr>
                                        <p:cTn dur="1000"/>
                                        <p:tgtEl>
                                          <p:spTgt spid="28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6"/>
                                        </p:tgtEl>
                                        <p:attrNameLst>
                                          <p:attrName>style.visibility</p:attrName>
                                        </p:attrNameLst>
                                      </p:cBhvr>
                                      <p:to>
                                        <p:strVal val="visible"/>
                                      </p:to>
                                    </p:set>
                                    <p:animEffect filter="fade" transition="in">
                                      <p:cBhvr>
                                        <p:cTn dur="1000"/>
                                        <p:tgtEl>
                                          <p:spTgt spid="28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7"/>
                                        </p:tgtEl>
                                        <p:attrNameLst>
                                          <p:attrName>style.visibility</p:attrName>
                                        </p:attrNameLst>
                                      </p:cBhvr>
                                      <p:to>
                                        <p:strVal val="visible"/>
                                      </p:to>
                                    </p:set>
                                    <p:animEffect filter="fade" transition="in">
                                      <p:cBhvr>
                                        <p:cTn dur="1000"/>
                                        <p:tgtEl>
                                          <p:spTgt spid="28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8"/>
                                        </p:tgtEl>
                                        <p:attrNameLst>
                                          <p:attrName>style.visibility</p:attrName>
                                        </p:attrNameLst>
                                      </p:cBhvr>
                                      <p:to>
                                        <p:strVal val="visible"/>
                                      </p:to>
                                    </p:set>
                                    <p:animEffect filter="fade" transition="in">
                                      <p:cBhvr>
                                        <p:cTn dur="1000"/>
                                        <p:tgtEl>
                                          <p:spTgt spid="28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9"/>
                                        </p:tgtEl>
                                        <p:attrNameLst>
                                          <p:attrName>style.visibility</p:attrName>
                                        </p:attrNameLst>
                                      </p:cBhvr>
                                      <p:to>
                                        <p:strVal val="visible"/>
                                      </p:to>
                                    </p:set>
                                    <p:animEffect filter="fade" transition="in">
                                      <p:cBhvr>
                                        <p:cTn dur="1000"/>
                                        <p:tgtEl>
                                          <p:spTgt spid="28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0"/>
                                        </p:tgtEl>
                                        <p:attrNameLst>
                                          <p:attrName>style.visibility</p:attrName>
                                        </p:attrNameLst>
                                      </p:cBhvr>
                                      <p:to>
                                        <p:strVal val="visible"/>
                                      </p:to>
                                    </p:set>
                                    <p:animEffect filter="fade" transition="in">
                                      <p:cBhvr>
                                        <p:cTn dur="1000"/>
                                        <p:tgtEl>
                                          <p:spTgt spid="28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4" name="Shape 2864"/>
        <p:cNvGrpSpPr/>
        <p:nvPr/>
      </p:nvGrpSpPr>
      <p:grpSpPr>
        <a:xfrm>
          <a:off x="0" y="0"/>
          <a:ext cx="0" cy="0"/>
          <a:chOff x="0" y="0"/>
          <a:chExt cx="0" cy="0"/>
        </a:xfrm>
      </p:grpSpPr>
      <p:sp>
        <p:nvSpPr>
          <p:cNvPr id="2865" name="Google Shape;2865;p186"/>
          <p:cNvSpPr txBox="1"/>
          <p:nvPr/>
        </p:nvSpPr>
        <p:spPr>
          <a:xfrm>
            <a:off x="425775" y="913000"/>
            <a:ext cx="8718300" cy="461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get_final_orders</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3</a:t>
            </a:r>
            <a:r>
              <a:rPr lang="en" sz="2400">
                <a:solidFill>
                  <a:srgbClr val="F6B26B"/>
                </a:solidFill>
                <a:latin typeface="Source Code Pro"/>
                <a:ea typeface="Source Code Pro"/>
                <a:cs typeface="Source Code Pro"/>
                <a:sym typeface="Source Code Pro"/>
              </a:rPr>
              <a:t>];</a:t>
            </a:r>
            <a:r>
              <a:rPr lang="en" sz="2400">
                <a:solidFill>
                  <a:srgbClr val="93C47D"/>
                </a:solidFill>
                <a:latin typeface="Source Code Pro"/>
                <a:ea typeface="Source Code Pro"/>
                <a:cs typeface="Source Code Pro"/>
                <a:sym typeface="Source Code Pro"/>
              </a:rPr>
              <a:t> // alloc</a:t>
            </a:r>
            <a:endParaRPr sz="2400">
              <a:solidFill>
                <a:srgbClr val="93C47D"/>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mut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for </a:t>
            </a:r>
            <a:r>
              <a:rPr lang="en" sz="2400">
                <a:solidFill>
                  <a:srgbClr val="FFFFFF"/>
                </a:solidFill>
                <a:latin typeface="Source Code Pro"/>
                <a:ea typeface="Source Code Pro"/>
                <a:cs typeface="Source Code Pro"/>
                <a:sym typeface="Source Code Pro"/>
              </a:rPr>
              <a:t>order</a:t>
            </a:r>
            <a:r>
              <a:rPr lang="en" sz="2400">
                <a:solidFill>
                  <a:srgbClr val="F6B26B"/>
                </a:solidFill>
                <a:latin typeface="Source Code Pro"/>
                <a:ea typeface="Source Code Pro"/>
                <a:cs typeface="Source Code Pro"/>
                <a:sym typeface="Source Code Pro"/>
              </a:rPr>
              <a:t> in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final_orders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finish</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return </a:t>
            </a:r>
            <a:r>
              <a:rPr lang="en" sz="2400">
                <a:solidFill>
                  <a:srgbClr val="FFFFFF"/>
                </a:solidFill>
                <a:latin typeface="Source Code Pro"/>
                <a:ea typeface="Source Code Pro"/>
                <a:cs typeface="Source Code Pro"/>
                <a:sym typeface="Source Code Pro"/>
              </a:rPr>
              <a:t>final_orders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866" name="Google Shape;2866;p186"/>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How Rust Manages Memory</a:t>
            </a:r>
            <a:endParaRPr sz="3600">
              <a:solidFill>
                <a:srgbClr val="F3F3F3"/>
              </a:solidFill>
              <a:latin typeface="Alegreya"/>
              <a:ea typeface="Alegreya"/>
              <a:cs typeface="Alegreya"/>
              <a:sym typeface="Alegreya"/>
            </a:endParaRPr>
          </a:p>
        </p:txBody>
      </p:sp>
      <p:sp>
        <p:nvSpPr>
          <p:cNvPr id="2867" name="Google Shape;2867;p186"/>
          <p:cNvSpPr txBox="1"/>
          <p:nvPr/>
        </p:nvSpPr>
        <p:spPr>
          <a:xfrm>
            <a:off x="1177425" y="4227875"/>
            <a:ext cx="35913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93C47D"/>
                </a:solidFill>
                <a:latin typeface="Source Code Pro"/>
                <a:ea typeface="Source Code Pro"/>
                <a:cs typeface="Source Code Pro"/>
                <a:sym typeface="Source Code Pro"/>
              </a:rPr>
              <a:t>// dealloc(orders)</a:t>
            </a:r>
            <a:endParaRPr sz="2400">
              <a:solidFill>
                <a:srgbClr val="93C47D"/>
              </a:solidFill>
              <a:latin typeface="Source Sans Pro"/>
              <a:ea typeface="Source Sans Pro"/>
              <a:cs typeface="Source Sans Pro"/>
              <a:sym typeface="Source Sans Pro"/>
            </a:endParaRPr>
          </a:p>
        </p:txBody>
      </p:sp>
      <p:sp>
        <p:nvSpPr>
          <p:cNvPr id="2868" name="Google Shape;2868;p186"/>
          <p:cNvSpPr txBox="1"/>
          <p:nvPr/>
        </p:nvSpPr>
        <p:spPr>
          <a:xfrm>
            <a:off x="1196250" y="3465875"/>
            <a:ext cx="76404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93C47D"/>
                </a:solidFill>
                <a:latin typeface="Source Sans Pro"/>
                <a:ea typeface="Source Sans Pro"/>
                <a:cs typeface="Source Sans Pro"/>
                <a:sym typeface="Source Sans Pro"/>
              </a:rPr>
              <a:t>could have safely freed the memory sooner!</a:t>
            </a:r>
            <a:endParaRPr sz="2400">
              <a:solidFill>
                <a:srgbClr val="93C47D"/>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5"/>
                                        </p:tgtEl>
                                        <p:attrNameLst>
                                          <p:attrName>style.visibility</p:attrName>
                                        </p:attrNameLst>
                                      </p:cBhvr>
                                      <p:to>
                                        <p:strVal val="visible"/>
                                      </p:to>
                                    </p:set>
                                    <p:animEffect filter="fade" transition="in">
                                      <p:cBhvr>
                                        <p:cTn dur="1000"/>
                                        <p:tgtEl>
                                          <p:spTgt spid="28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7"/>
                                        </p:tgtEl>
                                        <p:attrNameLst>
                                          <p:attrName>style.visibility</p:attrName>
                                        </p:attrNameLst>
                                      </p:cBhvr>
                                      <p:to>
                                        <p:strVal val="visible"/>
                                      </p:to>
                                    </p:set>
                                    <p:animEffect filter="fade" transition="in">
                                      <p:cBhvr>
                                        <p:cTn dur="1000"/>
                                        <p:tgtEl>
                                          <p:spTgt spid="28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8"/>
                                        </p:tgtEl>
                                        <p:attrNameLst>
                                          <p:attrName>style.visibility</p:attrName>
                                        </p:attrNameLst>
                                      </p:cBhvr>
                                      <p:to>
                                        <p:strVal val="visible"/>
                                      </p:to>
                                    </p:set>
                                    <p:animEffect filter="fade" transition="in">
                                      <p:cBhvr>
                                        <p:cTn dur="1000"/>
                                        <p:tgtEl>
                                          <p:spTgt spid="28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2" name="Shape 2872"/>
        <p:cNvGrpSpPr/>
        <p:nvPr/>
      </p:nvGrpSpPr>
      <p:grpSpPr>
        <a:xfrm>
          <a:off x="0" y="0"/>
          <a:ext cx="0" cy="0"/>
          <a:chOff x="0" y="0"/>
          <a:chExt cx="0" cy="0"/>
        </a:xfrm>
      </p:grpSpPr>
      <p:sp>
        <p:nvSpPr>
          <p:cNvPr id="2873" name="Google Shape;2873;p187"/>
          <p:cNvSpPr txBox="1"/>
          <p:nvPr/>
        </p:nvSpPr>
        <p:spPr>
          <a:xfrm>
            <a:off x="425775" y="760600"/>
            <a:ext cx="8718300" cy="4987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get_final_orders</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mut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3</a:t>
            </a:r>
            <a:r>
              <a:rPr lang="en" sz="2400">
                <a:solidFill>
                  <a:srgbClr val="F6B26B"/>
                </a:solidFill>
                <a:latin typeface="Source Code Pro"/>
                <a:ea typeface="Source Code Pro"/>
                <a:cs typeface="Source Code Pro"/>
                <a:sym typeface="Source Code Pro"/>
              </a:rPr>
              <a:t>];</a:t>
            </a:r>
            <a:r>
              <a:rPr lang="en" sz="2400">
                <a:solidFill>
                  <a:srgbClr val="93C47D"/>
                </a:solidFill>
                <a:latin typeface="Source Code Pro"/>
                <a:ea typeface="Source Code Pro"/>
                <a:cs typeface="Source Code Pro"/>
                <a:sym typeface="Source Code Pro"/>
              </a:rPr>
              <a:t> // alloc</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for </a:t>
            </a:r>
            <a:r>
              <a:rPr lang="en" sz="2400">
                <a:solidFill>
                  <a:srgbClr val="FFFFFF"/>
                </a:solidFill>
                <a:latin typeface="Source Code Pro"/>
                <a:ea typeface="Source Code Pro"/>
                <a:cs typeface="Source Code Pro"/>
                <a:sym typeface="Source Code Pro"/>
              </a:rPr>
              <a:t>order</a:t>
            </a:r>
            <a:r>
              <a:rPr lang="en" sz="2400">
                <a:solidFill>
                  <a:srgbClr val="F6B26B"/>
                </a:solidFill>
                <a:latin typeface="Source Code Pro"/>
                <a:ea typeface="Source Code Pro"/>
                <a:cs typeface="Source Code Pro"/>
                <a:sym typeface="Source Code Pro"/>
              </a:rPr>
              <a:t> in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orders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return </a:t>
            </a:r>
            <a:r>
              <a:rPr lang="en" sz="2400">
                <a:solidFill>
                  <a:srgbClr val="FFFFFF"/>
                </a:solidFill>
                <a:latin typeface="Source Code Pro"/>
                <a:ea typeface="Source Code Pro"/>
                <a:cs typeface="Source Code Pro"/>
                <a:sym typeface="Source Code Pro"/>
              </a:rPr>
              <a:t>finish</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total_orders</a:t>
            </a:r>
            <a:r>
              <a:rPr lang="en" sz="2400">
                <a:solidFill>
                  <a:srgbClr val="F6B26B"/>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874" name="Google Shape;2874;p187"/>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How Rust Manages Memory</a:t>
            </a:r>
            <a:endParaRPr sz="3600">
              <a:solidFill>
                <a:srgbClr val="F3F3F3"/>
              </a:solidFill>
              <a:latin typeface="Alegreya"/>
              <a:ea typeface="Alegreya"/>
              <a:cs typeface="Alegreya"/>
              <a:sym typeface="Alegreya"/>
            </a:endParaRPr>
          </a:p>
        </p:txBody>
      </p:sp>
      <p:sp>
        <p:nvSpPr>
          <p:cNvPr id="2875" name="Google Shape;2875;p187"/>
          <p:cNvSpPr txBox="1"/>
          <p:nvPr/>
        </p:nvSpPr>
        <p:spPr>
          <a:xfrm>
            <a:off x="1482225" y="4018200"/>
            <a:ext cx="35913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93C47D"/>
                </a:solidFill>
                <a:latin typeface="Source Code Pro"/>
                <a:ea typeface="Source Code Pro"/>
                <a:cs typeface="Source Code Pro"/>
                <a:sym typeface="Source Code Pro"/>
              </a:rPr>
              <a:t>// dealloc(orders)</a:t>
            </a:r>
            <a:endParaRPr sz="2400">
              <a:solidFill>
                <a:srgbClr val="93C47D"/>
              </a:solidFill>
              <a:latin typeface="Source Sans Pro"/>
              <a:ea typeface="Source Sans Pro"/>
              <a:cs typeface="Source Sans Pro"/>
              <a:sym typeface="Source Sans Pro"/>
            </a:endParaRPr>
          </a:p>
        </p:txBody>
      </p:sp>
      <p:sp>
        <p:nvSpPr>
          <p:cNvPr id="2876" name="Google Shape;2876;p187"/>
          <p:cNvSpPr txBox="1"/>
          <p:nvPr/>
        </p:nvSpPr>
        <p:spPr>
          <a:xfrm>
            <a:off x="4967900" y="4018200"/>
            <a:ext cx="38331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93C47D"/>
                </a:solidFill>
                <a:latin typeface="Source Sans Pro"/>
                <a:ea typeface="Source Sans Pro"/>
                <a:cs typeface="Source Sans Pro"/>
                <a:sym typeface="Source Sans Pro"/>
              </a:rPr>
              <a:t>because it went out of scope</a:t>
            </a:r>
            <a:endParaRPr sz="2400">
              <a:solidFill>
                <a:srgbClr val="93C47D"/>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5"/>
                                        </p:tgtEl>
                                        <p:attrNameLst>
                                          <p:attrName>style.visibility</p:attrName>
                                        </p:attrNameLst>
                                      </p:cBhvr>
                                      <p:to>
                                        <p:strVal val="visible"/>
                                      </p:to>
                                    </p:set>
                                    <p:animEffect filter="fade" transition="in">
                                      <p:cBhvr>
                                        <p:cTn dur="1000"/>
                                        <p:tgtEl>
                                          <p:spTgt spid="2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6"/>
                                        </p:tgtEl>
                                        <p:attrNameLst>
                                          <p:attrName>style.visibility</p:attrName>
                                        </p:attrNameLst>
                                      </p:cBhvr>
                                      <p:to>
                                        <p:strVal val="visible"/>
                                      </p:to>
                                    </p:set>
                                    <p:animEffect filter="fade" transition="in">
                                      <p:cBhvr>
                                        <p:cTn dur="1000"/>
                                        <p:tgtEl>
                                          <p:spTgt spid="28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0" name="Shape 2880"/>
        <p:cNvGrpSpPr/>
        <p:nvPr/>
      </p:nvGrpSpPr>
      <p:grpSpPr>
        <a:xfrm>
          <a:off x="0" y="0"/>
          <a:ext cx="0" cy="0"/>
          <a:chOff x="0" y="0"/>
          <a:chExt cx="0" cy="0"/>
        </a:xfrm>
      </p:grpSpPr>
      <p:sp>
        <p:nvSpPr>
          <p:cNvPr id="2881" name="Google Shape;2881;p188"/>
          <p:cNvSpPr txBox="1"/>
          <p:nvPr/>
        </p:nvSpPr>
        <p:spPr>
          <a:xfrm>
            <a:off x="425775" y="1141600"/>
            <a:ext cx="86766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get_years</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1995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2010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return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2882" name="Google Shape;2882;p188"/>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Ownership</a:t>
            </a:r>
            <a:endParaRPr sz="3600">
              <a:solidFill>
                <a:srgbClr val="F3F3F3"/>
              </a:solidFill>
              <a:latin typeface="Alegreya"/>
              <a:ea typeface="Alegreya"/>
              <a:cs typeface="Alegreya"/>
              <a:sym typeface="Alegreya"/>
            </a:endParaRPr>
          </a:p>
        </p:txBody>
      </p:sp>
      <p:sp>
        <p:nvSpPr>
          <p:cNvPr id="2883" name="Google Shape;2883;p188"/>
          <p:cNvSpPr txBox="1"/>
          <p:nvPr/>
        </p:nvSpPr>
        <p:spPr>
          <a:xfrm>
            <a:off x="425775" y="3808600"/>
            <a:ext cx="8676600" cy="1293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main</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get_years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1">
                                            <p:txEl>
                                              <p:pRg end="0" st="0"/>
                                            </p:txEl>
                                          </p:spTgt>
                                        </p:tgtEl>
                                        <p:attrNameLst>
                                          <p:attrName>style.visibility</p:attrName>
                                        </p:attrNameLst>
                                      </p:cBhvr>
                                      <p:to>
                                        <p:strVal val="visible"/>
                                      </p:to>
                                    </p:set>
                                    <p:animEffect filter="fade" transition="in">
                                      <p:cBhvr>
                                        <p:cTn dur="1000"/>
                                        <p:tgtEl>
                                          <p:spTgt spid="28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1">
                                            <p:txEl>
                                              <p:pRg end="1" st="1"/>
                                            </p:txEl>
                                          </p:spTgt>
                                        </p:tgtEl>
                                        <p:attrNameLst>
                                          <p:attrName>style.visibility</p:attrName>
                                        </p:attrNameLst>
                                      </p:cBhvr>
                                      <p:to>
                                        <p:strVal val="visible"/>
                                      </p:to>
                                    </p:set>
                                    <p:animEffect filter="fade" transition="in">
                                      <p:cBhvr>
                                        <p:cTn dur="1000"/>
                                        <p:tgtEl>
                                          <p:spTgt spid="28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1">
                                            <p:txEl>
                                              <p:pRg end="2" st="2"/>
                                            </p:txEl>
                                          </p:spTgt>
                                        </p:tgtEl>
                                        <p:attrNameLst>
                                          <p:attrName>style.visibility</p:attrName>
                                        </p:attrNameLst>
                                      </p:cBhvr>
                                      <p:to>
                                        <p:strVal val="visible"/>
                                      </p:to>
                                    </p:set>
                                    <p:animEffect filter="fade" transition="in">
                                      <p:cBhvr>
                                        <p:cTn dur="1000"/>
                                        <p:tgtEl>
                                          <p:spTgt spid="28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3"/>
                                        </p:tgtEl>
                                        <p:attrNameLst>
                                          <p:attrName>style.visibility</p:attrName>
                                        </p:attrNameLst>
                                      </p:cBhvr>
                                      <p:to>
                                        <p:strVal val="visible"/>
                                      </p:to>
                                    </p:set>
                                    <p:animEffect filter="fade" transition="in">
                                      <p:cBhvr>
                                        <p:cTn dur="1000"/>
                                        <p:tgtEl>
                                          <p:spTgt spid="28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7" name="Shape 2887"/>
        <p:cNvGrpSpPr/>
        <p:nvPr/>
      </p:nvGrpSpPr>
      <p:grpSpPr>
        <a:xfrm>
          <a:off x="0" y="0"/>
          <a:ext cx="0" cy="0"/>
          <a:chOff x="0" y="0"/>
          <a:chExt cx="0" cy="0"/>
        </a:xfrm>
      </p:grpSpPr>
      <p:sp>
        <p:nvSpPr>
          <p:cNvPr id="2888" name="Google Shape;2888;p189"/>
          <p:cNvSpPr txBox="1"/>
          <p:nvPr/>
        </p:nvSpPr>
        <p:spPr>
          <a:xfrm>
            <a:off x="425775" y="1141600"/>
            <a:ext cx="86766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get_years</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1995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2010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93C47D"/>
                </a:solidFill>
                <a:latin typeface="Source Code Pro"/>
                <a:ea typeface="Source Code Pro"/>
                <a:cs typeface="Source Code Pro"/>
                <a:sym typeface="Source Code Pro"/>
              </a:rPr>
              <a:t>// alloc</a:t>
            </a:r>
            <a:endParaRPr sz="2400">
              <a:solidFill>
                <a:srgbClr val="F6B26B"/>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return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2889" name="Google Shape;2889;p189"/>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Ownership</a:t>
            </a:r>
            <a:endParaRPr sz="3600">
              <a:solidFill>
                <a:srgbClr val="F3F3F3"/>
              </a:solidFill>
              <a:latin typeface="Alegreya"/>
              <a:ea typeface="Alegreya"/>
              <a:cs typeface="Alegreya"/>
              <a:sym typeface="Alegreya"/>
            </a:endParaRPr>
          </a:p>
        </p:txBody>
      </p:sp>
      <p:sp>
        <p:nvSpPr>
          <p:cNvPr id="2890" name="Google Shape;2890;p189"/>
          <p:cNvSpPr txBox="1"/>
          <p:nvPr/>
        </p:nvSpPr>
        <p:spPr>
          <a:xfrm>
            <a:off x="425775" y="3808600"/>
            <a:ext cx="8676600" cy="1293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main</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get_years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2891" name="Google Shape;2891;p189"/>
          <p:cNvSpPr txBox="1"/>
          <p:nvPr/>
        </p:nvSpPr>
        <p:spPr>
          <a:xfrm>
            <a:off x="720225" y="2570400"/>
            <a:ext cx="35913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93C47D"/>
                </a:solidFill>
                <a:latin typeface="Source Code Pro"/>
                <a:ea typeface="Source Code Pro"/>
                <a:cs typeface="Source Code Pro"/>
                <a:sym typeface="Source Code Pro"/>
              </a:rPr>
              <a:t>// d</a:t>
            </a:r>
            <a:r>
              <a:rPr lang="en" sz="2400">
                <a:solidFill>
                  <a:srgbClr val="93C47D"/>
                </a:solidFill>
                <a:latin typeface="Source Code Pro"/>
                <a:ea typeface="Source Code Pro"/>
                <a:cs typeface="Source Code Pro"/>
                <a:sym typeface="Source Code Pro"/>
              </a:rPr>
              <a:t>e</a:t>
            </a:r>
            <a:r>
              <a:rPr lang="en" sz="2400">
                <a:solidFill>
                  <a:srgbClr val="93C47D"/>
                </a:solidFill>
                <a:latin typeface="Source Code Pro"/>
                <a:ea typeface="Source Code Pro"/>
                <a:cs typeface="Source Code Pro"/>
                <a:sym typeface="Source Code Pro"/>
              </a:rPr>
              <a:t>alloc(years)</a:t>
            </a:r>
            <a:endParaRPr sz="2400">
              <a:solidFill>
                <a:srgbClr val="93C47D"/>
              </a:solidFill>
              <a:latin typeface="Source Sans Pro"/>
              <a:ea typeface="Source Sans Pro"/>
              <a:cs typeface="Source Sans Pro"/>
              <a:sym typeface="Source Sans Pro"/>
            </a:endParaRPr>
          </a:p>
        </p:txBody>
      </p:sp>
      <p:sp>
        <p:nvSpPr>
          <p:cNvPr id="2892" name="Google Shape;2892;p189"/>
          <p:cNvSpPr txBox="1"/>
          <p:nvPr/>
        </p:nvSpPr>
        <p:spPr>
          <a:xfrm>
            <a:off x="4053500" y="2570400"/>
            <a:ext cx="38331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93C47D"/>
                </a:solidFill>
                <a:latin typeface="Source Sans Pro"/>
                <a:ea typeface="Source Sans Pro"/>
                <a:cs typeface="Source Sans Pro"/>
                <a:sym typeface="Source Sans Pro"/>
              </a:rPr>
              <a:t>because it went out of scope</a:t>
            </a:r>
            <a:endParaRPr sz="2400">
              <a:solidFill>
                <a:srgbClr val="93C47D"/>
              </a:solidFill>
              <a:latin typeface="Source Sans Pro"/>
              <a:ea typeface="Source Sans Pro"/>
              <a:cs typeface="Source Sans Pro"/>
              <a:sym typeface="Source Sans Pro"/>
            </a:endParaRPr>
          </a:p>
        </p:txBody>
      </p:sp>
      <p:sp>
        <p:nvSpPr>
          <p:cNvPr id="2893" name="Google Shape;2893;p189"/>
          <p:cNvSpPr/>
          <p:nvPr/>
        </p:nvSpPr>
        <p:spPr>
          <a:xfrm>
            <a:off x="1958925" y="4537550"/>
            <a:ext cx="4409100" cy="52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3000">
                <a:solidFill>
                  <a:srgbClr val="E06666"/>
                </a:solidFill>
                <a:latin typeface="Source Sans Pro"/>
                <a:ea typeface="Source Sans Pro"/>
                <a:cs typeface="Source Sans Pro"/>
                <a:sym typeface="Source Sans Pro"/>
              </a:rPr>
              <a:t>use-after-free</a:t>
            </a:r>
            <a:r>
              <a:rPr i="1" lang="en" sz="3000">
                <a:solidFill>
                  <a:srgbClr val="E06666"/>
                </a:solidFill>
                <a:latin typeface="Source Sans Pro"/>
                <a:ea typeface="Source Sans Pro"/>
                <a:cs typeface="Source Sans Pro"/>
                <a:sym typeface="Source Sans Pro"/>
              </a:rPr>
              <a:t> bug!</a:t>
            </a:r>
            <a:endParaRPr i="1" sz="3000">
              <a:solidFill>
                <a:srgbClr val="E06666"/>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0"/>
                                        </p:tgtEl>
                                        <p:attrNameLst>
                                          <p:attrName>style.visibility</p:attrName>
                                        </p:attrNameLst>
                                      </p:cBhvr>
                                      <p:to>
                                        <p:strVal val="visible"/>
                                      </p:to>
                                    </p:set>
                                    <p:animEffect filter="fade" transition="in">
                                      <p:cBhvr>
                                        <p:cTn dur="1000"/>
                                        <p:tgtEl>
                                          <p:spTgt spid="28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1"/>
                                        </p:tgtEl>
                                        <p:attrNameLst>
                                          <p:attrName>style.visibility</p:attrName>
                                        </p:attrNameLst>
                                      </p:cBhvr>
                                      <p:to>
                                        <p:strVal val="visible"/>
                                      </p:to>
                                    </p:set>
                                    <p:animEffect filter="fade" transition="in">
                                      <p:cBhvr>
                                        <p:cTn dur="1000"/>
                                        <p:tgtEl>
                                          <p:spTgt spid="28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2"/>
                                        </p:tgtEl>
                                        <p:attrNameLst>
                                          <p:attrName>style.visibility</p:attrName>
                                        </p:attrNameLst>
                                      </p:cBhvr>
                                      <p:to>
                                        <p:strVal val="visible"/>
                                      </p:to>
                                    </p:set>
                                    <p:animEffect filter="fade" transition="in">
                                      <p:cBhvr>
                                        <p:cTn dur="1000"/>
                                        <p:tgtEl>
                                          <p:spTgt spid="28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3"/>
                                        </p:tgtEl>
                                        <p:attrNameLst>
                                          <p:attrName>style.visibility</p:attrName>
                                        </p:attrNameLst>
                                      </p:cBhvr>
                                      <p:to>
                                        <p:strVal val="visible"/>
                                      </p:to>
                                    </p:set>
                                    <p:animEffect filter="fade" transition="in">
                                      <p:cBhvr>
                                        <p:cTn dur="1000"/>
                                        <p:tgtEl>
                                          <p:spTgt spid="28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7" name="Shape 2897"/>
        <p:cNvGrpSpPr/>
        <p:nvPr/>
      </p:nvGrpSpPr>
      <p:grpSpPr>
        <a:xfrm>
          <a:off x="0" y="0"/>
          <a:ext cx="0" cy="0"/>
          <a:chOff x="0" y="0"/>
          <a:chExt cx="0" cy="0"/>
        </a:xfrm>
      </p:grpSpPr>
      <p:sp>
        <p:nvSpPr>
          <p:cNvPr id="2898" name="Google Shape;2898;p190"/>
          <p:cNvSpPr txBox="1"/>
          <p:nvPr/>
        </p:nvSpPr>
        <p:spPr>
          <a:xfrm>
            <a:off x="425775" y="1141600"/>
            <a:ext cx="86766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get_years</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1995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2010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93C47D"/>
                </a:solidFill>
                <a:latin typeface="Source Code Pro"/>
                <a:ea typeface="Source Code Pro"/>
                <a:cs typeface="Source Code Pro"/>
                <a:sym typeface="Source Code Pro"/>
              </a:rPr>
              <a:t>// alloc</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return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2899" name="Google Shape;2899;p190"/>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Ownership</a:t>
            </a:r>
            <a:endParaRPr sz="3600">
              <a:solidFill>
                <a:srgbClr val="F3F3F3"/>
              </a:solidFill>
              <a:latin typeface="Alegreya"/>
              <a:ea typeface="Alegreya"/>
              <a:cs typeface="Alegreya"/>
              <a:sym typeface="Alegreya"/>
            </a:endParaRPr>
          </a:p>
        </p:txBody>
      </p:sp>
      <p:sp>
        <p:nvSpPr>
          <p:cNvPr id="2900" name="Google Shape;2900;p190"/>
          <p:cNvSpPr txBox="1"/>
          <p:nvPr/>
        </p:nvSpPr>
        <p:spPr>
          <a:xfrm>
            <a:off x="425775" y="3808600"/>
            <a:ext cx="8676600" cy="1293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main</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get_years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0"/>
                                        </p:tgtEl>
                                        <p:attrNameLst>
                                          <p:attrName>style.visibility</p:attrName>
                                        </p:attrNameLst>
                                      </p:cBhvr>
                                      <p:to>
                                        <p:strVal val="visible"/>
                                      </p:to>
                                    </p:set>
                                    <p:animEffect filter="fade" transition="in">
                                      <p:cBhvr>
                                        <p:cTn dur="1000"/>
                                        <p:tgtEl>
                                          <p:spTgt spid="29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4" name="Shape 2904"/>
        <p:cNvGrpSpPr/>
        <p:nvPr/>
      </p:nvGrpSpPr>
      <p:grpSpPr>
        <a:xfrm>
          <a:off x="0" y="0"/>
          <a:ext cx="0" cy="0"/>
          <a:chOff x="0" y="0"/>
          <a:chExt cx="0" cy="0"/>
        </a:xfrm>
      </p:grpSpPr>
      <p:sp>
        <p:nvSpPr>
          <p:cNvPr id="2905" name="Google Shape;2905;p191"/>
          <p:cNvSpPr txBox="1"/>
          <p:nvPr/>
        </p:nvSpPr>
        <p:spPr>
          <a:xfrm>
            <a:off x="425775" y="1141600"/>
            <a:ext cx="86766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get_years</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1995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2010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93C47D"/>
                </a:solidFill>
                <a:latin typeface="Source Code Pro"/>
                <a:ea typeface="Source Code Pro"/>
                <a:cs typeface="Source Code Pro"/>
                <a:sym typeface="Source Code Pro"/>
              </a:rPr>
              <a:t>// alloc</a:t>
            </a:r>
            <a:r>
              <a:rPr lang="en" sz="2400">
                <a:solidFill>
                  <a:srgbClr val="93C47D"/>
                </a:solidFill>
                <a:latin typeface="Source Code Pro"/>
                <a:ea typeface="Source Code Pro"/>
                <a:cs typeface="Source Code Pro"/>
                <a:sym typeface="Source Code Pro"/>
              </a:rPr>
              <a:t> </a:t>
            </a:r>
            <a:r>
              <a:rPr lang="en" sz="2400">
                <a:solidFill>
                  <a:srgbClr val="93C47D"/>
                </a:solidFill>
                <a:latin typeface="Source Sans Pro"/>
                <a:ea typeface="Source Sans Pro"/>
                <a:cs typeface="Source Sans Pro"/>
                <a:sym typeface="Source Sans Pro"/>
              </a:rPr>
              <a:t>(this scope “owns” </a:t>
            </a:r>
            <a:r>
              <a:rPr b="1" lang="en" sz="2400">
                <a:solidFill>
                  <a:srgbClr val="93C47D"/>
                </a:solidFill>
                <a:latin typeface="Source Code Pro"/>
                <a:ea typeface="Source Code Pro"/>
                <a:cs typeface="Source Code Pro"/>
                <a:sym typeface="Source Code Pro"/>
              </a:rPr>
              <a:t>years</a:t>
            </a:r>
            <a:r>
              <a:rPr lang="en" sz="2400">
                <a:solidFill>
                  <a:srgbClr val="93C47D"/>
                </a:solidFill>
                <a:latin typeface="Source Sans Pro"/>
                <a:ea typeface="Source Sans Pro"/>
                <a:cs typeface="Source Sans Pro"/>
                <a:sym typeface="Source Sans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return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2906" name="Google Shape;2906;p191"/>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Ownership</a:t>
            </a:r>
            <a:endParaRPr sz="3600">
              <a:solidFill>
                <a:srgbClr val="F3F3F3"/>
              </a:solidFill>
              <a:latin typeface="Alegreya"/>
              <a:ea typeface="Alegreya"/>
              <a:cs typeface="Alegreya"/>
              <a:sym typeface="Alegreya"/>
            </a:endParaRPr>
          </a:p>
        </p:txBody>
      </p:sp>
      <p:sp>
        <p:nvSpPr>
          <p:cNvPr id="2907" name="Google Shape;2907;p191"/>
          <p:cNvSpPr txBox="1"/>
          <p:nvPr/>
        </p:nvSpPr>
        <p:spPr>
          <a:xfrm>
            <a:off x="425775" y="3808600"/>
            <a:ext cx="8676600" cy="1293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main</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get_years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7"/>
                                        </p:tgtEl>
                                        <p:attrNameLst>
                                          <p:attrName>style.visibility</p:attrName>
                                        </p:attrNameLst>
                                      </p:cBhvr>
                                      <p:to>
                                        <p:strVal val="visible"/>
                                      </p:to>
                                    </p:set>
                                    <p:animEffect filter="fade" transition="in">
                                      <p:cBhvr>
                                        <p:cTn dur="1000"/>
                                        <p:tgtEl>
                                          <p:spTgt spid="29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1" name="Shape 2911"/>
        <p:cNvGrpSpPr/>
        <p:nvPr/>
      </p:nvGrpSpPr>
      <p:grpSpPr>
        <a:xfrm>
          <a:off x="0" y="0"/>
          <a:ext cx="0" cy="0"/>
          <a:chOff x="0" y="0"/>
          <a:chExt cx="0" cy="0"/>
        </a:xfrm>
      </p:grpSpPr>
      <p:sp>
        <p:nvSpPr>
          <p:cNvPr id="2912" name="Google Shape;2912;p192"/>
          <p:cNvSpPr txBox="1"/>
          <p:nvPr/>
        </p:nvSpPr>
        <p:spPr>
          <a:xfrm>
            <a:off x="425775" y="1141600"/>
            <a:ext cx="86766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get_years</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a:t>
            </a:r>
            <a:r>
              <a:rPr lang="en" sz="2400">
                <a:solidFill>
                  <a:srgbClr val="F6B26B"/>
                </a:solidFill>
                <a:highlight>
                  <a:srgbClr val="0B5394"/>
                </a:highlight>
                <a:latin typeface="Source Code Pro"/>
                <a:ea typeface="Source Code Pro"/>
                <a:cs typeface="Source Code Pro"/>
                <a:sym typeface="Source Code Pro"/>
              </a:rPr>
              <a:t>{</a:t>
            </a:r>
            <a:endParaRPr sz="2400">
              <a:solidFill>
                <a:srgbClr val="F6B26B"/>
              </a:solidFill>
              <a:highlight>
                <a:srgbClr val="0B5394"/>
              </a:highlight>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highlight>
                  <a:srgbClr val="0B5394"/>
                </a:highlight>
                <a:latin typeface="Source Code Pro"/>
                <a:ea typeface="Source Code Pro"/>
                <a:cs typeface="Source Code Pro"/>
                <a:sym typeface="Source Code Pro"/>
              </a:rPr>
              <a:t>    let </a:t>
            </a:r>
            <a:r>
              <a:rPr lang="en" sz="2400">
                <a:solidFill>
                  <a:srgbClr val="FFFFFF"/>
                </a:solidFill>
                <a:highlight>
                  <a:srgbClr val="0B5394"/>
                </a:highlight>
                <a:latin typeface="Source Code Pro"/>
                <a:ea typeface="Source Code Pro"/>
                <a:cs typeface="Source Code Pro"/>
                <a:sym typeface="Source Code Pro"/>
              </a:rPr>
              <a:t>years</a:t>
            </a:r>
            <a:r>
              <a:rPr lang="en" sz="2400">
                <a:solidFill>
                  <a:srgbClr val="F6B26B"/>
                </a:solidFill>
                <a:highlight>
                  <a:srgbClr val="0B5394"/>
                </a:highlight>
                <a:latin typeface="Source Code Pro"/>
                <a:ea typeface="Source Code Pro"/>
                <a:cs typeface="Source Code Pro"/>
                <a:sym typeface="Source Code Pro"/>
              </a:rPr>
              <a:t> = </a:t>
            </a:r>
            <a:r>
              <a:rPr lang="en" sz="2400">
                <a:solidFill>
                  <a:srgbClr val="FFFFFF"/>
                </a:solidFill>
                <a:highlight>
                  <a:srgbClr val="0B5394"/>
                </a:highlight>
                <a:latin typeface="Source Code Pro"/>
                <a:ea typeface="Source Code Pro"/>
                <a:cs typeface="Source Code Pro"/>
                <a:sym typeface="Source Code Pro"/>
              </a:rPr>
              <a:t>vec!</a:t>
            </a:r>
            <a:r>
              <a:rPr lang="en" sz="2400">
                <a:solidFill>
                  <a:srgbClr val="F6B26B"/>
                </a:solidFill>
                <a:highlight>
                  <a:srgbClr val="0B5394"/>
                </a:highlight>
                <a:latin typeface="Source Code Pro"/>
                <a:ea typeface="Source Code Pro"/>
                <a:cs typeface="Source Code Pro"/>
                <a:sym typeface="Source Code Pro"/>
              </a:rPr>
              <a:t>[</a:t>
            </a:r>
            <a:r>
              <a:rPr lang="en" sz="2400">
                <a:solidFill>
                  <a:srgbClr val="FFFFFF"/>
                </a:solidFill>
                <a:highlight>
                  <a:srgbClr val="0B5394"/>
                </a:highlight>
                <a:latin typeface="Source Code Pro"/>
                <a:ea typeface="Source Code Pro"/>
                <a:cs typeface="Source Code Pro"/>
                <a:sym typeface="Source Code Pro"/>
              </a:rPr>
              <a:t>1995</a:t>
            </a:r>
            <a:r>
              <a:rPr lang="en" sz="2400">
                <a:solidFill>
                  <a:srgbClr val="F6B26B"/>
                </a:solidFill>
                <a:highlight>
                  <a:srgbClr val="0B5394"/>
                </a:highlight>
                <a:latin typeface="Source Code Pro"/>
                <a:ea typeface="Source Code Pro"/>
                <a:cs typeface="Source Code Pro"/>
                <a:sym typeface="Source Code Pro"/>
              </a:rPr>
              <a:t>, </a:t>
            </a:r>
            <a:r>
              <a:rPr lang="en" sz="2400">
                <a:solidFill>
                  <a:srgbClr val="FFFFFF"/>
                </a:solidFill>
                <a:highlight>
                  <a:srgbClr val="0B5394"/>
                </a:highlight>
                <a:latin typeface="Source Code Pro"/>
                <a:ea typeface="Source Code Pro"/>
                <a:cs typeface="Source Code Pro"/>
                <a:sym typeface="Source Code Pro"/>
              </a:rPr>
              <a:t>2000</a:t>
            </a:r>
            <a:r>
              <a:rPr lang="en" sz="2400">
                <a:solidFill>
                  <a:srgbClr val="F6B26B"/>
                </a:solidFill>
                <a:highlight>
                  <a:srgbClr val="0B5394"/>
                </a:highlight>
                <a:latin typeface="Source Code Pro"/>
                <a:ea typeface="Source Code Pro"/>
                <a:cs typeface="Source Code Pro"/>
                <a:sym typeface="Source Code Pro"/>
              </a:rPr>
              <a:t>, </a:t>
            </a:r>
            <a:r>
              <a:rPr lang="en" sz="2400">
                <a:solidFill>
                  <a:srgbClr val="FFFFFF"/>
                </a:solidFill>
                <a:highlight>
                  <a:srgbClr val="0B5394"/>
                </a:highlight>
                <a:latin typeface="Source Code Pro"/>
                <a:ea typeface="Source Code Pro"/>
                <a:cs typeface="Source Code Pro"/>
                <a:sym typeface="Source Code Pro"/>
              </a:rPr>
              <a:t>2005</a:t>
            </a:r>
            <a:r>
              <a:rPr lang="en" sz="2400">
                <a:solidFill>
                  <a:srgbClr val="F6B26B"/>
                </a:solidFill>
                <a:highlight>
                  <a:srgbClr val="0B5394"/>
                </a:highlight>
                <a:latin typeface="Source Code Pro"/>
                <a:ea typeface="Source Code Pro"/>
                <a:cs typeface="Source Code Pro"/>
                <a:sym typeface="Source Code Pro"/>
              </a:rPr>
              <a:t>, </a:t>
            </a:r>
            <a:r>
              <a:rPr lang="en" sz="2400">
                <a:solidFill>
                  <a:srgbClr val="FFFFFF"/>
                </a:solidFill>
                <a:highlight>
                  <a:srgbClr val="0B5394"/>
                </a:highlight>
                <a:latin typeface="Source Code Pro"/>
                <a:ea typeface="Source Code Pro"/>
                <a:cs typeface="Source Code Pro"/>
                <a:sym typeface="Source Code Pro"/>
              </a:rPr>
              <a:t>2010</a:t>
            </a:r>
            <a:r>
              <a:rPr lang="en" sz="2400">
                <a:solidFill>
                  <a:srgbClr val="F6B26B"/>
                </a:solidFill>
                <a:highlight>
                  <a:srgbClr val="0B5394"/>
                </a:highlight>
                <a:latin typeface="Source Code Pro"/>
                <a:ea typeface="Source Code Pro"/>
                <a:cs typeface="Source Code Pro"/>
                <a:sym typeface="Source Code Pro"/>
              </a:rPr>
              <a:t>];</a:t>
            </a:r>
            <a:br>
              <a:rPr lang="en" sz="2400">
                <a:solidFill>
                  <a:srgbClr val="F6B26B"/>
                </a:solidFill>
                <a:highlight>
                  <a:srgbClr val="0B5394"/>
                </a:highlight>
                <a:latin typeface="Source Code Pro"/>
                <a:ea typeface="Source Code Pro"/>
                <a:cs typeface="Source Code Pro"/>
                <a:sym typeface="Source Code Pro"/>
              </a:rPr>
            </a:br>
            <a:r>
              <a:rPr lang="en" sz="2400">
                <a:solidFill>
                  <a:srgbClr val="F6B26B"/>
                </a:solidFill>
                <a:highlight>
                  <a:srgbClr val="0B5394"/>
                </a:highlight>
                <a:latin typeface="Source Code Pro"/>
                <a:ea typeface="Source Code Pro"/>
                <a:cs typeface="Source Code Pro"/>
                <a:sym typeface="Source Code Pro"/>
              </a:rPr>
              <a:t>                </a:t>
            </a:r>
            <a:r>
              <a:rPr lang="en" sz="2400">
                <a:solidFill>
                  <a:srgbClr val="B6D7A8"/>
                </a:solidFill>
                <a:highlight>
                  <a:srgbClr val="0B5394"/>
                </a:highlight>
                <a:latin typeface="Source Code Pro"/>
                <a:ea typeface="Source Code Pro"/>
                <a:cs typeface="Source Code Pro"/>
                <a:sym typeface="Source Code Pro"/>
              </a:rPr>
              <a:t>// alloc </a:t>
            </a:r>
            <a:r>
              <a:rPr lang="en" sz="2400">
                <a:solidFill>
                  <a:srgbClr val="B6D7A8"/>
                </a:solidFill>
                <a:highlight>
                  <a:srgbClr val="0B5394"/>
                </a:highlight>
                <a:latin typeface="Source Sans Pro"/>
                <a:ea typeface="Source Sans Pro"/>
                <a:cs typeface="Source Sans Pro"/>
                <a:sym typeface="Source Sans Pro"/>
              </a:rPr>
              <a:t>(this scope “owns” </a:t>
            </a:r>
            <a:r>
              <a:rPr b="1" lang="en" sz="2400">
                <a:solidFill>
                  <a:srgbClr val="B6D7A8"/>
                </a:solidFill>
                <a:highlight>
                  <a:srgbClr val="0B5394"/>
                </a:highlight>
                <a:latin typeface="Source Code Pro"/>
                <a:ea typeface="Source Code Pro"/>
                <a:cs typeface="Source Code Pro"/>
                <a:sym typeface="Source Code Pro"/>
              </a:rPr>
              <a:t>years</a:t>
            </a:r>
            <a:r>
              <a:rPr lang="en" sz="2400">
                <a:solidFill>
                  <a:srgbClr val="B6D7A8"/>
                </a:solidFill>
                <a:highlight>
                  <a:srgbClr val="0B5394"/>
                </a:highlight>
                <a:latin typeface="Source Sans Pro"/>
                <a:ea typeface="Source Sans Pro"/>
                <a:cs typeface="Source Sans Pro"/>
                <a:sym typeface="Source Sans Pro"/>
              </a:rPr>
              <a:t>) </a:t>
            </a:r>
            <a:endParaRPr sz="2400">
              <a:solidFill>
                <a:srgbClr val="B6D7A8"/>
              </a:solidFill>
              <a:highlight>
                <a:srgbClr val="0B5394"/>
              </a:highlight>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highlight>
                  <a:srgbClr val="0B5394"/>
                </a:highlight>
                <a:latin typeface="Source Code Pro"/>
                <a:ea typeface="Source Code Pro"/>
                <a:cs typeface="Source Code Pro"/>
                <a:sym typeface="Source Code Pro"/>
              </a:rPr>
              <a:t>    return </a:t>
            </a:r>
            <a:r>
              <a:rPr lang="en" sz="2400">
                <a:solidFill>
                  <a:srgbClr val="FFFFFF"/>
                </a:solidFill>
                <a:highlight>
                  <a:srgbClr val="0B5394"/>
                </a:highlight>
                <a:latin typeface="Source Code Pro"/>
                <a:ea typeface="Source Code Pro"/>
                <a:cs typeface="Source Code Pro"/>
                <a:sym typeface="Source Code Pro"/>
              </a:rPr>
              <a:t>years</a:t>
            </a:r>
            <a:r>
              <a:rPr lang="en" sz="2400">
                <a:solidFill>
                  <a:srgbClr val="F6B26B"/>
                </a:solidFill>
                <a:highlight>
                  <a:srgbClr val="0B5394"/>
                </a:highlight>
                <a:latin typeface="Source Code Pro"/>
                <a:ea typeface="Source Code Pro"/>
                <a:cs typeface="Source Code Pro"/>
                <a:sym typeface="Source Code Pro"/>
              </a:rPr>
              <a:t>;</a:t>
            </a:r>
            <a:br>
              <a:rPr lang="en" sz="2400">
                <a:solidFill>
                  <a:srgbClr val="F6B26B"/>
                </a:solidFill>
                <a:highlight>
                  <a:srgbClr val="0B5394"/>
                </a:highlight>
                <a:latin typeface="Source Code Pro"/>
                <a:ea typeface="Source Code Pro"/>
                <a:cs typeface="Source Code Pro"/>
                <a:sym typeface="Source Code Pro"/>
              </a:rPr>
            </a:br>
            <a:r>
              <a:rPr lang="en" sz="2400">
                <a:solidFill>
                  <a:srgbClr val="F6B26B"/>
                </a:solidFill>
                <a:highlight>
                  <a:srgbClr val="0B5394"/>
                </a:highlight>
                <a:latin typeface="Source Code Pro"/>
                <a:ea typeface="Source Code Pro"/>
                <a:cs typeface="Source Code Pro"/>
                <a:sym typeface="Source Code Pro"/>
              </a:rPr>
              <a:t>}</a:t>
            </a:r>
            <a:endParaRPr sz="2400">
              <a:solidFill>
                <a:srgbClr val="F6B26B"/>
              </a:solidFill>
              <a:highlight>
                <a:srgbClr val="0B5394"/>
              </a:highlight>
              <a:latin typeface="Source Code Pro"/>
              <a:ea typeface="Source Code Pro"/>
              <a:cs typeface="Source Code Pro"/>
              <a:sym typeface="Source Code Pro"/>
            </a:endParaRPr>
          </a:p>
        </p:txBody>
      </p:sp>
      <p:sp>
        <p:nvSpPr>
          <p:cNvPr id="2913" name="Google Shape;2913;p192"/>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Ownership</a:t>
            </a:r>
            <a:endParaRPr sz="3600">
              <a:solidFill>
                <a:srgbClr val="F3F3F3"/>
              </a:solidFill>
              <a:latin typeface="Alegreya"/>
              <a:ea typeface="Alegreya"/>
              <a:cs typeface="Alegreya"/>
              <a:sym typeface="Alegreya"/>
            </a:endParaRPr>
          </a:p>
        </p:txBody>
      </p:sp>
      <p:sp>
        <p:nvSpPr>
          <p:cNvPr id="2914" name="Google Shape;2914;p192"/>
          <p:cNvSpPr txBox="1"/>
          <p:nvPr/>
        </p:nvSpPr>
        <p:spPr>
          <a:xfrm>
            <a:off x="425775" y="3808600"/>
            <a:ext cx="8676600" cy="1293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main</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get_years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4"/>
                                        </p:tgtEl>
                                        <p:attrNameLst>
                                          <p:attrName>style.visibility</p:attrName>
                                        </p:attrNameLst>
                                      </p:cBhvr>
                                      <p:to>
                                        <p:strVal val="visible"/>
                                      </p:to>
                                    </p:set>
                                    <p:animEffect filter="fade" transition="in">
                                      <p:cBhvr>
                                        <p:cTn dur="1000"/>
                                        <p:tgtEl>
                                          <p:spTgt spid="29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Hello, World!</a:t>
            </a:r>
            <a:endParaRPr sz="3600">
              <a:solidFill>
                <a:srgbClr val="F3F3F3"/>
              </a:solidFill>
              <a:latin typeface="Alegreya"/>
              <a:ea typeface="Alegreya"/>
              <a:cs typeface="Alegreya"/>
              <a:sym typeface="Alegreya"/>
            </a:endParaRPr>
          </a:p>
        </p:txBody>
      </p:sp>
      <p:sp>
        <p:nvSpPr>
          <p:cNvPr id="189" name="Google Shape;189;p31"/>
          <p:cNvSpPr txBox="1"/>
          <p:nvPr/>
        </p:nvSpPr>
        <p:spPr>
          <a:xfrm>
            <a:off x="842725" y="2072900"/>
            <a:ext cx="8301300" cy="160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800">
                <a:solidFill>
                  <a:srgbClr val="F6B26B"/>
                </a:solidFill>
                <a:latin typeface="Source Code Pro"/>
                <a:ea typeface="Source Code Pro"/>
                <a:cs typeface="Source Code Pro"/>
                <a:sym typeface="Source Code Pro"/>
              </a:rPr>
              <a:t>fn</a:t>
            </a:r>
            <a:r>
              <a:rPr lang="en" sz="2800">
                <a:solidFill>
                  <a:srgbClr val="FFFFFF"/>
                </a:solidFill>
                <a:latin typeface="Source Code Pro"/>
                <a:ea typeface="Source Code Pro"/>
                <a:cs typeface="Source Code Pro"/>
                <a:sym typeface="Source Code Pro"/>
              </a:rPr>
              <a:t> main() </a:t>
            </a:r>
            <a:r>
              <a:rPr lang="en" sz="2800">
                <a:solidFill>
                  <a:srgbClr val="F6B26B"/>
                </a:solidFill>
                <a:latin typeface="Source Code Pro"/>
                <a:ea typeface="Source Code Pro"/>
                <a:cs typeface="Source Code Pro"/>
                <a:sym typeface="Source Code Pro"/>
              </a:rPr>
              <a:t>{</a:t>
            </a:r>
            <a:endParaRPr sz="28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800">
                <a:solidFill>
                  <a:srgbClr val="FFFFFF"/>
                </a:solidFill>
                <a:latin typeface="Source Code Pro"/>
                <a:ea typeface="Source Code Pro"/>
                <a:cs typeface="Source Code Pro"/>
                <a:sym typeface="Source Code Pro"/>
              </a:rPr>
              <a:t>    println!(</a:t>
            </a:r>
            <a:r>
              <a:rPr lang="en" sz="2800">
                <a:solidFill>
                  <a:srgbClr val="A2C4C9"/>
                </a:solidFill>
                <a:latin typeface="Source Code Pro"/>
                <a:ea typeface="Source Code Pro"/>
                <a:cs typeface="Source Code Pro"/>
                <a:sym typeface="Source Code Pro"/>
              </a:rPr>
              <a:t>"Hello, World!"</a:t>
            </a:r>
            <a:r>
              <a:rPr lang="en" sz="2800">
                <a:solidFill>
                  <a:srgbClr val="FFFFFF"/>
                </a:solidFill>
                <a:latin typeface="Source Code Pro"/>
                <a:ea typeface="Source Code Pro"/>
                <a:cs typeface="Source Code Pro"/>
                <a:sym typeface="Source Code Pro"/>
              </a:rPr>
              <a:t>)</a:t>
            </a:r>
            <a:r>
              <a:rPr lang="en" sz="2800">
                <a:solidFill>
                  <a:srgbClr val="F6B26B"/>
                </a:solidFill>
                <a:latin typeface="Source Code Pro"/>
                <a:ea typeface="Source Code Pro"/>
                <a:cs typeface="Source Code Pro"/>
                <a:sym typeface="Source Code Pro"/>
              </a:rPr>
              <a:t>;</a:t>
            </a:r>
            <a:endParaRPr sz="28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800">
                <a:solidFill>
                  <a:srgbClr val="F6B26B"/>
                </a:solidFill>
                <a:latin typeface="Source Code Pro"/>
                <a:ea typeface="Source Code Pro"/>
                <a:cs typeface="Source Code Pro"/>
                <a:sym typeface="Source Code Pro"/>
              </a:rPr>
              <a:t>}</a:t>
            </a:r>
            <a:endParaRPr sz="2800">
              <a:solidFill>
                <a:srgbClr val="FFFFFF"/>
              </a:solidFill>
              <a:latin typeface="Source Code Pro"/>
              <a:ea typeface="Source Code Pro"/>
              <a:cs typeface="Source Code Pro"/>
              <a:sym typeface="Source Code Pro"/>
            </a:endParaRPr>
          </a:p>
        </p:txBody>
      </p:sp>
      <p:grpSp>
        <p:nvGrpSpPr>
          <p:cNvPr id="190" name="Google Shape;190;p31"/>
          <p:cNvGrpSpPr/>
          <p:nvPr/>
        </p:nvGrpSpPr>
        <p:grpSpPr>
          <a:xfrm>
            <a:off x="650275" y="1304925"/>
            <a:ext cx="8417700" cy="2443600"/>
            <a:chOff x="650275" y="1304925"/>
            <a:chExt cx="8417700" cy="2443600"/>
          </a:xfrm>
        </p:grpSpPr>
        <p:sp>
          <p:nvSpPr>
            <p:cNvPr id="191" name="Google Shape;191;p31"/>
            <p:cNvSpPr/>
            <p:nvPr/>
          </p:nvSpPr>
          <p:spPr>
            <a:xfrm>
              <a:off x="726475" y="1985725"/>
              <a:ext cx="6761100" cy="1762800"/>
            </a:xfrm>
            <a:prstGeom prst="rect">
              <a:avLst/>
            </a:prstGeom>
            <a:noFill/>
            <a:ln cap="flat" cmpd="sng" w="381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192" name="Google Shape;192;p31"/>
            <p:cNvSpPr txBox="1"/>
            <p:nvPr/>
          </p:nvSpPr>
          <p:spPr>
            <a:xfrm>
              <a:off x="650275" y="1304925"/>
              <a:ext cx="84177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800">
                  <a:solidFill>
                    <a:srgbClr val="6D9EEB"/>
                  </a:solidFill>
                  <a:latin typeface="Source Code Pro"/>
                  <a:ea typeface="Source Code Pro"/>
                  <a:cs typeface="Source Code Pro"/>
                  <a:sym typeface="Source Code Pro"/>
                </a:rPr>
                <a:t>app.rs</a:t>
              </a:r>
              <a:endParaRPr sz="2800">
                <a:solidFill>
                  <a:srgbClr val="6D9EEB"/>
                </a:solidFill>
                <a:latin typeface="Source Code Pro"/>
                <a:ea typeface="Source Code Pro"/>
                <a:cs typeface="Source Code Pro"/>
                <a:sym typeface="Source Code Pro"/>
              </a:endParaRPr>
            </a:p>
          </p:txBody>
        </p:sp>
      </p:grpSp>
      <p:sp>
        <p:nvSpPr>
          <p:cNvPr id="193" name="Google Shape;193;p31"/>
          <p:cNvSpPr txBox="1"/>
          <p:nvPr/>
        </p:nvSpPr>
        <p:spPr>
          <a:xfrm>
            <a:off x="650275" y="4505325"/>
            <a:ext cx="34083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800">
                <a:solidFill>
                  <a:srgbClr val="6D9EEB"/>
                </a:solidFill>
                <a:latin typeface="Source Code Pro"/>
                <a:ea typeface="Source Code Pro"/>
                <a:cs typeface="Source Code Pro"/>
                <a:sym typeface="Source Code Pro"/>
              </a:rPr>
              <a:t>rustc app.rs</a:t>
            </a:r>
            <a:endParaRPr sz="2800">
              <a:solidFill>
                <a:srgbClr val="6D9EEB"/>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8" name="Shape 2918"/>
        <p:cNvGrpSpPr/>
        <p:nvPr/>
      </p:nvGrpSpPr>
      <p:grpSpPr>
        <a:xfrm>
          <a:off x="0" y="0"/>
          <a:ext cx="0" cy="0"/>
          <a:chOff x="0" y="0"/>
          <a:chExt cx="0" cy="0"/>
        </a:xfrm>
      </p:grpSpPr>
      <p:sp>
        <p:nvSpPr>
          <p:cNvPr id="2919" name="Google Shape;2919;p193"/>
          <p:cNvSpPr txBox="1"/>
          <p:nvPr/>
        </p:nvSpPr>
        <p:spPr>
          <a:xfrm>
            <a:off x="425775" y="1141600"/>
            <a:ext cx="86766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get_years</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1995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2010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93C47D"/>
                </a:solidFill>
                <a:latin typeface="Source Code Pro"/>
                <a:ea typeface="Source Code Pro"/>
                <a:cs typeface="Source Code Pro"/>
                <a:sym typeface="Source Code Pro"/>
              </a:rPr>
              <a:t>// alloc </a:t>
            </a:r>
            <a:r>
              <a:rPr lang="en" sz="2400">
                <a:solidFill>
                  <a:srgbClr val="93C47D"/>
                </a:solidFill>
                <a:latin typeface="Source Sans Pro"/>
                <a:ea typeface="Source Sans Pro"/>
                <a:cs typeface="Source Sans Pro"/>
                <a:sym typeface="Source Sans Pro"/>
              </a:rPr>
              <a:t>(this scope “owns” </a:t>
            </a:r>
            <a:r>
              <a:rPr b="1" lang="en" sz="2400">
                <a:solidFill>
                  <a:srgbClr val="93C47D"/>
                </a:solidFill>
                <a:latin typeface="Source Code Pro"/>
                <a:ea typeface="Source Code Pro"/>
                <a:cs typeface="Source Code Pro"/>
                <a:sym typeface="Source Code Pro"/>
              </a:rPr>
              <a:t>years</a:t>
            </a:r>
            <a:r>
              <a:rPr lang="en" sz="2400">
                <a:solidFill>
                  <a:srgbClr val="93C47D"/>
                </a:solidFill>
                <a:latin typeface="Source Sans Pro"/>
                <a:ea typeface="Source Sans Pro"/>
                <a:cs typeface="Source Sans Pro"/>
                <a:sym typeface="Source Sans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return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2920" name="Google Shape;2920;p193"/>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Ownership</a:t>
            </a:r>
            <a:endParaRPr sz="3600">
              <a:solidFill>
                <a:srgbClr val="F3F3F3"/>
              </a:solidFill>
              <a:latin typeface="Alegreya"/>
              <a:ea typeface="Alegreya"/>
              <a:cs typeface="Alegreya"/>
              <a:sym typeface="Alegreya"/>
            </a:endParaRPr>
          </a:p>
        </p:txBody>
      </p:sp>
      <p:sp>
        <p:nvSpPr>
          <p:cNvPr id="2921" name="Google Shape;2921;p193"/>
          <p:cNvSpPr txBox="1"/>
          <p:nvPr/>
        </p:nvSpPr>
        <p:spPr>
          <a:xfrm>
            <a:off x="425775" y="3808600"/>
            <a:ext cx="8676600" cy="1293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main</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get_years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2922" name="Google Shape;2922;p193"/>
          <p:cNvSpPr txBox="1"/>
          <p:nvPr/>
        </p:nvSpPr>
        <p:spPr>
          <a:xfrm>
            <a:off x="755650" y="4547500"/>
            <a:ext cx="42834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93C47D"/>
                </a:solidFill>
                <a:latin typeface="Source Code Pro"/>
                <a:ea typeface="Source Code Pro"/>
                <a:cs typeface="Source Code Pro"/>
                <a:sym typeface="Source Code Pro"/>
              </a:rPr>
              <a:t>// dealloc(years)</a:t>
            </a:r>
            <a:endParaRPr sz="2400">
              <a:solidFill>
                <a:srgbClr val="93C47D"/>
              </a:solidFill>
              <a:latin typeface="Source Sans Pro"/>
              <a:ea typeface="Source Sans Pro"/>
              <a:cs typeface="Source Sans Pro"/>
              <a:sym typeface="Source Sans Pro"/>
            </a:endParaRPr>
          </a:p>
        </p:txBody>
      </p:sp>
      <p:sp>
        <p:nvSpPr>
          <p:cNvPr id="2923" name="Google Shape;2923;p193"/>
          <p:cNvSpPr txBox="1"/>
          <p:nvPr/>
        </p:nvSpPr>
        <p:spPr>
          <a:xfrm>
            <a:off x="3969775" y="4547500"/>
            <a:ext cx="4335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93C47D"/>
                </a:solidFill>
                <a:latin typeface="Source Sans Pro"/>
                <a:ea typeface="Source Sans Pro"/>
                <a:cs typeface="Source Sans Pro"/>
                <a:sym typeface="Source Sans Pro"/>
              </a:rPr>
              <a:t>because it went out of scope</a:t>
            </a:r>
            <a:endParaRPr sz="2400">
              <a:solidFill>
                <a:srgbClr val="93C47D"/>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rPr lang="en" sz="2400">
                <a:solidFill>
                  <a:srgbClr val="93C47D"/>
                </a:solidFill>
                <a:latin typeface="Source Sans Pro"/>
                <a:ea typeface="Source Sans Pro"/>
                <a:cs typeface="Source Sans Pro"/>
                <a:sym typeface="Source Sans Pro"/>
              </a:rPr>
              <a:t>without being moved elsewhere</a:t>
            </a:r>
            <a:endParaRPr sz="2400">
              <a:solidFill>
                <a:srgbClr val="93C47D"/>
              </a:solidFill>
              <a:latin typeface="Source Sans Pro"/>
              <a:ea typeface="Source Sans Pro"/>
              <a:cs typeface="Source Sans Pro"/>
              <a:sym typeface="Source Sans Pro"/>
            </a:endParaRPr>
          </a:p>
        </p:txBody>
      </p:sp>
      <p:sp>
        <p:nvSpPr>
          <p:cNvPr id="2924" name="Google Shape;2924;p193"/>
          <p:cNvSpPr txBox="1"/>
          <p:nvPr/>
        </p:nvSpPr>
        <p:spPr>
          <a:xfrm>
            <a:off x="3651250" y="2261500"/>
            <a:ext cx="55764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93C47D"/>
                </a:solidFill>
                <a:latin typeface="Source Code Pro"/>
                <a:ea typeface="Source Code Pro"/>
                <a:cs typeface="Source Code Pro"/>
                <a:sym typeface="Source Code Pro"/>
              </a:rPr>
              <a:t>// transfer ownership to </a:t>
            </a:r>
            <a:r>
              <a:rPr b="1" lang="en" sz="2400">
                <a:solidFill>
                  <a:srgbClr val="93C47D"/>
                </a:solidFill>
                <a:latin typeface="Source Code Pro"/>
                <a:ea typeface="Source Code Pro"/>
                <a:cs typeface="Source Code Pro"/>
                <a:sym typeface="Source Code Pro"/>
              </a:rPr>
              <a:t>main</a:t>
            </a:r>
            <a:endParaRPr b="1" sz="2400">
              <a:solidFill>
                <a:srgbClr val="93C47D"/>
              </a:solidFill>
              <a:latin typeface="Source Sans Pro"/>
              <a:ea typeface="Source Sans Pro"/>
              <a:cs typeface="Source Sans Pro"/>
              <a:sym typeface="Source Sans Pro"/>
            </a:endParaRPr>
          </a:p>
        </p:txBody>
      </p:sp>
      <p:sp>
        <p:nvSpPr>
          <p:cNvPr id="2925" name="Google Shape;2925;p193"/>
          <p:cNvSpPr txBox="1"/>
          <p:nvPr/>
        </p:nvSpPr>
        <p:spPr>
          <a:xfrm>
            <a:off x="4274575" y="2718700"/>
            <a:ext cx="50076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B4A7D6"/>
                </a:solidFill>
                <a:latin typeface="Source Sans Pro"/>
                <a:ea typeface="Source Sans Pro"/>
                <a:cs typeface="Source Sans Pro"/>
                <a:sym typeface="Source Sans Pro"/>
              </a:rPr>
              <a:t>(“move”</a:t>
            </a:r>
            <a:r>
              <a:rPr lang="en" sz="2400">
                <a:solidFill>
                  <a:srgbClr val="93C47D"/>
                </a:solidFill>
                <a:latin typeface="Source Sans Pro"/>
                <a:ea typeface="Source Sans Pro"/>
                <a:cs typeface="Source Sans Pro"/>
                <a:sym typeface="Source Sans Pro"/>
              </a:rPr>
              <a:t> </a:t>
            </a:r>
            <a:r>
              <a:rPr b="1" lang="en" sz="2400">
                <a:solidFill>
                  <a:srgbClr val="FFFFFF"/>
                </a:solidFill>
                <a:latin typeface="Source Code Pro"/>
                <a:ea typeface="Source Code Pro"/>
                <a:cs typeface="Source Code Pro"/>
                <a:sym typeface="Source Code Pro"/>
              </a:rPr>
              <a:t>years</a:t>
            </a:r>
            <a:r>
              <a:rPr lang="en" sz="2400">
                <a:solidFill>
                  <a:srgbClr val="93C47D"/>
                </a:solidFill>
                <a:latin typeface="Source Sans Pro"/>
                <a:ea typeface="Source Sans Pro"/>
                <a:cs typeface="Source Sans Pro"/>
                <a:sym typeface="Source Sans Pro"/>
              </a:rPr>
              <a:t> </a:t>
            </a:r>
            <a:r>
              <a:rPr lang="en" sz="2400">
                <a:solidFill>
                  <a:srgbClr val="B4A7D6"/>
                </a:solidFill>
                <a:latin typeface="Source Sans Pro"/>
                <a:ea typeface="Source Sans Pro"/>
                <a:cs typeface="Source Sans Pro"/>
                <a:sym typeface="Source Sans Pro"/>
              </a:rPr>
              <a:t>to</a:t>
            </a:r>
            <a:r>
              <a:rPr lang="en" sz="2400">
                <a:solidFill>
                  <a:srgbClr val="93C47D"/>
                </a:solidFill>
                <a:latin typeface="Source Sans Pro"/>
                <a:ea typeface="Source Sans Pro"/>
                <a:cs typeface="Source Sans Pro"/>
                <a:sym typeface="Source Sans Pro"/>
              </a:rPr>
              <a:t> </a:t>
            </a:r>
            <a:r>
              <a:rPr b="1" lang="en" sz="2400">
                <a:solidFill>
                  <a:srgbClr val="FFFFFF"/>
                </a:solidFill>
                <a:latin typeface="Source Code Pro"/>
                <a:ea typeface="Source Code Pro"/>
                <a:cs typeface="Source Code Pro"/>
                <a:sym typeface="Source Code Pro"/>
              </a:rPr>
              <a:t>main</a:t>
            </a:r>
            <a:r>
              <a:rPr lang="en" sz="2400">
                <a:solidFill>
                  <a:srgbClr val="FFFFFF"/>
                </a:solidFill>
                <a:latin typeface="Source Sans Pro"/>
                <a:ea typeface="Source Sans Pro"/>
                <a:cs typeface="Source Sans Pro"/>
                <a:sym typeface="Source Sans Pro"/>
              </a:rPr>
              <a:t>’s</a:t>
            </a:r>
            <a:r>
              <a:rPr lang="en" sz="2400">
                <a:solidFill>
                  <a:srgbClr val="93C47D"/>
                </a:solidFill>
                <a:latin typeface="Source Sans Pro"/>
                <a:ea typeface="Source Sans Pro"/>
                <a:cs typeface="Source Sans Pro"/>
                <a:sym typeface="Source Sans Pro"/>
              </a:rPr>
              <a:t> </a:t>
            </a:r>
            <a:r>
              <a:rPr lang="en" sz="2400">
                <a:solidFill>
                  <a:srgbClr val="B4A7D6"/>
                </a:solidFill>
                <a:latin typeface="Source Sans Pro"/>
                <a:ea typeface="Source Sans Pro"/>
                <a:cs typeface="Source Sans Pro"/>
                <a:sym typeface="Source Sans Pro"/>
              </a:rPr>
              <a:t>scope)</a:t>
            </a:r>
            <a:endParaRPr sz="2400">
              <a:solidFill>
                <a:srgbClr val="B4A7D6"/>
              </a:solidFill>
              <a:latin typeface="Source Sans Pro"/>
              <a:ea typeface="Source Sans Pro"/>
              <a:cs typeface="Source Sans Pro"/>
              <a:sym typeface="Source Sans Pro"/>
            </a:endParaRPr>
          </a:p>
        </p:txBody>
      </p:sp>
      <p:sp>
        <p:nvSpPr>
          <p:cNvPr id="2926" name="Google Shape;2926;p193"/>
          <p:cNvSpPr txBox="1"/>
          <p:nvPr/>
        </p:nvSpPr>
        <p:spPr>
          <a:xfrm>
            <a:off x="5756250" y="4166500"/>
            <a:ext cx="33975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93C47D"/>
                </a:solidFill>
                <a:latin typeface="Source Code Pro"/>
                <a:ea typeface="Source Code Pro"/>
                <a:cs typeface="Source Code Pro"/>
                <a:sym typeface="Source Code Pro"/>
              </a:rPr>
              <a:t>// </a:t>
            </a:r>
            <a:r>
              <a:rPr lang="en" sz="2400">
                <a:solidFill>
                  <a:srgbClr val="93C47D"/>
                </a:solidFill>
                <a:latin typeface="Source Code Pro"/>
                <a:ea typeface="Source Code Pro"/>
                <a:cs typeface="Source Code Pro"/>
                <a:sym typeface="Source Code Pro"/>
              </a:rPr>
              <a:t>take</a:t>
            </a:r>
            <a:r>
              <a:rPr lang="en" sz="2400">
                <a:solidFill>
                  <a:srgbClr val="93C47D"/>
                </a:solidFill>
                <a:latin typeface="Source Code Pro"/>
                <a:ea typeface="Source Code Pro"/>
                <a:cs typeface="Source Code Pro"/>
                <a:sym typeface="Source Code Pro"/>
              </a:rPr>
              <a:t> ownership</a:t>
            </a:r>
            <a:endParaRPr sz="2400">
              <a:solidFill>
                <a:srgbClr val="93C47D"/>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5"/>
                                        </p:tgtEl>
                                        <p:attrNameLst>
                                          <p:attrName>style.visibility</p:attrName>
                                        </p:attrNameLst>
                                      </p:cBhvr>
                                      <p:to>
                                        <p:strVal val="visible"/>
                                      </p:to>
                                    </p:set>
                                    <p:animEffect filter="fade" transition="in">
                                      <p:cBhvr>
                                        <p:cTn dur="1000"/>
                                        <p:tgtEl>
                                          <p:spTgt spid="29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6"/>
                                        </p:tgtEl>
                                        <p:attrNameLst>
                                          <p:attrName>style.visibility</p:attrName>
                                        </p:attrNameLst>
                                      </p:cBhvr>
                                      <p:to>
                                        <p:strVal val="visible"/>
                                      </p:to>
                                    </p:set>
                                    <p:animEffect filter="fade" transition="in">
                                      <p:cBhvr>
                                        <p:cTn dur="1000"/>
                                        <p:tgtEl>
                                          <p:spTgt spid="29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2"/>
                                        </p:tgtEl>
                                        <p:attrNameLst>
                                          <p:attrName>style.visibility</p:attrName>
                                        </p:attrNameLst>
                                      </p:cBhvr>
                                      <p:to>
                                        <p:strVal val="visible"/>
                                      </p:to>
                                    </p:set>
                                    <p:animEffect filter="fade" transition="in">
                                      <p:cBhvr>
                                        <p:cTn dur="1000"/>
                                        <p:tgtEl>
                                          <p:spTgt spid="29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3">
                                            <p:txEl>
                                              <p:pRg end="0" st="0"/>
                                            </p:txEl>
                                          </p:spTgt>
                                        </p:tgtEl>
                                        <p:attrNameLst>
                                          <p:attrName>style.visibility</p:attrName>
                                        </p:attrNameLst>
                                      </p:cBhvr>
                                      <p:to>
                                        <p:strVal val="visible"/>
                                      </p:to>
                                    </p:set>
                                    <p:animEffect filter="fade" transition="in">
                                      <p:cBhvr>
                                        <p:cTn dur="1000"/>
                                        <p:tgtEl>
                                          <p:spTgt spid="29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3">
                                            <p:txEl>
                                              <p:pRg end="1" st="1"/>
                                            </p:txEl>
                                          </p:spTgt>
                                        </p:tgtEl>
                                        <p:attrNameLst>
                                          <p:attrName>style.visibility</p:attrName>
                                        </p:attrNameLst>
                                      </p:cBhvr>
                                      <p:to>
                                        <p:strVal val="visible"/>
                                      </p:to>
                                    </p:set>
                                    <p:animEffect filter="fade" transition="in">
                                      <p:cBhvr>
                                        <p:cTn dur="1000"/>
                                        <p:tgtEl>
                                          <p:spTgt spid="292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0" name="Shape 2930"/>
        <p:cNvGrpSpPr/>
        <p:nvPr/>
      </p:nvGrpSpPr>
      <p:grpSpPr>
        <a:xfrm>
          <a:off x="0" y="0"/>
          <a:ext cx="0" cy="0"/>
          <a:chOff x="0" y="0"/>
          <a:chExt cx="0" cy="0"/>
        </a:xfrm>
      </p:grpSpPr>
      <p:sp>
        <p:nvSpPr>
          <p:cNvPr id="2931" name="Google Shape;2931;p194"/>
          <p:cNvSpPr txBox="1"/>
          <p:nvPr/>
        </p:nvSpPr>
        <p:spPr>
          <a:xfrm>
            <a:off x="425775" y="1141600"/>
            <a:ext cx="86766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get_years</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1995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2010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93C47D"/>
                </a:solidFill>
                <a:latin typeface="Source Code Pro"/>
                <a:ea typeface="Source Code Pro"/>
                <a:cs typeface="Source Code Pro"/>
                <a:sym typeface="Source Code Pro"/>
              </a:rPr>
              <a:t>// alloc</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return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2932" name="Google Shape;2932;p194"/>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Ownership</a:t>
            </a:r>
            <a:endParaRPr sz="3600">
              <a:solidFill>
                <a:srgbClr val="F3F3F3"/>
              </a:solidFill>
              <a:latin typeface="Alegreya"/>
              <a:ea typeface="Alegreya"/>
              <a:cs typeface="Alegreya"/>
              <a:sym typeface="Alegreya"/>
            </a:endParaRPr>
          </a:p>
        </p:txBody>
      </p:sp>
      <p:sp>
        <p:nvSpPr>
          <p:cNvPr id="2933" name="Google Shape;2933;p194"/>
          <p:cNvSpPr txBox="1"/>
          <p:nvPr/>
        </p:nvSpPr>
        <p:spPr>
          <a:xfrm>
            <a:off x="425775" y="3808600"/>
            <a:ext cx="8676600" cy="1293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main</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get_years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2934" name="Google Shape;2934;p194"/>
          <p:cNvSpPr txBox="1"/>
          <p:nvPr/>
        </p:nvSpPr>
        <p:spPr>
          <a:xfrm>
            <a:off x="755650" y="4547500"/>
            <a:ext cx="42834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93C47D"/>
                </a:solidFill>
                <a:latin typeface="Source Code Pro"/>
                <a:ea typeface="Source Code Pro"/>
                <a:cs typeface="Source Code Pro"/>
                <a:sym typeface="Source Code Pro"/>
              </a:rPr>
              <a:t>// dealloc(years)</a:t>
            </a:r>
            <a:endParaRPr sz="2400">
              <a:solidFill>
                <a:srgbClr val="93C47D"/>
              </a:solidFill>
              <a:latin typeface="Source Sans Pro"/>
              <a:ea typeface="Source Sans Pro"/>
              <a:cs typeface="Source Sans Pro"/>
              <a:sym typeface="Source Sans Pro"/>
            </a:endParaRPr>
          </a:p>
        </p:txBody>
      </p:sp>
      <p:sp>
        <p:nvSpPr>
          <p:cNvPr id="2935" name="Google Shape;2935;p194"/>
          <p:cNvSpPr txBox="1"/>
          <p:nvPr/>
        </p:nvSpPr>
        <p:spPr>
          <a:xfrm>
            <a:off x="3651250" y="2261500"/>
            <a:ext cx="55764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93C47D"/>
                </a:solidFill>
                <a:latin typeface="Source Code Pro"/>
                <a:ea typeface="Source Code Pro"/>
                <a:cs typeface="Source Code Pro"/>
                <a:sym typeface="Source Code Pro"/>
              </a:rPr>
              <a:t>// transfer ownership to </a:t>
            </a:r>
            <a:r>
              <a:rPr b="1" lang="en" sz="2400">
                <a:solidFill>
                  <a:srgbClr val="93C47D"/>
                </a:solidFill>
                <a:latin typeface="Source Code Pro"/>
                <a:ea typeface="Source Code Pro"/>
                <a:cs typeface="Source Code Pro"/>
                <a:sym typeface="Source Code Pro"/>
              </a:rPr>
              <a:t>main</a:t>
            </a:r>
            <a:endParaRPr b="1" sz="2400">
              <a:solidFill>
                <a:srgbClr val="93C47D"/>
              </a:solidFill>
              <a:latin typeface="Source Sans Pro"/>
              <a:ea typeface="Source Sans Pro"/>
              <a:cs typeface="Source Sans Pro"/>
              <a:sym typeface="Source Sans Pro"/>
            </a:endParaRPr>
          </a:p>
        </p:txBody>
      </p:sp>
      <p:sp>
        <p:nvSpPr>
          <p:cNvPr id="2936" name="Google Shape;2936;p194"/>
          <p:cNvSpPr txBox="1"/>
          <p:nvPr/>
        </p:nvSpPr>
        <p:spPr>
          <a:xfrm>
            <a:off x="5756250" y="4166500"/>
            <a:ext cx="33975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93C47D"/>
                </a:solidFill>
                <a:latin typeface="Source Code Pro"/>
                <a:ea typeface="Source Code Pro"/>
                <a:cs typeface="Source Code Pro"/>
                <a:sym typeface="Source Code Pro"/>
              </a:rPr>
              <a:t>// take ownership</a:t>
            </a:r>
            <a:endParaRPr sz="2400">
              <a:solidFill>
                <a:srgbClr val="93C47D"/>
              </a:solidFill>
              <a:latin typeface="Source Sans Pro"/>
              <a:ea typeface="Source Sans Pro"/>
              <a:cs typeface="Source Sans Pro"/>
              <a:sym typeface="Source Sans Pro"/>
            </a:endParaRPr>
          </a:p>
        </p:txBody>
      </p:sp>
      <p:sp>
        <p:nvSpPr>
          <p:cNvPr id="2937" name="Google Shape;2937;p194"/>
          <p:cNvSpPr txBox="1"/>
          <p:nvPr/>
        </p:nvSpPr>
        <p:spPr>
          <a:xfrm>
            <a:off x="434250" y="3008675"/>
            <a:ext cx="53544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400">
                <a:solidFill>
                  <a:srgbClr val="93C47D"/>
                </a:solidFill>
                <a:latin typeface="Source Sans Pro"/>
                <a:ea typeface="Source Sans Pro"/>
                <a:cs typeface="Source Sans Pro"/>
                <a:sym typeface="Source Sans Pro"/>
              </a:rPr>
              <a:t>✓</a:t>
            </a:r>
            <a:r>
              <a:rPr lang="en" sz="2400">
                <a:solidFill>
                  <a:srgbClr val="93C47D"/>
                </a:solidFill>
                <a:latin typeface="Source Sans Pro"/>
                <a:ea typeface="Source Sans Pro"/>
                <a:cs typeface="Source Sans Pro"/>
                <a:sym typeface="Source Sans Pro"/>
              </a:rPr>
              <a:t> guaranteed no use-after-free</a:t>
            </a:r>
            <a:endParaRPr sz="2400">
              <a:solidFill>
                <a:srgbClr val="93C47D"/>
              </a:solidFill>
              <a:latin typeface="Source Sans Pro"/>
              <a:ea typeface="Source Sans Pro"/>
              <a:cs typeface="Source Sans Pro"/>
              <a:sym typeface="Source Sans Pro"/>
            </a:endParaRPr>
          </a:p>
        </p:txBody>
      </p:sp>
      <p:sp>
        <p:nvSpPr>
          <p:cNvPr id="2938" name="Google Shape;2938;p194"/>
          <p:cNvSpPr txBox="1"/>
          <p:nvPr/>
        </p:nvSpPr>
        <p:spPr>
          <a:xfrm>
            <a:off x="434250" y="3465875"/>
            <a:ext cx="52071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400">
                <a:solidFill>
                  <a:srgbClr val="93C47D"/>
                </a:solidFill>
                <a:latin typeface="Source Sans Pro"/>
                <a:ea typeface="Source Sans Pro"/>
                <a:cs typeface="Source Sans Pro"/>
                <a:sym typeface="Source Sans Pro"/>
              </a:rPr>
              <a:t>✓</a:t>
            </a:r>
            <a:r>
              <a:rPr lang="en" sz="2400">
                <a:solidFill>
                  <a:srgbClr val="93C47D"/>
                </a:solidFill>
                <a:latin typeface="Source Sans Pro"/>
                <a:ea typeface="Source Sans Pro"/>
                <a:cs typeface="Source Sans Pro"/>
                <a:sym typeface="Source Sans Pro"/>
              </a:rPr>
              <a:t> guaranteed no double free</a:t>
            </a:r>
            <a:endParaRPr sz="2400">
              <a:solidFill>
                <a:srgbClr val="93C47D"/>
              </a:solidFill>
              <a:latin typeface="Source Sans Pro"/>
              <a:ea typeface="Source Sans Pro"/>
              <a:cs typeface="Source Sans Pro"/>
              <a:sym typeface="Source Sans Pro"/>
            </a:endParaRPr>
          </a:p>
        </p:txBody>
      </p:sp>
      <p:sp>
        <p:nvSpPr>
          <p:cNvPr id="2939" name="Google Shape;2939;p194"/>
          <p:cNvSpPr txBox="1"/>
          <p:nvPr/>
        </p:nvSpPr>
        <p:spPr>
          <a:xfrm>
            <a:off x="434250" y="4989875"/>
            <a:ext cx="46293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400">
                <a:solidFill>
                  <a:srgbClr val="93C47D"/>
                </a:solidFill>
                <a:latin typeface="Source Sans Pro"/>
                <a:ea typeface="Source Sans Pro"/>
                <a:cs typeface="Source Sans Pro"/>
                <a:sym typeface="Source Sans Pro"/>
              </a:rPr>
              <a:t>✓</a:t>
            </a:r>
            <a:r>
              <a:rPr lang="en" sz="2400">
                <a:solidFill>
                  <a:srgbClr val="93C47D"/>
                </a:solidFill>
                <a:latin typeface="Source Sans Pro"/>
                <a:ea typeface="Source Sans Pro"/>
                <a:cs typeface="Source Sans Pro"/>
                <a:sym typeface="Source Sans Pro"/>
              </a:rPr>
              <a:t> guaranteed no GC pause</a:t>
            </a:r>
            <a:endParaRPr sz="2400">
              <a:solidFill>
                <a:srgbClr val="93C47D"/>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7"/>
                                        </p:tgtEl>
                                        <p:attrNameLst>
                                          <p:attrName>style.visibility</p:attrName>
                                        </p:attrNameLst>
                                      </p:cBhvr>
                                      <p:to>
                                        <p:strVal val="visible"/>
                                      </p:to>
                                    </p:set>
                                    <p:animEffect filter="fade" transition="in">
                                      <p:cBhvr>
                                        <p:cTn dur="1000"/>
                                        <p:tgtEl>
                                          <p:spTgt spid="29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8"/>
                                        </p:tgtEl>
                                        <p:attrNameLst>
                                          <p:attrName>style.visibility</p:attrName>
                                        </p:attrNameLst>
                                      </p:cBhvr>
                                      <p:to>
                                        <p:strVal val="visible"/>
                                      </p:to>
                                    </p:set>
                                    <p:animEffect filter="fade" transition="in">
                                      <p:cBhvr>
                                        <p:cTn dur="1000"/>
                                        <p:tgtEl>
                                          <p:spTgt spid="29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9"/>
                                        </p:tgtEl>
                                        <p:attrNameLst>
                                          <p:attrName>style.visibility</p:attrName>
                                        </p:attrNameLst>
                                      </p:cBhvr>
                                      <p:to>
                                        <p:strVal val="visible"/>
                                      </p:to>
                                    </p:set>
                                    <p:animEffect filter="fade" transition="in">
                                      <p:cBhvr>
                                        <p:cTn dur="1000"/>
                                        <p:tgtEl>
                                          <p:spTgt spid="29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3" name="Shape 2943"/>
        <p:cNvGrpSpPr/>
        <p:nvPr/>
      </p:nvGrpSpPr>
      <p:grpSpPr>
        <a:xfrm>
          <a:off x="0" y="0"/>
          <a:ext cx="0" cy="0"/>
          <a:chOff x="0" y="0"/>
          <a:chExt cx="0" cy="0"/>
        </a:xfrm>
      </p:grpSpPr>
      <p:sp>
        <p:nvSpPr>
          <p:cNvPr id="2944" name="Google Shape;2944;p195"/>
          <p:cNvSpPr txBox="1"/>
          <p:nvPr/>
        </p:nvSpPr>
        <p:spPr>
          <a:xfrm>
            <a:off x="425775" y="836800"/>
            <a:ext cx="70680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print</a:t>
            </a:r>
            <a:r>
              <a:rPr lang="en" sz="2400">
                <a:solidFill>
                  <a:srgbClr val="FFFFFF"/>
                </a:solidFill>
                <a:latin typeface="Source Code Pro"/>
                <a:ea typeface="Source Code Pro"/>
                <a:cs typeface="Source Code Pro"/>
                <a:sym typeface="Source Code Pro"/>
              </a:rPr>
              <a: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for </a:t>
            </a:r>
            <a:r>
              <a:rPr lang="en" sz="2400">
                <a:solidFill>
                  <a:srgbClr val="FFFFFF"/>
                </a:solidFill>
                <a:latin typeface="Source Code Pro"/>
                <a:ea typeface="Source Code Pro"/>
                <a:cs typeface="Source Code Pro"/>
                <a:sym typeface="Source Code Pro"/>
              </a:rPr>
              <a:t>year</a:t>
            </a:r>
            <a:r>
              <a:rPr lang="en" sz="2400">
                <a:solidFill>
                  <a:srgbClr val="F6B26B"/>
                </a:solidFill>
                <a:latin typeface="Source Code Pro"/>
                <a:ea typeface="Source Code Pro"/>
                <a:cs typeface="Source Code Pro"/>
                <a:sym typeface="Source Code Pro"/>
              </a:rPr>
              <a:t> in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println!</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"Year: </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year</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2945" name="Google Shape;2945;p195"/>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Ownership</a:t>
            </a:r>
            <a:endParaRPr sz="3600">
              <a:solidFill>
                <a:srgbClr val="F3F3F3"/>
              </a:solidFill>
              <a:latin typeface="Alegreya"/>
              <a:ea typeface="Alegreya"/>
              <a:cs typeface="Alegreya"/>
              <a:sym typeface="Alegreya"/>
            </a:endParaRPr>
          </a:p>
        </p:txBody>
      </p:sp>
      <p:sp>
        <p:nvSpPr>
          <p:cNvPr id="2946" name="Google Shape;2946;p195"/>
          <p:cNvSpPr txBox="1"/>
          <p:nvPr/>
        </p:nvSpPr>
        <p:spPr>
          <a:xfrm>
            <a:off x="755650" y="2275650"/>
            <a:ext cx="33036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93C47D"/>
                </a:solidFill>
                <a:latin typeface="Source Code Pro"/>
                <a:ea typeface="Source Code Pro"/>
                <a:cs typeface="Source Code Pro"/>
                <a:sym typeface="Source Code Pro"/>
              </a:rPr>
              <a:t>// dealloc(years)</a:t>
            </a:r>
            <a:endParaRPr sz="2400">
              <a:solidFill>
                <a:srgbClr val="93C47D"/>
              </a:solidFill>
              <a:latin typeface="Source Sans Pro"/>
              <a:ea typeface="Source Sans Pro"/>
              <a:cs typeface="Source Sans Pro"/>
              <a:sym typeface="Source Sans Pro"/>
            </a:endParaRPr>
          </a:p>
        </p:txBody>
      </p:sp>
      <p:sp>
        <p:nvSpPr>
          <p:cNvPr id="2947" name="Google Shape;2947;p195"/>
          <p:cNvSpPr txBox="1"/>
          <p:nvPr/>
        </p:nvSpPr>
        <p:spPr>
          <a:xfrm>
            <a:off x="3117850" y="446850"/>
            <a:ext cx="63162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B4A7D6"/>
                </a:solidFill>
                <a:latin typeface="Source Sans Pro"/>
                <a:ea typeface="Source Sans Pro"/>
                <a:cs typeface="Source Sans Pro"/>
                <a:sym typeface="Source Sans Pro"/>
              </a:rPr>
              <a:t>takes ownership of </a:t>
            </a:r>
            <a:r>
              <a:rPr lang="en" sz="2400">
                <a:solidFill>
                  <a:srgbClr val="FFFFFF"/>
                </a:solidFill>
                <a:latin typeface="Source Code Pro"/>
                <a:ea typeface="Source Code Pro"/>
                <a:cs typeface="Source Code Pro"/>
                <a:sym typeface="Source Code Pro"/>
              </a:rPr>
              <a:t>years</a:t>
            </a:r>
            <a:r>
              <a:rPr lang="en" sz="2400">
                <a:solidFill>
                  <a:srgbClr val="B4A7D6"/>
                </a:solidFill>
                <a:latin typeface="Source Sans Pro"/>
                <a:ea typeface="Source Sans Pro"/>
                <a:cs typeface="Source Sans Pro"/>
                <a:sym typeface="Source Sans Pro"/>
              </a:rPr>
              <a:t> from caller</a:t>
            </a:r>
            <a:endParaRPr sz="2400">
              <a:solidFill>
                <a:srgbClr val="B4A7D6"/>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7"/>
                                        </p:tgtEl>
                                        <p:attrNameLst>
                                          <p:attrName>style.visibility</p:attrName>
                                        </p:attrNameLst>
                                      </p:cBhvr>
                                      <p:to>
                                        <p:strVal val="visible"/>
                                      </p:to>
                                    </p:set>
                                    <p:animEffect filter="fade" transition="in">
                                      <p:cBhvr>
                                        <p:cTn dur="1000"/>
                                        <p:tgtEl>
                                          <p:spTgt spid="29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6"/>
                                        </p:tgtEl>
                                        <p:attrNameLst>
                                          <p:attrName>style.visibility</p:attrName>
                                        </p:attrNameLst>
                                      </p:cBhvr>
                                      <p:to>
                                        <p:strVal val="visible"/>
                                      </p:to>
                                    </p:set>
                                    <p:animEffect filter="fade" transition="in">
                                      <p:cBhvr>
                                        <p:cTn dur="1000"/>
                                        <p:tgtEl>
                                          <p:spTgt spid="29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1" name="Shape 2951"/>
        <p:cNvGrpSpPr/>
        <p:nvPr/>
      </p:nvGrpSpPr>
      <p:grpSpPr>
        <a:xfrm>
          <a:off x="0" y="0"/>
          <a:ext cx="0" cy="0"/>
          <a:chOff x="0" y="0"/>
          <a:chExt cx="0" cy="0"/>
        </a:xfrm>
      </p:grpSpPr>
      <p:sp>
        <p:nvSpPr>
          <p:cNvPr id="2952" name="Google Shape;2952;p196"/>
          <p:cNvSpPr txBox="1"/>
          <p:nvPr/>
        </p:nvSpPr>
        <p:spPr>
          <a:xfrm>
            <a:off x="425775" y="836800"/>
            <a:ext cx="70680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for </a:t>
            </a:r>
            <a:r>
              <a:rPr lang="en" sz="2400">
                <a:solidFill>
                  <a:srgbClr val="FFFFFF"/>
                </a:solidFill>
                <a:latin typeface="Source Code Pro"/>
                <a:ea typeface="Source Code Pro"/>
                <a:cs typeface="Source Code Pro"/>
                <a:sym typeface="Source Code Pro"/>
              </a:rPr>
              <a:t>year</a:t>
            </a:r>
            <a:r>
              <a:rPr lang="en" sz="2400">
                <a:solidFill>
                  <a:srgbClr val="F6B26B"/>
                </a:solidFill>
                <a:latin typeface="Source Code Pro"/>
                <a:ea typeface="Source Code Pro"/>
                <a:cs typeface="Source Code Pro"/>
                <a:sym typeface="Source Code Pro"/>
              </a:rPr>
              <a:t> in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println!</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"Year: </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year</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2953" name="Google Shape;2953;p196"/>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Ownership</a:t>
            </a:r>
            <a:endParaRPr sz="3600">
              <a:solidFill>
                <a:srgbClr val="F3F3F3"/>
              </a:solidFill>
              <a:latin typeface="Alegreya"/>
              <a:ea typeface="Alegreya"/>
              <a:cs typeface="Alegreya"/>
              <a:sym typeface="Alegreya"/>
            </a:endParaRPr>
          </a:p>
        </p:txBody>
      </p:sp>
      <p:sp>
        <p:nvSpPr>
          <p:cNvPr id="2954" name="Google Shape;2954;p196"/>
          <p:cNvSpPr txBox="1"/>
          <p:nvPr/>
        </p:nvSpPr>
        <p:spPr>
          <a:xfrm>
            <a:off x="755650" y="2275650"/>
            <a:ext cx="33036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93C47D"/>
                </a:solidFill>
                <a:latin typeface="Source Code Pro"/>
                <a:ea typeface="Source Code Pro"/>
                <a:cs typeface="Source Code Pro"/>
                <a:sym typeface="Source Code Pro"/>
              </a:rPr>
              <a:t>// dealloc(years)</a:t>
            </a:r>
            <a:endParaRPr sz="2400">
              <a:solidFill>
                <a:srgbClr val="93C47D"/>
              </a:solidFill>
              <a:latin typeface="Source Sans Pro"/>
              <a:ea typeface="Source Sans Pro"/>
              <a:cs typeface="Source Sans Pro"/>
              <a:sym typeface="Source Sans Pro"/>
            </a:endParaRPr>
          </a:p>
        </p:txBody>
      </p:sp>
      <p:sp>
        <p:nvSpPr>
          <p:cNvPr id="2955" name="Google Shape;2955;p196"/>
          <p:cNvSpPr txBox="1"/>
          <p:nvPr/>
        </p:nvSpPr>
        <p:spPr>
          <a:xfrm>
            <a:off x="425775" y="3169250"/>
            <a:ext cx="88659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main</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1990, 1995, 2000, 2010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2956" name="Google Shape;2956;p196"/>
          <p:cNvSpPr/>
          <p:nvPr/>
        </p:nvSpPr>
        <p:spPr>
          <a:xfrm>
            <a:off x="4778325" y="4613750"/>
            <a:ext cx="4409100" cy="52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3000">
                <a:solidFill>
                  <a:srgbClr val="E06666"/>
                </a:solidFill>
                <a:latin typeface="Source Sans Pro"/>
                <a:ea typeface="Source Sans Pro"/>
                <a:cs typeface="Source Sans Pro"/>
                <a:sym typeface="Source Sans Pro"/>
              </a:rPr>
              <a:t>use-after-free</a:t>
            </a:r>
            <a:r>
              <a:rPr i="1" lang="en" sz="3000">
                <a:solidFill>
                  <a:srgbClr val="E06666"/>
                </a:solidFill>
                <a:latin typeface="Source Sans Pro"/>
                <a:ea typeface="Source Sans Pro"/>
                <a:cs typeface="Source Sans Pro"/>
                <a:sym typeface="Source Sans Pro"/>
              </a:rPr>
              <a:t> bug!</a:t>
            </a:r>
            <a:endParaRPr i="1" sz="3000">
              <a:solidFill>
                <a:srgbClr val="E06666"/>
              </a:solidFill>
              <a:latin typeface="Source Sans Pro"/>
              <a:ea typeface="Source Sans Pro"/>
              <a:cs typeface="Source Sans Pro"/>
              <a:sym typeface="Source Sans Pro"/>
            </a:endParaRPr>
          </a:p>
        </p:txBody>
      </p:sp>
      <p:sp>
        <p:nvSpPr>
          <p:cNvPr id="2957" name="Google Shape;2957;p196"/>
          <p:cNvSpPr txBox="1"/>
          <p:nvPr/>
        </p:nvSpPr>
        <p:spPr>
          <a:xfrm>
            <a:off x="4794250" y="4256850"/>
            <a:ext cx="43497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2400">
                <a:solidFill>
                  <a:srgbClr val="B4A7D6"/>
                </a:solidFill>
                <a:latin typeface="Source Code Pro"/>
                <a:ea typeface="Source Code Pro"/>
                <a:cs typeface="Source Code Pro"/>
                <a:sym typeface="Source Code Pro"/>
              </a:rPr>
              <a:t>years</a:t>
            </a:r>
            <a:r>
              <a:rPr lang="en" sz="2400">
                <a:solidFill>
                  <a:srgbClr val="D9D2E9"/>
                </a:solidFill>
                <a:latin typeface="Source Sans Pro"/>
                <a:ea typeface="Source Sans Pro"/>
                <a:cs typeface="Source Sans Pro"/>
                <a:sym typeface="Source Sans Pro"/>
              </a:rPr>
              <a:t> </a:t>
            </a:r>
            <a:r>
              <a:rPr lang="en" sz="2400">
                <a:solidFill>
                  <a:srgbClr val="B4A7D6"/>
                </a:solidFill>
                <a:latin typeface="Source Sans Pro"/>
                <a:ea typeface="Source Sans Pro"/>
                <a:cs typeface="Source Sans Pro"/>
                <a:sym typeface="Source Sans Pro"/>
              </a:rPr>
              <a:t>got deallocated</a:t>
            </a:r>
            <a:endParaRPr sz="2400">
              <a:solidFill>
                <a:srgbClr val="B4A7D6"/>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5">
                                            <p:txEl>
                                              <p:pRg end="0" st="0"/>
                                            </p:txEl>
                                          </p:spTgt>
                                        </p:tgtEl>
                                        <p:attrNameLst>
                                          <p:attrName>style.visibility</p:attrName>
                                        </p:attrNameLst>
                                      </p:cBhvr>
                                      <p:to>
                                        <p:strVal val="visible"/>
                                      </p:to>
                                    </p:set>
                                    <p:animEffect filter="fade" transition="in">
                                      <p:cBhvr>
                                        <p:cTn dur="1000"/>
                                        <p:tgtEl>
                                          <p:spTgt spid="29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5">
                                            <p:txEl>
                                              <p:pRg end="1" st="1"/>
                                            </p:txEl>
                                          </p:spTgt>
                                        </p:tgtEl>
                                        <p:attrNameLst>
                                          <p:attrName>style.visibility</p:attrName>
                                        </p:attrNameLst>
                                      </p:cBhvr>
                                      <p:to>
                                        <p:strVal val="visible"/>
                                      </p:to>
                                    </p:set>
                                    <p:animEffect filter="fade" transition="in">
                                      <p:cBhvr>
                                        <p:cTn dur="1000"/>
                                        <p:tgtEl>
                                          <p:spTgt spid="29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5">
                                            <p:txEl>
                                              <p:pRg end="2" st="2"/>
                                            </p:txEl>
                                          </p:spTgt>
                                        </p:tgtEl>
                                        <p:attrNameLst>
                                          <p:attrName>style.visibility</p:attrName>
                                        </p:attrNameLst>
                                      </p:cBhvr>
                                      <p:to>
                                        <p:strVal val="visible"/>
                                      </p:to>
                                    </p:set>
                                    <p:animEffect filter="fade" transition="in">
                                      <p:cBhvr>
                                        <p:cTn dur="1000"/>
                                        <p:tgtEl>
                                          <p:spTgt spid="29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5">
                                            <p:txEl>
                                              <p:pRg end="3" st="3"/>
                                            </p:txEl>
                                          </p:spTgt>
                                        </p:tgtEl>
                                        <p:attrNameLst>
                                          <p:attrName>style.visibility</p:attrName>
                                        </p:attrNameLst>
                                      </p:cBhvr>
                                      <p:to>
                                        <p:strVal val="visible"/>
                                      </p:to>
                                    </p:set>
                                    <p:animEffect filter="fade" transition="in">
                                      <p:cBhvr>
                                        <p:cTn dur="1000"/>
                                        <p:tgtEl>
                                          <p:spTgt spid="29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7"/>
                                        </p:tgtEl>
                                        <p:attrNameLst>
                                          <p:attrName>style.visibility</p:attrName>
                                        </p:attrNameLst>
                                      </p:cBhvr>
                                      <p:to>
                                        <p:strVal val="visible"/>
                                      </p:to>
                                    </p:set>
                                    <p:animEffect filter="fade" transition="in">
                                      <p:cBhvr>
                                        <p:cTn dur="1000"/>
                                        <p:tgtEl>
                                          <p:spTgt spid="29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6"/>
                                        </p:tgtEl>
                                        <p:attrNameLst>
                                          <p:attrName>style.visibility</p:attrName>
                                        </p:attrNameLst>
                                      </p:cBhvr>
                                      <p:to>
                                        <p:strVal val="visible"/>
                                      </p:to>
                                    </p:set>
                                    <p:animEffect filter="fade" transition="in">
                                      <p:cBhvr>
                                        <p:cTn dur="1000"/>
                                        <p:tgtEl>
                                          <p:spTgt spid="29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1" name="Shape 2961"/>
        <p:cNvGrpSpPr/>
        <p:nvPr/>
      </p:nvGrpSpPr>
      <p:grpSpPr>
        <a:xfrm>
          <a:off x="0" y="0"/>
          <a:ext cx="0" cy="0"/>
          <a:chOff x="0" y="0"/>
          <a:chExt cx="0" cy="0"/>
        </a:xfrm>
      </p:grpSpPr>
      <p:sp>
        <p:nvSpPr>
          <p:cNvPr id="2962" name="Google Shape;2962;p197"/>
          <p:cNvSpPr txBox="1"/>
          <p:nvPr/>
        </p:nvSpPr>
        <p:spPr>
          <a:xfrm>
            <a:off x="425775" y="836800"/>
            <a:ext cx="70680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 </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2963" name="Google Shape;2963;p197"/>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Use-after-move compiler error</a:t>
            </a:r>
            <a:endParaRPr sz="3600">
              <a:solidFill>
                <a:srgbClr val="F3F3F3"/>
              </a:solidFill>
              <a:latin typeface="Alegreya"/>
              <a:ea typeface="Alegreya"/>
              <a:cs typeface="Alegreya"/>
              <a:sym typeface="Alegreya"/>
            </a:endParaRPr>
          </a:p>
        </p:txBody>
      </p:sp>
      <p:sp>
        <p:nvSpPr>
          <p:cNvPr id="2964" name="Google Shape;2964;p197"/>
          <p:cNvSpPr txBox="1"/>
          <p:nvPr/>
        </p:nvSpPr>
        <p:spPr>
          <a:xfrm>
            <a:off x="425775" y="3169250"/>
            <a:ext cx="88659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main</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1990, 1995, 2000, 2010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pic>
        <p:nvPicPr>
          <p:cNvPr id="2965" name="Google Shape;2965;p197"/>
          <p:cNvPicPr preferRelativeResize="0"/>
          <p:nvPr/>
        </p:nvPicPr>
        <p:blipFill rotWithShape="1">
          <a:blip r:embed="rId3">
            <a:alphaModFix/>
          </a:blip>
          <a:srcRect b="0" l="0" r="0" t="56809"/>
          <a:stretch/>
        </p:blipFill>
        <p:spPr>
          <a:xfrm>
            <a:off x="507950" y="1795100"/>
            <a:ext cx="8336475" cy="1374155"/>
          </a:xfrm>
          <a:prstGeom prst="rect">
            <a:avLst/>
          </a:prstGeom>
          <a:noFill/>
          <a:ln>
            <a:noFill/>
          </a:ln>
        </p:spPr>
      </p:pic>
      <p:pic>
        <p:nvPicPr>
          <p:cNvPr id="2966" name="Google Shape;2966;p197"/>
          <p:cNvPicPr preferRelativeResize="0"/>
          <p:nvPr/>
        </p:nvPicPr>
        <p:blipFill rotWithShape="1">
          <a:blip r:embed="rId3">
            <a:alphaModFix/>
          </a:blip>
          <a:srcRect b="90651" l="0" r="0" t="0"/>
          <a:stretch/>
        </p:blipFill>
        <p:spPr>
          <a:xfrm>
            <a:off x="507950" y="1497675"/>
            <a:ext cx="8336475" cy="297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6"/>
                                        </p:tgtEl>
                                        <p:attrNameLst>
                                          <p:attrName>style.visibility</p:attrName>
                                        </p:attrNameLst>
                                      </p:cBhvr>
                                      <p:to>
                                        <p:strVal val="visible"/>
                                      </p:to>
                                    </p:set>
                                    <p:animEffect filter="fade" transition="in">
                                      <p:cBhvr>
                                        <p:cTn dur="1000"/>
                                        <p:tgtEl>
                                          <p:spTgt spid="29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5"/>
                                        </p:tgtEl>
                                        <p:attrNameLst>
                                          <p:attrName>style.visibility</p:attrName>
                                        </p:attrNameLst>
                                      </p:cBhvr>
                                      <p:to>
                                        <p:strVal val="visible"/>
                                      </p:to>
                                    </p:set>
                                    <p:animEffect filter="fade" transition="in">
                                      <p:cBhvr>
                                        <p:cTn dur="1000"/>
                                        <p:tgtEl>
                                          <p:spTgt spid="29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0" name="Shape 2970"/>
        <p:cNvGrpSpPr/>
        <p:nvPr/>
      </p:nvGrpSpPr>
      <p:grpSpPr>
        <a:xfrm>
          <a:off x="0" y="0"/>
          <a:ext cx="0" cy="0"/>
          <a:chOff x="0" y="0"/>
          <a:chExt cx="0" cy="0"/>
        </a:xfrm>
      </p:grpSpPr>
      <p:sp>
        <p:nvSpPr>
          <p:cNvPr id="2971" name="Google Shape;2971;p198"/>
          <p:cNvSpPr txBox="1"/>
          <p:nvPr/>
        </p:nvSpPr>
        <p:spPr>
          <a:xfrm>
            <a:off x="425775" y="836800"/>
            <a:ext cx="70680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for </a:t>
            </a:r>
            <a:r>
              <a:rPr lang="en" sz="2400">
                <a:solidFill>
                  <a:srgbClr val="FFFFFF"/>
                </a:solidFill>
                <a:latin typeface="Source Code Pro"/>
                <a:ea typeface="Source Code Pro"/>
                <a:cs typeface="Source Code Pro"/>
                <a:sym typeface="Source Code Pro"/>
              </a:rPr>
              <a:t>year</a:t>
            </a:r>
            <a:r>
              <a:rPr lang="en" sz="2400">
                <a:solidFill>
                  <a:srgbClr val="F6B26B"/>
                </a:solidFill>
                <a:latin typeface="Source Code Pro"/>
                <a:ea typeface="Source Code Pro"/>
                <a:cs typeface="Source Code Pro"/>
                <a:sym typeface="Source Code Pro"/>
              </a:rPr>
              <a:t> in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println!</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"Year: </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year</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2972" name="Google Shape;2972;p198"/>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Use-after-move compiler error</a:t>
            </a:r>
            <a:endParaRPr sz="3600">
              <a:solidFill>
                <a:srgbClr val="F3F3F3"/>
              </a:solidFill>
              <a:latin typeface="Alegreya"/>
              <a:ea typeface="Alegreya"/>
              <a:cs typeface="Alegreya"/>
              <a:sym typeface="Alegreya"/>
            </a:endParaRPr>
          </a:p>
        </p:txBody>
      </p:sp>
      <p:sp>
        <p:nvSpPr>
          <p:cNvPr id="2973" name="Google Shape;2973;p198"/>
          <p:cNvSpPr txBox="1"/>
          <p:nvPr/>
        </p:nvSpPr>
        <p:spPr>
          <a:xfrm>
            <a:off x="755650" y="2275650"/>
            <a:ext cx="33036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93C47D"/>
                </a:solidFill>
                <a:latin typeface="Source Code Pro"/>
                <a:ea typeface="Source Code Pro"/>
                <a:cs typeface="Source Code Pro"/>
                <a:sym typeface="Source Code Pro"/>
              </a:rPr>
              <a:t>// dealloc(years)</a:t>
            </a:r>
            <a:endParaRPr sz="2400">
              <a:solidFill>
                <a:srgbClr val="93C47D"/>
              </a:solidFill>
              <a:latin typeface="Source Sans Pro"/>
              <a:ea typeface="Source Sans Pro"/>
              <a:cs typeface="Source Sans Pro"/>
              <a:sym typeface="Source Sans Pro"/>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7" name="Shape 2977"/>
        <p:cNvGrpSpPr/>
        <p:nvPr/>
      </p:nvGrpSpPr>
      <p:grpSpPr>
        <a:xfrm>
          <a:off x="0" y="0"/>
          <a:ext cx="0" cy="0"/>
          <a:chOff x="0" y="0"/>
          <a:chExt cx="0" cy="0"/>
        </a:xfrm>
      </p:grpSpPr>
      <p:sp>
        <p:nvSpPr>
          <p:cNvPr id="2978" name="Google Shape;2978;p199"/>
          <p:cNvSpPr txBox="1"/>
          <p:nvPr/>
        </p:nvSpPr>
        <p:spPr>
          <a:xfrm>
            <a:off x="425775" y="3169250"/>
            <a:ext cx="88659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main</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1990, 1995, 2000, 2010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years2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years3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years2</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2979" name="Google Shape;2979;p199"/>
          <p:cNvSpPr txBox="1"/>
          <p:nvPr/>
        </p:nvSpPr>
        <p:spPr>
          <a:xfrm>
            <a:off x="679450" y="5018850"/>
            <a:ext cx="49839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93C47D"/>
                </a:solidFill>
                <a:latin typeface="Source Code Pro"/>
                <a:ea typeface="Source Code Pro"/>
                <a:cs typeface="Source Code Pro"/>
                <a:sym typeface="Source Code Pro"/>
              </a:rPr>
              <a:t>// dealloc(years3)</a:t>
            </a:r>
            <a:endParaRPr sz="2400">
              <a:solidFill>
                <a:srgbClr val="93C47D"/>
              </a:solidFill>
              <a:latin typeface="Source Code Pro"/>
              <a:ea typeface="Source Code Pro"/>
              <a:cs typeface="Source Code Pro"/>
              <a:sym typeface="Source Code Pro"/>
            </a:endParaRPr>
          </a:p>
        </p:txBody>
      </p:sp>
      <p:sp>
        <p:nvSpPr>
          <p:cNvPr id="2980" name="Google Shape;2980;p199"/>
          <p:cNvSpPr txBox="1"/>
          <p:nvPr/>
        </p:nvSpPr>
        <p:spPr>
          <a:xfrm>
            <a:off x="425775" y="836800"/>
            <a:ext cx="87183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-&gt;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for </a:t>
            </a:r>
            <a:r>
              <a:rPr lang="en" sz="2400">
                <a:solidFill>
                  <a:srgbClr val="FFFFFF"/>
                </a:solidFill>
                <a:latin typeface="Source Code Pro"/>
                <a:ea typeface="Source Code Pro"/>
                <a:cs typeface="Source Code Pro"/>
                <a:sym typeface="Source Code Pro"/>
              </a:rPr>
              <a:t>year</a:t>
            </a:r>
            <a:r>
              <a:rPr lang="en" sz="2400">
                <a:solidFill>
                  <a:srgbClr val="F6B26B"/>
                </a:solidFill>
                <a:latin typeface="Source Code Pro"/>
                <a:ea typeface="Source Code Pro"/>
                <a:cs typeface="Source Code Pro"/>
                <a:sym typeface="Source Code Pro"/>
              </a:rPr>
              <a:t> in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println!</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"Year: </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year</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return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2981" name="Google Shape;2981;p199"/>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Use-after-move compiler error</a:t>
            </a:r>
            <a:endParaRPr sz="3600">
              <a:solidFill>
                <a:srgbClr val="F3F3F3"/>
              </a:solidFill>
              <a:latin typeface="Alegreya"/>
              <a:ea typeface="Alegreya"/>
              <a:cs typeface="Alegreya"/>
              <a:sym typeface="Alegreya"/>
            </a:endParaRPr>
          </a:p>
        </p:txBody>
      </p:sp>
      <p:sp>
        <p:nvSpPr>
          <p:cNvPr id="2982" name="Google Shape;2982;p199"/>
          <p:cNvSpPr txBox="1"/>
          <p:nvPr/>
        </p:nvSpPr>
        <p:spPr>
          <a:xfrm>
            <a:off x="3727450" y="2275650"/>
            <a:ext cx="4983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93C47D"/>
                </a:solidFill>
                <a:latin typeface="Source Code Pro"/>
                <a:ea typeface="Source Code Pro"/>
                <a:cs typeface="Source Code Pro"/>
                <a:sym typeface="Source Code Pro"/>
              </a:rPr>
              <a:t>// transfer ownership</a:t>
            </a:r>
            <a:endParaRPr sz="2400">
              <a:solidFill>
                <a:srgbClr val="93C47D"/>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93C47D"/>
                </a:solidFill>
                <a:latin typeface="Source Code Pro"/>
                <a:ea typeface="Source Code Pro"/>
                <a:cs typeface="Source Code Pro"/>
                <a:sym typeface="Source Code Pro"/>
              </a:rPr>
              <a:t>// to the caller’s scope</a:t>
            </a:r>
            <a:endParaRPr sz="2400">
              <a:solidFill>
                <a:srgbClr val="93C47D"/>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2"/>
                                        </p:tgtEl>
                                        <p:attrNameLst>
                                          <p:attrName>style.visibility</p:attrName>
                                        </p:attrNameLst>
                                      </p:cBhvr>
                                      <p:to>
                                        <p:strVal val="visible"/>
                                      </p:to>
                                    </p:set>
                                    <p:animEffect filter="fade" transition="in">
                                      <p:cBhvr>
                                        <p:cTn dur="1000"/>
                                        <p:tgtEl>
                                          <p:spTgt spid="29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8">
                                            <p:txEl>
                                              <p:pRg end="0" st="0"/>
                                            </p:txEl>
                                          </p:spTgt>
                                        </p:tgtEl>
                                        <p:attrNameLst>
                                          <p:attrName>style.visibility</p:attrName>
                                        </p:attrNameLst>
                                      </p:cBhvr>
                                      <p:to>
                                        <p:strVal val="visible"/>
                                      </p:to>
                                    </p:set>
                                    <p:animEffect filter="fade" transition="in">
                                      <p:cBhvr>
                                        <p:cTn dur="1000"/>
                                        <p:tgtEl>
                                          <p:spTgt spid="29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8">
                                            <p:txEl>
                                              <p:pRg end="1" st="1"/>
                                            </p:txEl>
                                          </p:spTgt>
                                        </p:tgtEl>
                                        <p:attrNameLst>
                                          <p:attrName>style.visibility</p:attrName>
                                        </p:attrNameLst>
                                      </p:cBhvr>
                                      <p:to>
                                        <p:strVal val="visible"/>
                                      </p:to>
                                    </p:set>
                                    <p:animEffect filter="fade" transition="in">
                                      <p:cBhvr>
                                        <p:cTn dur="1000"/>
                                        <p:tgtEl>
                                          <p:spTgt spid="29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8">
                                            <p:txEl>
                                              <p:pRg end="2" st="2"/>
                                            </p:txEl>
                                          </p:spTgt>
                                        </p:tgtEl>
                                        <p:attrNameLst>
                                          <p:attrName>style.visibility</p:attrName>
                                        </p:attrNameLst>
                                      </p:cBhvr>
                                      <p:to>
                                        <p:strVal val="visible"/>
                                      </p:to>
                                    </p:set>
                                    <p:animEffect filter="fade" transition="in">
                                      <p:cBhvr>
                                        <p:cTn dur="1000"/>
                                        <p:tgtEl>
                                          <p:spTgt spid="29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8">
                                            <p:txEl>
                                              <p:pRg end="3" st="3"/>
                                            </p:txEl>
                                          </p:spTgt>
                                        </p:tgtEl>
                                        <p:attrNameLst>
                                          <p:attrName>style.visibility</p:attrName>
                                        </p:attrNameLst>
                                      </p:cBhvr>
                                      <p:to>
                                        <p:strVal val="visible"/>
                                      </p:to>
                                    </p:set>
                                    <p:animEffect filter="fade" transition="in">
                                      <p:cBhvr>
                                        <p:cTn dur="1000"/>
                                        <p:tgtEl>
                                          <p:spTgt spid="29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9"/>
                                        </p:tgtEl>
                                        <p:attrNameLst>
                                          <p:attrName>style.visibility</p:attrName>
                                        </p:attrNameLst>
                                      </p:cBhvr>
                                      <p:to>
                                        <p:strVal val="visible"/>
                                      </p:to>
                                    </p:set>
                                    <p:animEffect filter="fade" transition="in">
                                      <p:cBhvr>
                                        <p:cTn dur="1000"/>
                                        <p:tgtEl>
                                          <p:spTgt spid="29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6" name="Shape 2986"/>
        <p:cNvGrpSpPr/>
        <p:nvPr/>
      </p:nvGrpSpPr>
      <p:grpSpPr>
        <a:xfrm>
          <a:off x="0" y="0"/>
          <a:ext cx="0" cy="0"/>
          <a:chOff x="0" y="0"/>
          <a:chExt cx="0" cy="0"/>
        </a:xfrm>
      </p:grpSpPr>
      <p:sp>
        <p:nvSpPr>
          <p:cNvPr id="2987" name="Google Shape;2987;p200"/>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3F3F3"/>
                </a:solidFill>
                <a:latin typeface="Source Code Pro"/>
                <a:ea typeface="Source Code Pro"/>
                <a:cs typeface="Source Code Pro"/>
                <a:sym typeface="Source Code Pro"/>
              </a:rPr>
              <a:t>.clone()</a:t>
            </a:r>
            <a:r>
              <a:rPr lang="en" sz="3600">
                <a:solidFill>
                  <a:srgbClr val="F3F3F3"/>
                </a:solidFill>
                <a:latin typeface="Alegreya"/>
                <a:ea typeface="Alegreya"/>
                <a:cs typeface="Alegreya"/>
                <a:sym typeface="Alegreya"/>
              </a:rPr>
              <a:t> is your friend</a:t>
            </a:r>
            <a:endParaRPr sz="3600">
              <a:solidFill>
                <a:srgbClr val="F3F3F3"/>
              </a:solidFill>
              <a:latin typeface="Alegreya"/>
              <a:ea typeface="Alegreya"/>
              <a:cs typeface="Alegreya"/>
              <a:sym typeface="Alegreya"/>
            </a:endParaRPr>
          </a:p>
        </p:txBody>
      </p:sp>
      <p:sp>
        <p:nvSpPr>
          <p:cNvPr id="2988" name="Google Shape;2988;p200"/>
          <p:cNvSpPr txBox="1"/>
          <p:nvPr/>
        </p:nvSpPr>
        <p:spPr>
          <a:xfrm>
            <a:off x="425775" y="836800"/>
            <a:ext cx="70680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for </a:t>
            </a:r>
            <a:r>
              <a:rPr lang="en" sz="2400">
                <a:solidFill>
                  <a:srgbClr val="FFFFFF"/>
                </a:solidFill>
                <a:latin typeface="Source Code Pro"/>
                <a:ea typeface="Source Code Pro"/>
                <a:cs typeface="Source Code Pro"/>
                <a:sym typeface="Source Code Pro"/>
              </a:rPr>
              <a:t>year</a:t>
            </a:r>
            <a:r>
              <a:rPr lang="en" sz="2400">
                <a:solidFill>
                  <a:srgbClr val="F6B26B"/>
                </a:solidFill>
                <a:latin typeface="Source Code Pro"/>
                <a:ea typeface="Source Code Pro"/>
                <a:cs typeface="Source Code Pro"/>
                <a:sym typeface="Source Code Pro"/>
              </a:rPr>
              <a:t> in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println!</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"Year: </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year</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r>
              <a:rPr lang="en" sz="2400">
                <a:solidFill>
                  <a:srgbClr val="93C47D"/>
                </a:solidFill>
                <a:latin typeface="Source Code Pro"/>
                <a:ea typeface="Source Code Pro"/>
                <a:cs typeface="Source Code Pro"/>
                <a:sym typeface="Source Code Pro"/>
              </a:rPr>
              <a:t> // dealloc(years)</a:t>
            </a:r>
            <a:endParaRPr sz="2400">
              <a:solidFill>
                <a:srgbClr val="FFFFFF"/>
              </a:solidFill>
              <a:latin typeface="Source Code Pro"/>
              <a:ea typeface="Source Code Pro"/>
              <a:cs typeface="Source Code Pro"/>
              <a:sym typeface="Source Code Pro"/>
            </a:endParaRPr>
          </a:p>
        </p:txBody>
      </p:sp>
      <p:sp>
        <p:nvSpPr>
          <p:cNvPr id="2989" name="Google Shape;2989;p200"/>
          <p:cNvSpPr txBox="1"/>
          <p:nvPr/>
        </p:nvSpPr>
        <p:spPr>
          <a:xfrm>
            <a:off x="425775" y="3169250"/>
            <a:ext cx="88659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main</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1990, 1995, 2000, 2010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8"/>
                                        </p:tgtEl>
                                        <p:attrNameLst>
                                          <p:attrName>style.visibility</p:attrName>
                                        </p:attrNameLst>
                                      </p:cBhvr>
                                      <p:to>
                                        <p:strVal val="visible"/>
                                      </p:to>
                                    </p:set>
                                    <p:animEffect filter="fade" transition="in">
                                      <p:cBhvr>
                                        <p:cTn dur="1000"/>
                                        <p:tgtEl>
                                          <p:spTgt spid="29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9"/>
                                        </p:tgtEl>
                                        <p:attrNameLst>
                                          <p:attrName>style.visibility</p:attrName>
                                        </p:attrNameLst>
                                      </p:cBhvr>
                                      <p:to>
                                        <p:strVal val="visible"/>
                                      </p:to>
                                    </p:set>
                                    <p:animEffect filter="fade" transition="in">
                                      <p:cBhvr>
                                        <p:cTn dur="1000"/>
                                        <p:tgtEl>
                                          <p:spTgt spid="29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3" name="Shape 2993"/>
        <p:cNvGrpSpPr/>
        <p:nvPr/>
      </p:nvGrpSpPr>
      <p:grpSpPr>
        <a:xfrm>
          <a:off x="0" y="0"/>
          <a:ext cx="0" cy="0"/>
          <a:chOff x="0" y="0"/>
          <a:chExt cx="0" cy="0"/>
        </a:xfrm>
      </p:grpSpPr>
      <p:sp>
        <p:nvSpPr>
          <p:cNvPr id="2994" name="Google Shape;2994;p201"/>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3F3F3"/>
                </a:solidFill>
                <a:latin typeface="Source Code Pro"/>
                <a:ea typeface="Source Code Pro"/>
                <a:cs typeface="Source Code Pro"/>
                <a:sym typeface="Source Code Pro"/>
              </a:rPr>
              <a:t>.clone()</a:t>
            </a:r>
            <a:r>
              <a:rPr lang="en" sz="3600">
                <a:solidFill>
                  <a:srgbClr val="F3F3F3"/>
                </a:solidFill>
                <a:latin typeface="Alegreya"/>
                <a:ea typeface="Alegreya"/>
                <a:cs typeface="Alegreya"/>
                <a:sym typeface="Alegreya"/>
              </a:rPr>
              <a:t> is your friend</a:t>
            </a:r>
            <a:endParaRPr sz="3600">
              <a:solidFill>
                <a:srgbClr val="F3F3F3"/>
              </a:solidFill>
              <a:latin typeface="Alegreya"/>
              <a:ea typeface="Alegreya"/>
              <a:cs typeface="Alegreya"/>
              <a:sym typeface="Alegreya"/>
            </a:endParaRPr>
          </a:p>
        </p:txBody>
      </p:sp>
      <p:sp>
        <p:nvSpPr>
          <p:cNvPr id="2995" name="Google Shape;2995;p201"/>
          <p:cNvSpPr txBox="1"/>
          <p:nvPr/>
        </p:nvSpPr>
        <p:spPr>
          <a:xfrm>
            <a:off x="425775" y="836800"/>
            <a:ext cx="70680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for </a:t>
            </a:r>
            <a:r>
              <a:rPr lang="en" sz="2400">
                <a:solidFill>
                  <a:srgbClr val="FFFFFF"/>
                </a:solidFill>
                <a:latin typeface="Source Code Pro"/>
                <a:ea typeface="Source Code Pro"/>
                <a:cs typeface="Source Code Pro"/>
                <a:sym typeface="Source Code Pro"/>
              </a:rPr>
              <a:t>year</a:t>
            </a:r>
            <a:r>
              <a:rPr lang="en" sz="2400">
                <a:solidFill>
                  <a:srgbClr val="F6B26B"/>
                </a:solidFill>
                <a:latin typeface="Source Code Pro"/>
                <a:ea typeface="Source Code Pro"/>
                <a:cs typeface="Source Code Pro"/>
                <a:sym typeface="Source Code Pro"/>
              </a:rPr>
              <a:t> in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println!</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"Year: </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year</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r>
              <a:rPr lang="en" sz="2400">
                <a:solidFill>
                  <a:srgbClr val="93C47D"/>
                </a:solidFill>
                <a:latin typeface="Source Code Pro"/>
                <a:ea typeface="Source Code Pro"/>
                <a:cs typeface="Source Code Pro"/>
                <a:sym typeface="Source Code Pro"/>
              </a:rPr>
              <a:t> // dealloc(years)</a:t>
            </a:r>
            <a:endParaRPr sz="2400">
              <a:solidFill>
                <a:srgbClr val="93C47D"/>
              </a:solidFill>
              <a:latin typeface="Source Code Pro"/>
              <a:ea typeface="Source Code Pro"/>
              <a:cs typeface="Source Code Pro"/>
              <a:sym typeface="Source Code Pro"/>
            </a:endParaRPr>
          </a:p>
        </p:txBody>
      </p:sp>
      <p:sp>
        <p:nvSpPr>
          <p:cNvPr id="2996" name="Google Shape;2996;p201"/>
          <p:cNvSpPr txBox="1"/>
          <p:nvPr/>
        </p:nvSpPr>
        <p:spPr>
          <a:xfrm>
            <a:off x="425775" y="3169250"/>
            <a:ext cx="88659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main</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1990, 1995, 2000, 2010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clone</a:t>
            </a:r>
            <a:r>
              <a:rPr lang="en" sz="2400">
                <a:solidFill>
                  <a:srgbClr val="F6B26B"/>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2997" name="Google Shape;2997;p201"/>
          <p:cNvSpPr/>
          <p:nvPr/>
        </p:nvSpPr>
        <p:spPr>
          <a:xfrm>
            <a:off x="3292750" y="4314625"/>
            <a:ext cx="2724900" cy="5298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7"/>
                                        </p:tgtEl>
                                        <p:attrNameLst>
                                          <p:attrName>style.visibility</p:attrName>
                                        </p:attrNameLst>
                                      </p:cBhvr>
                                      <p:to>
                                        <p:strVal val="visible"/>
                                      </p:to>
                                    </p:set>
                                    <p:animEffect filter="fade" transition="in">
                                      <p:cBhvr>
                                        <p:cTn dur="1000"/>
                                        <p:tgtEl>
                                          <p:spTgt spid="29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1" name="Shape 3001"/>
        <p:cNvGrpSpPr/>
        <p:nvPr/>
      </p:nvGrpSpPr>
      <p:grpSpPr>
        <a:xfrm>
          <a:off x="0" y="0"/>
          <a:ext cx="0" cy="0"/>
          <a:chOff x="0" y="0"/>
          <a:chExt cx="0" cy="0"/>
        </a:xfrm>
      </p:grpSpPr>
      <p:sp>
        <p:nvSpPr>
          <p:cNvPr id="3002" name="Google Shape;3002;p202"/>
          <p:cNvSpPr txBox="1"/>
          <p:nvPr>
            <p:ph idx="1" type="body"/>
          </p:nvPr>
        </p:nvSpPr>
        <p:spPr>
          <a:xfrm>
            <a:off x="483575" y="2025050"/>
            <a:ext cx="8660400" cy="31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manual</a:t>
            </a:r>
            <a:r>
              <a:rPr lang="en">
                <a:solidFill>
                  <a:schemeClr val="lt2"/>
                </a:solidFill>
              </a:rPr>
              <a:t>            </a:t>
            </a:r>
            <a:r>
              <a:rPr lang="en" sz="2200">
                <a:solidFill>
                  <a:srgbClr val="B1E57F"/>
                </a:solidFill>
                <a:latin typeface="Source Code Pro"/>
                <a:ea typeface="Source Code Pro"/>
                <a:cs typeface="Source Code Pro"/>
                <a:sym typeface="Source Code Pro"/>
              </a:rPr>
              <a:t>    dealloc()</a:t>
            </a:r>
            <a:r>
              <a:rPr lang="en" sz="2200">
                <a:solidFill>
                  <a:srgbClr val="FFFFFF"/>
                </a:solidFill>
              </a:rPr>
              <a:t>, use-after-free, double free</a:t>
            </a:r>
            <a:endParaRPr>
              <a:solidFill>
                <a:srgbClr val="FFFFFF"/>
              </a:solidFill>
            </a:endParaRPr>
          </a:p>
          <a:p>
            <a:pPr indent="0" lvl="0" marL="0" rtl="0" algn="l">
              <a:lnSpc>
                <a:spcPct val="115000"/>
              </a:lnSpc>
              <a:spcBef>
                <a:spcPts val="1600"/>
              </a:spcBef>
              <a:spcAft>
                <a:spcPts val="0"/>
              </a:spcAft>
              <a:buNone/>
            </a:pPr>
            <a:r>
              <a:rPr lang="en"/>
              <a:t>automatic               </a:t>
            </a:r>
            <a:r>
              <a:rPr lang="en" sz="2200">
                <a:solidFill>
                  <a:srgbClr val="FFFFFF"/>
                </a:solidFill>
              </a:rPr>
              <a:t>GC pauses vs. Rust’s scope-based heuristics</a:t>
            </a:r>
            <a:endParaRPr i="1"/>
          </a:p>
          <a:p>
            <a:pPr indent="0" lvl="0" marL="0" rtl="0" algn="l">
              <a:spcBef>
                <a:spcPts val="1600"/>
              </a:spcBef>
              <a:spcAft>
                <a:spcPts val="0"/>
              </a:spcAft>
              <a:buNone/>
            </a:pPr>
            <a:r>
              <a:rPr lang="en">
                <a:solidFill>
                  <a:schemeClr val="lt2"/>
                </a:solidFill>
              </a:rPr>
              <a:t>ownership</a:t>
            </a:r>
            <a:r>
              <a:rPr lang="en">
                <a:solidFill>
                  <a:schemeClr val="lt2"/>
                </a:solidFill>
              </a:rPr>
              <a:t>              </a:t>
            </a:r>
            <a:r>
              <a:rPr lang="en" sz="2200">
                <a:solidFill>
                  <a:srgbClr val="FFFFFF"/>
                </a:solidFill>
              </a:rPr>
              <a:t>compiler errors prevent use-after-free</a:t>
            </a:r>
            <a:endParaRPr/>
          </a:p>
          <a:p>
            <a:pPr indent="0" lvl="0" marL="0" rtl="0" algn="l">
              <a:lnSpc>
                <a:spcPct val="115000"/>
              </a:lnSpc>
              <a:spcBef>
                <a:spcPts val="1600"/>
              </a:spcBef>
              <a:spcAft>
                <a:spcPts val="1600"/>
              </a:spcAft>
              <a:buNone/>
            </a:pPr>
            <a:r>
              <a:rPr lang="en"/>
              <a:t>cloning                    </a:t>
            </a:r>
            <a:r>
              <a:rPr lang="en" sz="2200">
                <a:solidFill>
                  <a:srgbClr val="FFFFFF"/>
                </a:solidFill>
              </a:rPr>
              <a:t>addressing compiler errors by sacrificing perf</a:t>
            </a:r>
            <a:endParaRPr sz="2200">
              <a:solidFill>
                <a:srgbClr val="B1E57F"/>
              </a:solidFill>
              <a:latin typeface="Source Code Pro"/>
              <a:ea typeface="Source Code Pro"/>
              <a:cs typeface="Source Code Pro"/>
              <a:sym typeface="Source Code Pro"/>
            </a:endParaRPr>
          </a:p>
        </p:txBody>
      </p:sp>
      <p:sp>
        <p:nvSpPr>
          <p:cNvPr id="3003" name="Google Shape;3003;p202"/>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Review of Part 5</a:t>
            </a:r>
            <a:endParaRPr>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2">
                                            <p:txEl>
                                              <p:pRg end="0" st="0"/>
                                            </p:txEl>
                                          </p:spTgt>
                                        </p:tgtEl>
                                        <p:attrNameLst>
                                          <p:attrName>style.visibility</p:attrName>
                                        </p:attrNameLst>
                                      </p:cBhvr>
                                      <p:to>
                                        <p:strVal val="visible"/>
                                      </p:to>
                                    </p:set>
                                    <p:animEffect filter="fade" transition="in">
                                      <p:cBhvr>
                                        <p:cTn dur="500"/>
                                        <p:tgtEl>
                                          <p:spTgt spid="30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2">
                                            <p:txEl>
                                              <p:pRg end="1" st="1"/>
                                            </p:txEl>
                                          </p:spTgt>
                                        </p:tgtEl>
                                        <p:attrNameLst>
                                          <p:attrName>style.visibility</p:attrName>
                                        </p:attrNameLst>
                                      </p:cBhvr>
                                      <p:to>
                                        <p:strVal val="visible"/>
                                      </p:to>
                                    </p:set>
                                    <p:animEffect filter="fade" transition="in">
                                      <p:cBhvr>
                                        <p:cTn dur="500"/>
                                        <p:tgtEl>
                                          <p:spTgt spid="30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2">
                                            <p:txEl>
                                              <p:pRg end="2" st="2"/>
                                            </p:txEl>
                                          </p:spTgt>
                                        </p:tgtEl>
                                        <p:attrNameLst>
                                          <p:attrName>style.visibility</p:attrName>
                                        </p:attrNameLst>
                                      </p:cBhvr>
                                      <p:to>
                                        <p:strVal val="visible"/>
                                      </p:to>
                                    </p:set>
                                    <p:animEffect filter="fade" transition="in">
                                      <p:cBhvr>
                                        <p:cTn dur="500"/>
                                        <p:tgtEl>
                                          <p:spTgt spid="30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2">
                                            <p:txEl>
                                              <p:pRg end="3" st="3"/>
                                            </p:txEl>
                                          </p:spTgt>
                                        </p:tgtEl>
                                        <p:attrNameLst>
                                          <p:attrName>style.visibility</p:attrName>
                                        </p:attrNameLst>
                                      </p:cBhvr>
                                      <p:to>
                                        <p:strVal val="visible"/>
                                      </p:to>
                                    </p:set>
                                    <p:animEffect filter="fade" transition="in">
                                      <p:cBhvr>
                                        <p:cTn dur="500"/>
                                        <p:tgtEl>
                                          <p:spTgt spid="300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String Interpolation</a:t>
            </a:r>
            <a:endParaRPr sz="3600">
              <a:solidFill>
                <a:srgbClr val="F3F3F3"/>
              </a:solidFill>
              <a:latin typeface="Alegreya"/>
              <a:ea typeface="Alegreya"/>
              <a:cs typeface="Alegreya"/>
              <a:sym typeface="Alegreya"/>
            </a:endParaRPr>
          </a:p>
        </p:txBody>
      </p:sp>
      <p:sp>
        <p:nvSpPr>
          <p:cNvPr id="199" name="Google Shape;199;p32"/>
          <p:cNvSpPr txBox="1"/>
          <p:nvPr/>
        </p:nvSpPr>
        <p:spPr>
          <a:xfrm>
            <a:off x="455275" y="1158500"/>
            <a:ext cx="8688900" cy="267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main() </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greeting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A2C4C9"/>
                </a:solidFill>
                <a:latin typeface="Source Code Pro"/>
                <a:ea typeface="Source Code Pro"/>
                <a:cs typeface="Source Code Pro"/>
                <a:sym typeface="Source Code Pro"/>
              </a:rPr>
              <a:t>"Hello"</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subject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A2C4C9"/>
                </a:solidFill>
                <a:latin typeface="Source Code Pro"/>
                <a:ea typeface="Source Code Pro"/>
                <a:cs typeface="Source Code Pro"/>
                <a:sym typeface="Source Code Pro"/>
              </a:rPr>
              <a:t>"World"</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24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println!(</a:t>
            </a:r>
            <a:r>
              <a:rPr lang="en" sz="2400">
                <a:solidFill>
                  <a:srgbClr val="A2C4C9"/>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a:t>
            </a:r>
            <a:r>
              <a:rPr lang="en" sz="2400">
                <a:solidFill>
                  <a:srgbClr val="A2C4C9"/>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greeting, subject)</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200" name="Google Shape;200;p32"/>
          <p:cNvSpPr txBox="1"/>
          <p:nvPr/>
        </p:nvSpPr>
        <p:spPr>
          <a:xfrm>
            <a:off x="455275" y="4200525"/>
            <a:ext cx="3403800" cy="8208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Source Code Pro"/>
                <a:ea typeface="Source Code Pro"/>
                <a:cs typeface="Source Code Pro"/>
                <a:sym typeface="Source Code Pro"/>
              </a:rPr>
              <a:t>Hello, World!</a:t>
            </a:r>
            <a:endParaRPr sz="3000">
              <a:solidFill>
                <a:srgbClr val="FFFFF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7" name="Shape 3007"/>
        <p:cNvGrpSpPr/>
        <p:nvPr/>
      </p:nvGrpSpPr>
      <p:grpSpPr>
        <a:xfrm>
          <a:off x="0" y="0"/>
          <a:ext cx="0" cy="0"/>
          <a:chOff x="0" y="0"/>
          <a:chExt cx="0" cy="0"/>
        </a:xfrm>
      </p:grpSpPr>
      <p:sp>
        <p:nvSpPr>
          <p:cNvPr id="3008" name="Google Shape;3008;p203"/>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Exercises for Part 5</a:t>
            </a:r>
            <a:endParaRPr b="1">
              <a:solidFill>
                <a:srgbClr val="B1E57F"/>
              </a:solidFill>
              <a:latin typeface="Alegreya"/>
              <a:ea typeface="Alegreya"/>
              <a:cs typeface="Alegreya"/>
              <a:sym typeface="Alegreya"/>
            </a:endParaRPr>
          </a:p>
        </p:txBody>
      </p:sp>
      <p:sp>
        <p:nvSpPr>
          <p:cNvPr id="3009" name="Google Shape;3009;p203"/>
          <p:cNvSpPr txBox="1"/>
          <p:nvPr>
            <p:ph idx="1" type="body"/>
          </p:nvPr>
        </p:nvSpPr>
        <p:spPr>
          <a:xfrm>
            <a:off x="483575" y="2025056"/>
            <a:ext cx="81711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Follow the instructions in </a:t>
            </a:r>
            <a:r>
              <a:rPr b="1" lang="en">
                <a:latin typeface="Source Code Pro"/>
                <a:ea typeface="Source Code Pro"/>
                <a:cs typeface="Source Code Pro"/>
                <a:sym typeface="Source Code Pro"/>
              </a:rPr>
              <a:t>part5/README.md</a:t>
            </a:r>
            <a:endParaRPr b="1" u="sng">
              <a:solidFill>
                <a:schemeClr val="accent4"/>
              </a:solidFill>
              <a:latin typeface="Source Code Pro"/>
              <a:ea typeface="Source Code Pro"/>
              <a:cs typeface="Source Code Pro"/>
              <a:sym typeface="Source Code Pro"/>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3" name="Shape 3013"/>
        <p:cNvGrpSpPr/>
        <p:nvPr/>
      </p:nvGrpSpPr>
      <p:grpSpPr>
        <a:xfrm>
          <a:off x="0" y="0"/>
          <a:ext cx="0" cy="0"/>
          <a:chOff x="0" y="0"/>
          <a:chExt cx="0" cy="0"/>
        </a:xfrm>
      </p:grpSpPr>
      <p:sp>
        <p:nvSpPr>
          <p:cNvPr id="3014" name="Google Shape;3014;p204"/>
          <p:cNvSpPr txBox="1"/>
          <p:nvPr>
            <p:ph type="title"/>
          </p:nvPr>
        </p:nvSpPr>
        <p:spPr>
          <a:xfrm>
            <a:off x="1559925" y="4682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6</a:t>
            </a:r>
            <a:r>
              <a:rPr lang="en">
                <a:latin typeface="Alegreya"/>
                <a:ea typeface="Alegreya"/>
                <a:cs typeface="Alegreya"/>
                <a:sym typeface="Alegreya"/>
              </a:rPr>
              <a:t>. Borrowing</a:t>
            </a:r>
            <a:endParaRPr>
              <a:latin typeface="Alegreya"/>
              <a:ea typeface="Alegreya"/>
              <a:cs typeface="Alegreya"/>
              <a:sym typeface="Alegreya"/>
            </a:endParaRPr>
          </a:p>
        </p:txBody>
      </p:sp>
      <p:sp>
        <p:nvSpPr>
          <p:cNvPr id="3015" name="Google Shape;3015;p204"/>
          <p:cNvSpPr txBox="1"/>
          <p:nvPr>
            <p:ph idx="1" type="body"/>
          </p:nvPr>
        </p:nvSpPr>
        <p:spPr>
          <a:xfrm>
            <a:off x="483575" y="2025056"/>
            <a:ext cx="81711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2"/>
                </a:solidFill>
              </a:rPr>
              <a:t>References &amp; Borrowing</a:t>
            </a:r>
            <a:endParaRPr/>
          </a:p>
          <a:p>
            <a:pPr indent="0" lvl="0" marL="0" rtl="0" algn="l">
              <a:spcBef>
                <a:spcPts val="1600"/>
              </a:spcBef>
              <a:spcAft>
                <a:spcPts val="0"/>
              </a:spcAft>
              <a:buClr>
                <a:schemeClr val="dk1"/>
              </a:buClr>
              <a:buSzPts val="1100"/>
              <a:buFont typeface="Arial"/>
              <a:buNone/>
            </a:pPr>
            <a:r>
              <a:rPr lang="en"/>
              <a:t>Mutable References</a:t>
            </a:r>
            <a:endParaRPr/>
          </a:p>
          <a:p>
            <a:pPr indent="0" lvl="0" marL="0" rtl="0" algn="l">
              <a:spcBef>
                <a:spcPts val="1600"/>
              </a:spcBef>
              <a:spcAft>
                <a:spcPts val="1600"/>
              </a:spcAft>
              <a:buClr>
                <a:schemeClr val="dk1"/>
              </a:buClr>
              <a:buSzPts val="1100"/>
              <a:buFont typeface="Arial"/>
              <a:buNone/>
            </a:pPr>
            <a:r>
              <a:rPr lang="en"/>
              <a:t>Slices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5">
                                            <p:txEl>
                                              <p:pRg end="0" st="0"/>
                                            </p:txEl>
                                          </p:spTgt>
                                        </p:tgtEl>
                                        <p:attrNameLst>
                                          <p:attrName>style.visibility</p:attrName>
                                        </p:attrNameLst>
                                      </p:cBhvr>
                                      <p:to>
                                        <p:strVal val="visible"/>
                                      </p:to>
                                    </p:set>
                                    <p:animEffect filter="fade" transition="in">
                                      <p:cBhvr>
                                        <p:cTn dur="500"/>
                                        <p:tgtEl>
                                          <p:spTgt spid="30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5">
                                            <p:txEl>
                                              <p:pRg end="1" st="1"/>
                                            </p:txEl>
                                          </p:spTgt>
                                        </p:tgtEl>
                                        <p:attrNameLst>
                                          <p:attrName>style.visibility</p:attrName>
                                        </p:attrNameLst>
                                      </p:cBhvr>
                                      <p:to>
                                        <p:strVal val="visible"/>
                                      </p:to>
                                    </p:set>
                                    <p:animEffect filter="fade" transition="in">
                                      <p:cBhvr>
                                        <p:cTn dur="500"/>
                                        <p:tgtEl>
                                          <p:spTgt spid="30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5">
                                            <p:txEl>
                                              <p:pRg end="2" st="2"/>
                                            </p:txEl>
                                          </p:spTgt>
                                        </p:tgtEl>
                                        <p:attrNameLst>
                                          <p:attrName>style.visibility</p:attrName>
                                        </p:attrNameLst>
                                      </p:cBhvr>
                                      <p:to>
                                        <p:strVal val="visible"/>
                                      </p:to>
                                    </p:set>
                                    <p:animEffect filter="fade" transition="in">
                                      <p:cBhvr>
                                        <p:cTn dur="500"/>
                                        <p:tgtEl>
                                          <p:spTgt spid="301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9" name="Shape 3019"/>
        <p:cNvGrpSpPr/>
        <p:nvPr/>
      </p:nvGrpSpPr>
      <p:grpSpPr>
        <a:xfrm>
          <a:off x="0" y="0"/>
          <a:ext cx="0" cy="0"/>
          <a:chOff x="0" y="0"/>
          <a:chExt cx="0" cy="0"/>
        </a:xfrm>
      </p:grpSpPr>
      <p:sp>
        <p:nvSpPr>
          <p:cNvPr id="3020" name="Google Shape;3020;p205"/>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References &amp; Borrowing</a:t>
            </a:r>
            <a:endParaRPr sz="3600">
              <a:solidFill>
                <a:srgbClr val="F3F3F3"/>
              </a:solidFill>
              <a:latin typeface="Alegreya"/>
              <a:ea typeface="Alegreya"/>
              <a:cs typeface="Alegreya"/>
              <a:sym typeface="Alegreya"/>
            </a:endParaRPr>
          </a:p>
        </p:txBody>
      </p:sp>
      <p:sp>
        <p:nvSpPr>
          <p:cNvPr id="3021" name="Google Shape;3021;p205"/>
          <p:cNvSpPr txBox="1"/>
          <p:nvPr/>
        </p:nvSpPr>
        <p:spPr>
          <a:xfrm>
            <a:off x="425775" y="836800"/>
            <a:ext cx="70680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for </a:t>
            </a:r>
            <a:r>
              <a:rPr lang="en" sz="2400">
                <a:solidFill>
                  <a:srgbClr val="FFFFFF"/>
                </a:solidFill>
                <a:latin typeface="Source Code Pro"/>
                <a:ea typeface="Source Code Pro"/>
                <a:cs typeface="Source Code Pro"/>
                <a:sym typeface="Source Code Pro"/>
              </a:rPr>
              <a:t>year</a:t>
            </a:r>
            <a:r>
              <a:rPr lang="en" sz="2400">
                <a:solidFill>
                  <a:srgbClr val="F6B26B"/>
                </a:solidFill>
                <a:latin typeface="Source Code Pro"/>
                <a:ea typeface="Source Code Pro"/>
                <a:cs typeface="Source Code Pro"/>
                <a:sym typeface="Source Code Pro"/>
              </a:rPr>
              <a:t> in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println!</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"Year: </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year</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r>
              <a:rPr lang="en" sz="2400">
                <a:solidFill>
                  <a:srgbClr val="93C47D"/>
                </a:solidFill>
                <a:latin typeface="Source Code Pro"/>
                <a:ea typeface="Source Code Pro"/>
                <a:cs typeface="Source Code Pro"/>
                <a:sym typeface="Source Code Pro"/>
              </a:rPr>
              <a:t> // dealloc(years)</a:t>
            </a:r>
            <a:endParaRPr sz="2400">
              <a:solidFill>
                <a:srgbClr val="93C47D"/>
              </a:solidFill>
              <a:latin typeface="Source Code Pro"/>
              <a:ea typeface="Source Code Pro"/>
              <a:cs typeface="Source Code Pro"/>
              <a:sym typeface="Source Code Pro"/>
            </a:endParaRPr>
          </a:p>
        </p:txBody>
      </p:sp>
      <p:sp>
        <p:nvSpPr>
          <p:cNvPr id="3022" name="Google Shape;3022;p205"/>
          <p:cNvSpPr txBox="1"/>
          <p:nvPr/>
        </p:nvSpPr>
        <p:spPr>
          <a:xfrm>
            <a:off x="425775" y="3169250"/>
            <a:ext cx="88659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main</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1990, 1995, 2000, 2010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t>
            </a:r>
            <a:r>
              <a:rPr lang="en" sz="2400">
                <a:solidFill>
                  <a:srgbClr val="93C47D"/>
                </a:solidFill>
                <a:latin typeface="Source Code Pro"/>
                <a:ea typeface="Source Code Pro"/>
                <a:cs typeface="Source Code Pro"/>
                <a:sym typeface="Source Code Pro"/>
              </a:rPr>
              <a:t>// compiler error</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6" name="Shape 3026"/>
        <p:cNvGrpSpPr/>
        <p:nvPr/>
      </p:nvGrpSpPr>
      <p:grpSpPr>
        <a:xfrm>
          <a:off x="0" y="0"/>
          <a:ext cx="0" cy="0"/>
          <a:chOff x="0" y="0"/>
          <a:chExt cx="0" cy="0"/>
        </a:xfrm>
      </p:grpSpPr>
      <p:sp>
        <p:nvSpPr>
          <p:cNvPr id="3027" name="Google Shape;3027;p206"/>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References &amp; Borrowing</a:t>
            </a:r>
            <a:endParaRPr sz="3600">
              <a:solidFill>
                <a:srgbClr val="F3F3F3"/>
              </a:solidFill>
              <a:latin typeface="Alegreya"/>
              <a:ea typeface="Alegreya"/>
              <a:cs typeface="Alegreya"/>
              <a:sym typeface="Alegreya"/>
            </a:endParaRPr>
          </a:p>
        </p:txBody>
      </p:sp>
      <p:sp>
        <p:nvSpPr>
          <p:cNvPr id="3028" name="Google Shape;3028;p206"/>
          <p:cNvSpPr txBox="1"/>
          <p:nvPr/>
        </p:nvSpPr>
        <p:spPr>
          <a:xfrm>
            <a:off x="425775" y="836800"/>
            <a:ext cx="70680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for </a:t>
            </a:r>
            <a:r>
              <a:rPr lang="en" sz="2400">
                <a:solidFill>
                  <a:srgbClr val="FFFFFF"/>
                </a:solidFill>
                <a:latin typeface="Source Code Pro"/>
                <a:ea typeface="Source Code Pro"/>
                <a:cs typeface="Source Code Pro"/>
                <a:sym typeface="Source Code Pro"/>
              </a:rPr>
              <a:t>year</a:t>
            </a:r>
            <a:r>
              <a:rPr lang="en" sz="2400">
                <a:solidFill>
                  <a:srgbClr val="F6B26B"/>
                </a:solidFill>
                <a:latin typeface="Source Code Pro"/>
                <a:ea typeface="Source Code Pro"/>
                <a:cs typeface="Source Code Pro"/>
                <a:sym typeface="Source Code Pro"/>
              </a:rPr>
              <a:t> in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println!</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"Year: </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year</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93C47D"/>
              </a:solidFill>
              <a:latin typeface="Source Code Pro"/>
              <a:ea typeface="Source Code Pro"/>
              <a:cs typeface="Source Code Pro"/>
              <a:sym typeface="Source Code Pro"/>
            </a:endParaRPr>
          </a:p>
        </p:txBody>
      </p:sp>
      <p:sp>
        <p:nvSpPr>
          <p:cNvPr id="3029" name="Google Shape;3029;p206"/>
          <p:cNvSpPr txBox="1"/>
          <p:nvPr/>
        </p:nvSpPr>
        <p:spPr>
          <a:xfrm>
            <a:off x="425775" y="3169250"/>
            <a:ext cx="88659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main</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1990, 1995, 2000, 2010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3" name="Shape 3033"/>
        <p:cNvGrpSpPr/>
        <p:nvPr/>
      </p:nvGrpSpPr>
      <p:grpSpPr>
        <a:xfrm>
          <a:off x="0" y="0"/>
          <a:ext cx="0" cy="0"/>
          <a:chOff x="0" y="0"/>
          <a:chExt cx="0" cy="0"/>
        </a:xfrm>
      </p:grpSpPr>
      <p:sp>
        <p:nvSpPr>
          <p:cNvPr id="3034" name="Google Shape;3034;p207"/>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References &amp; Borrowing</a:t>
            </a:r>
            <a:endParaRPr sz="3600">
              <a:solidFill>
                <a:srgbClr val="F3F3F3"/>
              </a:solidFill>
              <a:latin typeface="Alegreya"/>
              <a:ea typeface="Alegreya"/>
              <a:cs typeface="Alegreya"/>
              <a:sym typeface="Alegreya"/>
            </a:endParaRPr>
          </a:p>
        </p:txBody>
      </p:sp>
      <p:sp>
        <p:nvSpPr>
          <p:cNvPr id="3035" name="Google Shape;3035;p207"/>
          <p:cNvSpPr txBox="1"/>
          <p:nvPr/>
        </p:nvSpPr>
        <p:spPr>
          <a:xfrm>
            <a:off x="425775" y="836800"/>
            <a:ext cx="70680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print_years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t>
            </a:r>
            <a:r>
              <a:rPr b="1" lang="en" sz="2400">
                <a:solidFill>
                  <a:srgbClr val="FF00FF"/>
                </a:solidFill>
                <a:latin typeface="Source Code Pro"/>
                <a:ea typeface="Source Code Pro"/>
                <a:cs typeface="Source Code Pro"/>
                <a:sym typeface="Source Code Pro"/>
              </a:rPr>
              <a:t>&amp;</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for </a:t>
            </a:r>
            <a:r>
              <a:rPr lang="en" sz="2400">
                <a:solidFill>
                  <a:srgbClr val="FFFFFF"/>
                </a:solidFill>
                <a:latin typeface="Source Code Pro"/>
                <a:ea typeface="Source Code Pro"/>
                <a:cs typeface="Source Code Pro"/>
                <a:sym typeface="Source Code Pro"/>
              </a:rPr>
              <a:t>year</a:t>
            </a:r>
            <a:r>
              <a:rPr lang="en" sz="2400">
                <a:solidFill>
                  <a:srgbClr val="F6B26B"/>
                </a:solidFill>
                <a:latin typeface="Source Code Pro"/>
                <a:ea typeface="Source Code Pro"/>
                <a:cs typeface="Source Code Pro"/>
                <a:sym typeface="Source Code Pro"/>
              </a:rPr>
              <a:t> in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println!</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"Year: </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year</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93C47D"/>
              </a:solidFill>
              <a:latin typeface="Source Code Pro"/>
              <a:ea typeface="Source Code Pro"/>
              <a:cs typeface="Source Code Pro"/>
              <a:sym typeface="Source Code Pro"/>
            </a:endParaRPr>
          </a:p>
        </p:txBody>
      </p:sp>
      <p:sp>
        <p:nvSpPr>
          <p:cNvPr id="3036" name="Google Shape;3036;p207"/>
          <p:cNvSpPr txBox="1"/>
          <p:nvPr/>
        </p:nvSpPr>
        <p:spPr>
          <a:xfrm>
            <a:off x="425775" y="3169250"/>
            <a:ext cx="88659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main</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1990, 1995, 2000, 2010</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print_years</a:t>
            </a:r>
            <a:r>
              <a:rPr lang="en" sz="2400">
                <a:solidFill>
                  <a:srgbClr val="F6B26B"/>
                </a:solidFill>
                <a:latin typeface="Source Code Pro"/>
                <a:ea typeface="Source Code Pro"/>
                <a:cs typeface="Source Code Pro"/>
                <a:sym typeface="Source Code Pro"/>
              </a:rPr>
              <a:t>(</a:t>
            </a:r>
            <a:r>
              <a:rPr b="1" lang="en" sz="2400">
                <a:solidFill>
                  <a:srgbClr val="FF00FF"/>
                </a:solidFill>
                <a:latin typeface="Source Code Pro"/>
                <a:ea typeface="Source Code Pro"/>
                <a:cs typeface="Source Code Pro"/>
                <a:sym typeface="Source Code Pro"/>
              </a:rPr>
              <a:t>&amp;</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print_years</a:t>
            </a:r>
            <a:r>
              <a:rPr lang="en" sz="2400">
                <a:solidFill>
                  <a:srgbClr val="F6B26B"/>
                </a:solidFill>
                <a:latin typeface="Source Code Pro"/>
                <a:ea typeface="Source Code Pro"/>
                <a:cs typeface="Source Code Pro"/>
                <a:sym typeface="Source Code Pro"/>
              </a:rPr>
              <a:t>(</a:t>
            </a:r>
            <a:r>
              <a:rPr b="1" lang="en" sz="2400">
                <a:solidFill>
                  <a:srgbClr val="FF00FF"/>
                </a:solidFill>
                <a:latin typeface="Source Code Pro"/>
                <a:ea typeface="Source Code Pro"/>
                <a:cs typeface="Source Code Pro"/>
                <a:sym typeface="Source Code Pro"/>
              </a:rPr>
              <a:t>&amp;</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3037" name="Google Shape;3037;p207"/>
          <p:cNvSpPr txBox="1"/>
          <p:nvPr/>
        </p:nvSpPr>
        <p:spPr>
          <a:xfrm>
            <a:off x="5129375" y="4305175"/>
            <a:ext cx="3955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B4A7D6"/>
                </a:solidFill>
                <a:latin typeface="Source Sans Pro"/>
                <a:ea typeface="Source Sans Pro"/>
                <a:cs typeface="Source Sans Pro"/>
                <a:sym typeface="Source Sans Pro"/>
              </a:rPr>
              <a:t>temporarily give </a:t>
            </a:r>
            <a:r>
              <a:rPr lang="en" sz="2400">
                <a:solidFill>
                  <a:srgbClr val="FFFFFF"/>
                </a:solidFill>
                <a:latin typeface="Source Sans Pro"/>
                <a:ea typeface="Source Sans Pro"/>
                <a:cs typeface="Source Sans Pro"/>
                <a:sym typeface="Source Sans Pro"/>
              </a:rPr>
              <a:t>print_years</a:t>
            </a:r>
            <a:r>
              <a:rPr lang="en" sz="2400">
                <a:solidFill>
                  <a:srgbClr val="B4A7D6"/>
                </a:solidFill>
                <a:latin typeface="Source Sans Pro"/>
                <a:ea typeface="Source Sans Pro"/>
                <a:cs typeface="Source Sans Pro"/>
                <a:sym typeface="Source Sans Pro"/>
              </a:rPr>
              <a:t> access to </a:t>
            </a:r>
            <a:r>
              <a:rPr lang="en" sz="2400">
                <a:solidFill>
                  <a:srgbClr val="FFFFFF"/>
                </a:solidFill>
                <a:latin typeface="Source Sans Pro"/>
                <a:ea typeface="Source Sans Pro"/>
                <a:cs typeface="Source Sans Pro"/>
                <a:sym typeface="Source Sans Pro"/>
              </a:rPr>
              <a:t>years</a:t>
            </a:r>
            <a:endParaRPr sz="24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lang="en" sz="2400">
                <a:solidFill>
                  <a:srgbClr val="B4A7D6"/>
                </a:solidFill>
                <a:latin typeface="Source Sans Pro"/>
                <a:ea typeface="Source Sans Pro"/>
                <a:cs typeface="Source Sans Pro"/>
                <a:sym typeface="Source Sans Pro"/>
              </a:rPr>
              <a:t>(</a:t>
            </a:r>
            <a:r>
              <a:rPr lang="en" sz="2400">
                <a:solidFill>
                  <a:srgbClr val="FFFFFF"/>
                </a:solidFill>
                <a:latin typeface="Source Code Pro"/>
                <a:ea typeface="Source Code Pro"/>
                <a:cs typeface="Source Code Pro"/>
                <a:sym typeface="Source Code Pro"/>
              </a:rPr>
              <a:t>&amp;years</a:t>
            </a:r>
            <a:r>
              <a:rPr lang="en" sz="2400">
                <a:solidFill>
                  <a:srgbClr val="B4A7D6"/>
                </a:solidFill>
                <a:latin typeface="Source Sans Pro"/>
                <a:ea typeface="Source Sans Pro"/>
                <a:cs typeface="Source Sans Pro"/>
                <a:sym typeface="Source Sans Pro"/>
              </a:rPr>
              <a:t> - “borrow years”)</a:t>
            </a:r>
            <a:endParaRPr sz="2400">
              <a:solidFill>
                <a:srgbClr val="FFFFFF"/>
              </a:solidFill>
              <a:latin typeface="Source Sans Pro"/>
              <a:ea typeface="Source Sans Pro"/>
              <a:cs typeface="Source Sans Pro"/>
              <a:sym typeface="Source Sans Pro"/>
            </a:endParaRPr>
          </a:p>
        </p:txBody>
      </p:sp>
      <p:sp>
        <p:nvSpPr>
          <p:cNvPr id="3038" name="Google Shape;3038;p207"/>
          <p:cNvSpPr txBox="1"/>
          <p:nvPr/>
        </p:nvSpPr>
        <p:spPr>
          <a:xfrm>
            <a:off x="5129375" y="342775"/>
            <a:ext cx="4223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B4A7D6"/>
                </a:solidFill>
                <a:latin typeface="Source Sans Pro"/>
                <a:ea typeface="Source Sans Pro"/>
                <a:cs typeface="Source Sans Pro"/>
                <a:sym typeface="Source Sans Pro"/>
              </a:rPr>
              <a:t>“a </a:t>
            </a:r>
            <a:r>
              <a:rPr b="1" lang="en" sz="2400">
                <a:solidFill>
                  <a:srgbClr val="B4A7D6"/>
                </a:solidFill>
                <a:latin typeface="Source Sans Pro"/>
                <a:ea typeface="Source Sans Pro"/>
                <a:cs typeface="Source Sans Pro"/>
                <a:sym typeface="Source Sans Pro"/>
              </a:rPr>
              <a:t>reference</a:t>
            </a:r>
            <a:r>
              <a:rPr lang="en" sz="2400">
                <a:solidFill>
                  <a:srgbClr val="B4A7D6"/>
                </a:solidFill>
                <a:latin typeface="Source Sans Pro"/>
                <a:ea typeface="Source Sans Pro"/>
                <a:cs typeface="Source Sans Pro"/>
                <a:sym typeface="Source Sans Pro"/>
              </a:rPr>
              <a:t> to a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a:t>
            </a:r>
            <a:r>
              <a:rPr lang="en" sz="2400">
                <a:solidFill>
                  <a:srgbClr val="B4A7D6"/>
                </a:solidFill>
                <a:latin typeface="Source Sans Pro"/>
                <a:ea typeface="Source Sans Pro"/>
                <a:cs typeface="Source Sans Pro"/>
                <a:sym typeface="Source Sans Pro"/>
              </a:rPr>
              <a:t>”</a:t>
            </a:r>
            <a:endParaRPr sz="2400">
              <a:solidFill>
                <a:srgbClr val="FFFFFF"/>
              </a:solidFill>
              <a:latin typeface="Source Sans Pro"/>
              <a:ea typeface="Source Sans Pro"/>
              <a:cs typeface="Source Sans Pro"/>
              <a:sym typeface="Source Sans Pro"/>
            </a:endParaRPr>
          </a:p>
        </p:txBody>
      </p:sp>
      <p:sp>
        <p:nvSpPr>
          <p:cNvPr id="3039" name="Google Shape;3039;p207"/>
          <p:cNvSpPr/>
          <p:nvPr/>
        </p:nvSpPr>
        <p:spPr>
          <a:xfrm>
            <a:off x="4494400" y="889425"/>
            <a:ext cx="1684200" cy="4446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207"/>
          <p:cNvSpPr txBox="1"/>
          <p:nvPr/>
        </p:nvSpPr>
        <p:spPr>
          <a:xfrm>
            <a:off x="4464375" y="2665600"/>
            <a:ext cx="42741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len</a:t>
            </a:r>
            <a:r>
              <a:rPr lang="en" sz="2400">
                <a:solidFill>
                  <a:srgbClr val="F6B26B"/>
                </a:solidFill>
                <a:latin typeface="Source Code Pro"/>
                <a:ea typeface="Source Code Pro"/>
                <a:cs typeface="Source Code Pro"/>
                <a:sym typeface="Source Code Pro"/>
              </a:rPr>
              <a:t>(&amp;self) -&gt; </a:t>
            </a:r>
            <a:r>
              <a:rPr lang="en" sz="2400">
                <a:solidFill>
                  <a:srgbClr val="FFFFFF"/>
                </a:solidFill>
                <a:latin typeface="Source Code Pro"/>
                <a:ea typeface="Source Code Pro"/>
                <a:cs typeface="Source Code Pro"/>
                <a:sym typeface="Source Code Pro"/>
              </a:rPr>
              <a:t>usize</a:t>
            </a:r>
            <a:endParaRPr sz="2400">
              <a:solidFill>
                <a:srgbClr val="93C47D"/>
              </a:solidFill>
              <a:latin typeface="Source Code Pro"/>
              <a:ea typeface="Source Code Pro"/>
              <a:cs typeface="Source Code Pro"/>
              <a:sym typeface="Source Code Pro"/>
            </a:endParaRPr>
          </a:p>
        </p:txBody>
      </p:sp>
      <p:sp>
        <p:nvSpPr>
          <p:cNvPr id="3041" name="Google Shape;3041;p207"/>
          <p:cNvSpPr txBox="1"/>
          <p:nvPr/>
        </p:nvSpPr>
        <p:spPr>
          <a:xfrm>
            <a:off x="4519775" y="2247775"/>
            <a:ext cx="4564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B4A7D6"/>
                </a:solidFill>
                <a:latin typeface="Source Sans Pro"/>
                <a:ea typeface="Source Sans Pro"/>
                <a:cs typeface="Source Sans Pro"/>
                <a:sym typeface="Source Sans Pro"/>
              </a:rPr>
              <a:t>“a </a:t>
            </a:r>
            <a:r>
              <a:rPr b="1" lang="en" sz="2400">
                <a:solidFill>
                  <a:srgbClr val="B4A7D6"/>
                </a:solidFill>
                <a:latin typeface="Source Sans Pro"/>
                <a:ea typeface="Source Sans Pro"/>
                <a:cs typeface="Source Sans Pro"/>
                <a:sym typeface="Source Sans Pro"/>
              </a:rPr>
              <a:t>reference</a:t>
            </a:r>
            <a:r>
              <a:rPr lang="en" sz="2400">
                <a:solidFill>
                  <a:srgbClr val="B4A7D6"/>
                </a:solidFill>
                <a:latin typeface="Source Sans Pro"/>
                <a:ea typeface="Source Sans Pro"/>
                <a:cs typeface="Source Sans Pro"/>
                <a:sym typeface="Source Sans Pro"/>
              </a:rPr>
              <a:t> to a </a:t>
            </a:r>
            <a:r>
              <a:rPr lang="en" sz="2400">
                <a:solidFill>
                  <a:srgbClr val="F6B26B"/>
                </a:solidFill>
                <a:latin typeface="Source Code Pro"/>
                <a:ea typeface="Source Code Pro"/>
                <a:cs typeface="Source Code Pro"/>
                <a:sym typeface="Source Code Pro"/>
              </a:rPr>
              <a:t>self</a:t>
            </a:r>
            <a:r>
              <a:rPr lang="en" sz="2400">
                <a:solidFill>
                  <a:srgbClr val="B4A7D6"/>
                </a:solidFill>
                <a:latin typeface="Source Sans Pro"/>
                <a:ea typeface="Source Sans Pro"/>
                <a:cs typeface="Source Sans Pro"/>
                <a:sym typeface="Source Sans Pro"/>
              </a:rPr>
              <a:t>”</a:t>
            </a:r>
            <a:endParaRPr sz="2400">
              <a:solidFill>
                <a:srgbClr val="FFFFFF"/>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7">
                                            <p:txEl>
                                              <p:pRg end="0" st="0"/>
                                            </p:txEl>
                                          </p:spTgt>
                                        </p:tgtEl>
                                        <p:attrNameLst>
                                          <p:attrName>style.visibility</p:attrName>
                                        </p:attrNameLst>
                                      </p:cBhvr>
                                      <p:to>
                                        <p:strVal val="visible"/>
                                      </p:to>
                                    </p:set>
                                    <p:animEffect filter="fade" transition="in">
                                      <p:cBhvr>
                                        <p:cTn dur="1000"/>
                                        <p:tgtEl>
                                          <p:spTgt spid="30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7">
                                            <p:txEl>
                                              <p:pRg end="1" st="1"/>
                                            </p:txEl>
                                          </p:spTgt>
                                        </p:tgtEl>
                                        <p:attrNameLst>
                                          <p:attrName>style.visibility</p:attrName>
                                        </p:attrNameLst>
                                      </p:cBhvr>
                                      <p:to>
                                        <p:strVal val="visible"/>
                                      </p:to>
                                    </p:set>
                                    <p:animEffect filter="fade" transition="in">
                                      <p:cBhvr>
                                        <p:cTn dur="1000"/>
                                        <p:tgtEl>
                                          <p:spTgt spid="30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9"/>
                                        </p:tgtEl>
                                        <p:attrNameLst>
                                          <p:attrName>style.visibility</p:attrName>
                                        </p:attrNameLst>
                                      </p:cBhvr>
                                      <p:to>
                                        <p:strVal val="visible"/>
                                      </p:to>
                                    </p:set>
                                    <p:animEffect filter="fade" transition="in">
                                      <p:cBhvr>
                                        <p:cTn dur="1000"/>
                                        <p:tgtEl>
                                          <p:spTgt spid="30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8"/>
                                        </p:tgtEl>
                                        <p:attrNameLst>
                                          <p:attrName>style.visibility</p:attrName>
                                        </p:attrNameLst>
                                      </p:cBhvr>
                                      <p:to>
                                        <p:strVal val="visible"/>
                                      </p:to>
                                    </p:set>
                                    <p:animEffect filter="fade" transition="in">
                                      <p:cBhvr>
                                        <p:cTn dur="1000"/>
                                        <p:tgtEl>
                                          <p:spTgt spid="30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0"/>
                                        </p:tgtEl>
                                        <p:attrNameLst>
                                          <p:attrName>style.visibility</p:attrName>
                                        </p:attrNameLst>
                                      </p:cBhvr>
                                      <p:to>
                                        <p:strVal val="visible"/>
                                      </p:to>
                                    </p:set>
                                    <p:animEffect filter="fade" transition="in">
                                      <p:cBhvr>
                                        <p:cTn dur="1000"/>
                                        <p:tgtEl>
                                          <p:spTgt spid="30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1"/>
                                        </p:tgtEl>
                                        <p:attrNameLst>
                                          <p:attrName>style.visibility</p:attrName>
                                        </p:attrNameLst>
                                      </p:cBhvr>
                                      <p:to>
                                        <p:strVal val="visible"/>
                                      </p:to>
                                    </p:set>
                                    <p:animEffect filter="fade" transition="in">
                                      <p:cBhvr>
                                        <p:cTn dur="1000"/>
                                        <p:tgtEl>
                                          <p:spTgt spid="30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7"/>
                                        </p:tgtEl>
                                        <p:attrNameLst>
                                          <p:attrName>style.visibility</p:attrName>
                                        </p:attrNameLst>
                                      </p:cBhvr>
                                      <p:to>
                                        <p:strVal val="visible"/>
                                      </p:to>
                                    </p:set>
                                    <p:animEffect filter="fade" transition="in">
                                      <p:cBhvr>
                                        <p:cTn dur="1000"/>
                                        <p:tgtEl>
                                          <p:spTgt spid="30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5" name="Shape 3045"/>
        <p:cNvGrpSpPr/>
        <p:nvPr/>
      </p:nvGrpSpPr>
      <p:grpSpPr>
        <a:xfrm>
          <a:off x="0" y="0"/>
          <a:ext cx="0" cy="0"/>
          <a:chOff x="0" y="0"/>
          <a:chExt cx="0" cy="0"/>
        </a:xfrm>
      </p:grpSpPr>
      <p:sp>
        <p:nvSpPr>
          <p:cNvPr id="3046" name="Google Shape;3046;p208"/>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Use-after-move compiler error</a:t>
            </a:r>
            <a:endParaRPr sz="3600">
              <a:solidFill>
                <a:srgbClr val="F3F3F3"/>
              </a:solidFill>
              <a:latin typeface="Alegreya"/>
              <a:ea typeface="Alegreya"/>
              <a:cs typeface="Alegreya"/>
              <a:sym typeface="Alegreya"/>
            </a:endParaRPr>
          </a:p>
        </p:txBody>
      </p:sp>
      <p:pic>
        <p:nvPicPr>
          <p:cNvPr id="3047" name="Google Shape;3047;p208"/>
          <p:cNvPicPr preferRelativeResize="0"/>
          <p:nvPr/>
        </p:nvPicPr>
        <p:blipFill rotWithShape="1">
          <a:blip r:embed="rId3">
            <a:alphaModFix/>
          </a:blip>
          <a:srcRect b="0" l="0" r="0" t="56809"/>
          <a:stretch/>
        </p:blipFill>
        <p:spPr>
          <a:xfrm>
            <a:off x="507950" y="1795100"/>
            <a:ext cx="8336475" cy="1374155"/>
          </a:xfrm>
          <a:prstGeom prst="rect">
            <a:avLst/>
          </a:prstGeom>
          <a:noFill/>
          <a:ln>
            <a:noFill/>
          </a:ln>
        </p:spPr>
      </p:pic>
      <p:pic>
        <p:nvPicPr>
          <p:cNvPr id="3048" name="Google Shape;3048;p208"/>
          <p:cNvPicPr preferRelativeResize="0"/>
          <p:nvPr/>
        </p:nvPicPr>
        <p:blipFill rotWithShape="1">
          <a:blip r:embed="rId3">
            <a:alphaModFix/>
          </a:blip>
          <a:srcRect b="90651" l="0" r="0" t="0"/>
          <a:stretch/>
        </p:blipFill>
        <p:spPr>
          <a:xfrm>
            <a:off x="507950" y="1497675"/>
            <a:ext cx="8336475" cy="297425"/>
          </a:xfrm>
          <a:prstGeom prst="rect">
            <a:avLst/>
          </a:prstGeom>
          <a:noFill/>
          <a:ln>
            <a:noFill/>
          </a:ln>
        </p:spPr>
      </p:pic>
      <p:sp>
        <p:nvSpPr>
          <p:cNvPr id="3049" name="Google Shape;3049;p208"/>
          <p:cNvSpPr txBox="1"/>
          <p:nvPr/>
        </p:nvSpPr>
        <p:spPr>
          <a:xfrm>
            <a:off x="465675" y="8754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B4A7D6"/>
                </a:solidFill>
                <a:latin typeface="Alegreya"/>
                <a:ea typeface="Alegreya"/>
                <a:cs typeface="Alegreya"/>
                <a:sym typeface="Alegreya"/>
              </a:rPr>
              <a:t>“borrow checker error”</a:t>
            </a:r>
            <a:endParaRPr sz="3000">
              <a:solidFill>
                <a:srgbClr val="B4A7D6"/>
              </a:solidFill>
              <a:latin typeface="Alegreya"/>
              <a:ea typeface="Alegreya"/>
              <a:cs typeface="Alegreya"/>
              <a:sym typeface="Alegreya"/>
            </a:endParaRPr>
          </a:p>
        </p:txBody>
      </p:sp>
      <p:sp>
        <p:nvSpPr>
          <p:cNvPr id="3050" name="Google Shape;3050;p208"/>
          <p:cNvSpPr txBox="1"/>
          <p:nvPr/>
        </p:nvSpPr>
        <p:spPr>
          <a:xfrm>
            <a:off x="416325" y="3237675"/>
            <a:ext cx="8818500" cy="13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4000">
                <a:solidFill>
                  <a:srgbClr val="FFFFFF"/>
                </a:solidFill>
                <a:latin typeface="Alegreya"/>
                <a:ea typeface="Alegreya"/>
                <a:cs typeface="Alegreya"/>
                <a:sym typeface="Alegreya"/>
              </a:rPr>
              <a:t>You can’t “turn off the borrow checker” in Rust</a:t>
            </a:r>
            <a:endParaRPr i="1" sz="4000">
              <a:solidFill>
                <a:srgbClr val="FFFFFF"/>
              </a:solidFill>
              <a:latin typeface="Alegreya"/>
              <a:ea typeface="Alegreya"/>
              <a:cs typeface="Alegreya"/>
              <a:sym typeface="Alegreya"/>
            </a:endParaRPr>
          </a:p>
          <a:p>
            <a:pPr indent="0" lvl="0" marL="0" rtl="0" algn="l">
              <a:spcBef>
                <a:spcPts val="0"/>
              </a:spcBef>
              <a:spcAft>
                <a:spcPts val="0"/>
              </a:spcAft>
              <a:buNone/>
            </a:pPr>
            <a:r>
              <a:rPr lang="en" sz="3000">
                <a:solidFill>
                  <a:srgbClr val="B6D7A8"/>
                </a:solidFill>
                <a:latin typeface="Alegreya"/>
                <a:ea typeface="Alegreya"/>
                <a:cs typeface="Alegreya"/>
                <a:sym typeface="Alegreya"/>
              </a:rPr>
              <a:t>an article by Rust Core Team member Steve Klabnik</a:t>
            </a:r>
            <a:endParaRPr sz="3000">
              <a:solidFill>
                <a:srgbClr val="B6D7A8"/>
              </a:solidFill>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8"/>
                                        </p:tgtEl>
                                        <p:attrNameLst>
                                          <p:attrName>style.visibility</p:attrName>
                                        </p:attrNameLst>
                                      </p:cBhvr>
                                      <p:to>
                                        <p:strVal val="visible"/>
                                      </p:to>
                                    </p:set>
                                    <p:animEffect filter="fade" transition="in">
                                      <p:cBhvr>
                                        <p:cTn dur="1000"/>
                                        <p:tgtEl>
                                          <p:spTgt spid="3048"/>
                                        </p:tgtEl>
                                      </p:cBhvr>
                                    </p:animEffect>
                                  </p:childTnLst>
                                </p:cTn>
                              </p:par>
                              <p:par>
                                <p:cTn fill="hold" nodeType="withEffect" presetClass="entr" presetID="10" presetSubtype="0">
                                  <p:stCondLst>
                                    <p:cond delay="0"/>
                                  </p:stCondLst>
                                  <p:childTnLst>
                                    <p:set>
                                      <p:cBhvr>
                                        <p:cTn dur="1" fill="hold">
                                          <p:stCondLst>
                                            <p:cond delay="0"/>
                                          </p:stCondLst>
                                        </p:cTn>
                                        <p:tgtEl>
                                          <p:spTgt spid="3047"/>
                                        </p:tgtEl>
                                        <p:attrNameLst>
                                          <p:attrName>style.visibility</p:attrName>
                                        </p:attrNameLst>
                                      </p:cBhvr>
                                      <p:to>
                                        <p:strVal val="visible"/>
                                      </p:to>
                                    </p:set>
                                    <p:animEffect filter="fade" transition="in">
                                      <p:cBhvr>
                                        <p:cTn dur="1000"/>
                                        <p:tgtEl>
                                          <p:spTgt spid="30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9"/>
                                        </p:tgtEl>
                                        <p:attrNameLst>
                                          <p:attrName>style.visibility</p:attrName>
                                        </p:attrNameLst>
                                      </p:cBhvr>
                                      <p:to>
                                        <p:strVal val="visible"/>
                                      </p:to>
                                    </p:set>
                                    <p:animEffect filter="fade" transition="in">
                                      <p:cBhvr>
                                        <p:cTn dur="1000"/>
                                        <p:tgtEl>
                                          <p:spTgt spid="30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0">
                                            <p:txEl>
                                              <p:pRg end="0" st="0"/>
                                            </p:txEl>
                                          </p:spTgt>
                                        </p:tgtEl>
                                        <p:attrNameLst>
                                          <p:attrName>style.visibility</p:attrName>
                                        </p:attrNameLst>
                                      </p:cBhvr>
                                      <p:to>
                                        <p:strVal val="visible"/>
                                      </p:to>
                                    </p:set>
                                    <p:animEffect filter="fade" transition="in">
                                      <p:cBhvr>
                                        <p:cTn dur="1000"/>
                                        <p:tgtEl>
                                          <p:spTgt spid="305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0">
                                            <p:txEl>
                                              <p:pRg end="1" st="1"/>
                                            </p:txEl>
                                          </p:spTgt>
                                        </p:tgtEl>
                                        <p:attrNameLst>
                                          <p:attrName>style.visibility</p:attrName>
                                        </p:attrNameLst>
                                      </p:cBhvr>
                                      <p:to>
                                        <p:strVal val="visible"/>
                                      </p:to>
                                    </p:set>
                                    <p:animEffect filter="fade" transition="in">
                                      <p:cBhvr>
                                        <p:cTn dur="1000"/>
                                        <p:tgtEl>
                                          <p:spTgt spid="305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4" name="Shape 3054"/>
        <p:cNvGrpSpPr/>
        <p:nvPr/>
      </p:nvGrpSpPr>
      <p:grpSpPr>
        <a:xfrm>
          <a:off x="0" y="0"/>
          <a:ext cx="0" cy="0"/>
          <a:chOff x="0" y="0"/>
          <a:chExt cx="0" cy="0"/>
        </a:xfrm>
      </p:grpSpPr>
      <p:sp>
        <p:nvSpPr>
          <p:cNvPr id="3055" name="Google Shape;3055;p209"/>
          <p:cNvSpPr txBox="1"/>
          <p:nvPr/>
        </p:nvSpPr>
        <p:spPr>
          <a:xfrm>
            <a:off x="349575" y="1391275"/>
            <a:ext cx="87183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mutable_years: </a:t>
            </a:r>
            <a:r>
              <a:rPr lang="en" sz="2400">
                <a:solidFill>
                  <a:srgbClr val="F6B26B"/>
                </a:solidFill>
                <a:latin typeface="Source Code Pro"/>
                <a:ea typeface="Source Code Pro"/>
                <a:cs typeface="Source Code Pro"/>
                <a:sym typeface="Source Code Pro"/>
              </a:rPr>
              <a:t>&amp;mut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 &amp;mut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mutable_years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clear</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93C47D"/>
                </a:solidFill>
                <a:latin typeface="Source Code Pro"/>
                <a:ea typeface="Source Code Pro"/>
                <a:cs typeface="Source Code Pro"/>
                <a:sym typeface="Source Code Pro"/>
              </a:rPr>
              <a:t>// clear() removes all elements from the Vec</a:t>
            </a:r>
            <a:endParaRPr sz="2400">
              <a:solidFill>
                <a:srgbClr val="93C47D"/>
              </a:solidFill>
              <a:latin typeface="Source Code Pro"/>
              <a:ea typeface="Source Code Pro"/>
              <a:cs typeface="Source Code Pro"/>
              <a:sym typeface="Source Code Pro"/>
            </a:endParaRPr>
          </a:p>
        </p:txBody>
      </p:sp>
      <p:sp>
        <p:nvSpPr>
          <p:cNvPr id="3056" name="Google Shape;3056;p209"/>
          <p:cNvSpPr txBox="1"/>
          <p:nvPr/>
        </p:nvSpPr>
        <p:spPr>
          <a:xfrm>
            <a:off x="2330775" y="4896475"/>
            <a:ext cx="53409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len</a:t>
            </a:r>
            <a:r>
              <a:rPr lang="en" sz="2400">
                <a:solidFill>
                  <a:srgbClr val="F6B26B"/>
                </a:solidFill>
                <a:latin typeface="Source Code Pro"/>
                <a:ea typeface="Source Code Pro"/>
                <a:cs typeface="Source Code Pro"/>
                <a:sym typeface="Source Code Pro"/>
              </a:rPr>
              <a:t>(&amp;self) -&gt; </a:t>
            </a:r>
            <a:r>
              <a:rPr lang="en" sz="2400">
                <a:solidFill>
                  <a:srgbClr val="FFFFFF"/>
                </a:solidFill>
                <a:latin typeface="Source Code Pro"/>
                <a:ea typeface="Source Code Pro"/>
                <a:cs typeface="Source Code Pro"/>
                <a:sym typeface="Source Code Pro"/>
              </a:rPr>
              <a:t>usize</a:t>
            </a:r>
            <a:endParaRPr sz="2400">
              <a:solidFill>
                <a:srgbClr val="FFFFFF"/>
              </a:solidFill>
              <a:latin typeface="Source Code Pro"/>
              <a:ea typeface="Source Code Pro"/>
              <a:cs typeface="Source Code Pro"/>
              <a:sym typeface="Source Code Pro"/>
            </a:endParaRPr>
          </a:p>
        </p:txBody>
      </p:sp>
      <p:sp>
        <p:nvSpPr>
          <p:cNvPr id="3057" name="Google Shape;3057;p209"/>
          <p:cNvSpPr txBox="1"/>
          <p:nvPr/>
        </p:nvSpPr>
        <p:spPr>
          <a:xfrm>
            <a:off x="2330775" y="3372475"/>
            <a:ext cx="5340900" cy="1293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clear</a:t>
            </a:r>
            <a:r>
              <a:rPr lang="en" sz="2400">
                <a:solidFill>
                  <a:srgbClr val="F6B26B"/>
                </a:solidFill>
                <a:latin typeface="Source Code Pro"/>
                <a:ea typeface="Source Code Pro"/>
                <a:cs typeface="Source Code Pro"/>
                <a:sym typeface="Source Code Pro"/>
              </a:rPr>
              <a:t>(&amp;mut self) {</a:t>
            </a:r>
            <a:endParaRPr sz="2400">
              <a:solidFill>
                <a:srgbClr val="93C47D"/>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93C47D"/>
                </a:solidFill>
                <a:latin typeface="Source Code Pro"/>
                <a:ea typeface="Source Code Pro"/>
                <a:cs typeface="Source Code Pro"/>
                <a:sym typeface="Source Code Pro"/>
              </a:rPr>
              <a:t>  // set self's length to 0</a:t>
            </a:r>
            <a:br>
              <a:rPr lang="en" sz="2400">
                <a:solidFill>
                  <a:srgbClr val="93C47D"/>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93C47D"/>
              </a:solidFill>
              <a:latin typeface="Source Code Pro"/>
              <a:ea typeface="Source Code Pro"/>
              <a:cs typeface="Source Code Pro"/>
              <a:sym typeface="Source Code Pro"/>
            </a:endParaRPr>
          </a:p>
        </p:txBody>
      </p:sp>
      <p:sp>
        <p:nvSpPr>
          <p:cNvPr id="3058" name="Google Shape;3058;p209"/>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Mutable References</a:t>
            </a:r>
            <a:endParaRPr sz="3600">
              <a:solidFill>
                <a:srgbClr val="F3F3F3"/>
              </a:solidFill>
              <a:latin typeface="Alegreya"/>
              <a:ea typeface="Alegreya"/>
              <a:cs typeface="Alegreya"/>
              <a:sym typeface="Alegreya"/>
            </a:endParaRPr>
          </a:p>
        </p:txBody>
      </p:sp>
      <p:sp>
        <p:nvSpPr>
          <p:cNvPr id="3059" name="Google Shape;3059;p209"/>
          <p:cNvSpPr txBox="1"/>
          <p:nvPr/>
        </p:nvSpPr>
        <p:spPr>
          <a:xfrm>
            <a:off x="349575" y="934075"/>
            <a:ext cx="87183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mut</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years: 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1990, 1995</a:t>
            </a:r>
            <a:r>
              <a:rPr lang="en" sz="2400">
                <a:solidFill>
                  <a:srgbClr val="F6B26B"/>
                </a:solidFill>
                <a:latin typeface="Source Code Pro"/>
                <a:ea typeface="Source Code Pro"/>
                <a:cs typeface="Source Code Pro"/>
                <a:sym typeface="Source Code Pro"/>
              </a:rPr>
              <a:t>];</a:t>
            </a:r>
            <a:endParaRPr sz="2400">
              <a:solidFill>
                <a:srgbClr val="93C47D"/>
              </a:solidFill>
              <a:latin typeface="Source Code Pro"/>
              <a:ea typeface="Source Code Pro"/>
              <a:cs typeface="Source Code Pro"/>
              <a:sym typeface="Source Code Pro"/>
            </a:endParaRPr>
          </a:p>
        </p:txBody>
      </p:sp>
      <p:sp>
        <p:nvSpPr>
          <p:cNvPr id="3060" name="Google Shape;3060;p209"/>
          <p:cNvSpPr txBox="1"/>
          <p:nvPr/>
        </p:nvSpPr>
        <p:spPr>
          <a:xfrm>
            <a:off x="349575" y="1772275"/>
            <a:ext cx="87183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length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mutable_years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len</a:t>
            </a:r>
            <a:r>
              <a:rPr lang="en" sz="2400">
                <a:solidFill>
                  <a:srgbClr val="F6B26B"/>
                </a:solidFill>
                <a:latin typeface="Source Code Pro"/>
                <a:ea typeface="Source Code Pro"/>
                <a:cs typeface="Source Code Pro"/>
                <a:sym typeface="Source Code Pro"/>
              </a:rPr>
              <a:t>();</a:t>
            </a:r>
            <a:endParaRPr sz="2400">
              <a:solidFill>
                <a:srgbClr val="93C47D"/>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9"/>
                                        </p:tgtEl>
                                        <p:attrNameLst>
                                          <p:attrName>style.visibility</p:attrName>
                                        </p:attrNameLst>
                                      </p:cBhvr>
                                      <p:to>
                                        <p:strVal val="visible"/>
                                      </p:to>
                                    </p:set>
                                    <p:animEffect filter="fade" transition="in">
                                      <p:cBhvr>
                                        <p:cTn dur="1000"/>
                                        <p:tgtEl>
                                          <p:spTgt spid="30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5">
                                            <p:txEl>
                                              <p:pRg end="0" st="0"/>
                                            </p:txEl>
                                          </p:spTgt>
                                        </p:tgtEl>
                                        <p:attrNameLst>
                                          <p:attrName>style.visibility</p:attrName>
                                        </p:attrNameLst>
                                      </p:cBhvr>
                                      <p:to>
                                        <p:strVal val="visible"/>
                                      </p:to>
                                    </p:set>
                                    <p:animEffect filter="fade" transition="in">
                                      <p:cBhvr>
                                        <p:cTn dur="1000"/>
                                        <p:tgtEl>
                                          <p:spTgt spid="30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5">
                                            <p:txEl>
                                              <p:pRg end="1" st="1"/>
                                            </p:txEl>
                                          </p:spTgt>
                                        </p:tgtEl>
                                        <p:attrNameLst>
                                          <p:attrName>style.visibility</p:attrName>
                                        </p:attrNameLst>
                                      </p:cBhvr>
                                      <p:to>
                                        <p:strVal val="visible"/>
                                      </p:to>
                                    </p:set>
                                    <p:animEffect filter="fade" transition="in">
                                      <p:cBhvr>
                                        <p:cTn dur="1000"/>
                                        <p:tgtEl>
                                          <p:spTgt spid="30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5">
                                            <p:txEl>
                                              <p:pRg end="2" st="2"/>
                                            </p:txEl>
                                          </p:spTgt>
                                        </p:tgtEl>
                                        <p:attrNameLst>
                                          <p:attrName>style.visibility</p:attrName>
                                        </p:attrNameLst>
                                      </p:cBhvr>
                                      <p:to>
                                        <p:strVal val="visible"/>
                                      </p:to>
                                    </p:set>
                                    <p:animEffect filter="fade" transition="in">
                                      <p:cBhvr>
                                        <p:cTn dur="1000"/>
                                        <p:tgtEl>
                                          <p:spTgt spid="30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7">
                                            <p:txEl>
                                              <p:pRg end="0" st="0"/>
                                            </p:txEl>
                                          </p:spTgt>
                                        </p:tgtEl>
                                        <p:attrNameLst>
                                          <p:attrName>style.visibility</p:attrName>
                                        </p:attrNameLst>
                                      </p:cBhvr>
                                      <p:to>
                                        <p:strVal val="visible"/>
                                      </p:to>
                                    </p:set>
                                    <p:animEffect filter="fade" transition="in">
                                      <p:cBhvr>
                                        <p:cTn dur="1000"/>
                                        <p:tgtEl>
                                          <p:spTgt spid="30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7">
                                            <p:txEl>
                                              <p:pRg end="1" st="1"/>
                                            </p:txEl>
                                          </p:spTgt>
                                        </p:tgtEl>
                                        <p:attrNameLst>
                                          <p:attrName>style.visibility</p:attrName>
                                        </p:attrNameLst>
                                      </p:cBhvr>
                                      <p:to>
                                        <p:strVal val="visible"/>
                                      </p:to>
                                    </p:set>
                                    <p:animEffect filter="fade" transition="in">
                                      <p:cBhvr>
                                        <p:cTn dur="1000"/>
                                        <p:tgtEl>
                                          <p:spTgt spid="30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6"/>
                                        </p:tgtEl>
                                        <p:attrNameLst>
                                          <p:attrName>style.visibility</p:attrName>
                                        </p:attrNameLst>
                                      </p:cBhvr>
                                      <p:to>
                                        <p:strVal val="visible"/>
                                      </p:to>
                                    </p:set>
                                    <p:animEffect filter="fade" transition="in">
                                      <p:cBhvr>
                                        <p:cTn dur="1000"/>
                                        <p:tgtEl>
                                          <p:spTgt spid="30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0"/>
                                        </p:tgtEl>
                                        <p:attrNameLst>
                                          <p:attrName>style.visibility</p:attrName>
                                        </p:attrNameLst>
                                      </p:cBhvr>
                                      <p:to>
                                        <p:strVal val="visible"/>
                                      </p:to>
                                    </p:set>
                                    <p:animEffect filter="fade" transition="in">
                                      <p:cBhvr>
                                        <p:cTn dur="1000"/>
                                        <p:tgtEl>
                                          <p:spTgt spid="30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4" name="Shape 3064"/>
        <p:cNvGrpSpPr/>
        <p:nvPr/>
      </p:nvGrpSpPr>
      <p:grpSpPr>
        <a:xfrm>
          <a:off x="0" y="0"/>
          <a:ext cx="0" cy="0"/>
          <a:chOff x="0" y="0"/>
          <a:chExt cx="0" cy="0"/>
        </a:xfrm>
      </p:grpSpPr>
      <p:sp>
        <p:nvSpPr>
          <p:cNvPr id="3065" name="Google Shape;3065;p210"/>
          <p:cNvSpPr txBox="1"/>
          <p:nvPr/>
        </p:nvSpPr>
        <p:spPr>
          <a:xfrm>
            <a:off x="273375" y="1391275"/>
            <a:ext cx="8718300" cy="1293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years_ref1</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&amp;</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 &amp;</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years_ref2: </a:t>
            </a:r>
            <a:r>
              <a:rPr lang="en" sz="2400">
                <a:solidFill>
                  <a:srgbClr val="F6B26B"/>
                </a:solidFill>
                <a:latin typeface="Source Code Pro"/>
                <a:ea typeface="Source Code Pro"/>
                <a:cs typeface="Source Code Pro"/>
                <a:sym typeface="Source Code Pro"/>
              </a:rPr>
              <a:t>&amp;</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 &amp;</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066" name="Google Shape;3066;p210"/>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Mutable Reference </a:t>
            </a:r>
            <a:r>
              <a:rPr lang="en" sz="3600">
                <a:solidFill>
                  <a:srgbClr val="F3F3F3"/>
                </a:solidFill>
                <a:latin typeface="Alegreya"/>
                <a:ea typeface="Alegreya"/>
                <a:cs typeface="Alegreya"/>
                <a:sym typeface="Alegreya"/>
              </a:rPr>
              <a:t>R</a:t>
            </a:r>
            <a:r>
              <a:rPr lang="en" sz="3600">
                <a:solidFill>
                  <a:srgbClr val="F3F3F3"/>
                </a:solidFill>
                <a:latin typeface="Alegreya"/>
                <a:ea typeface="Alegreya"/>
                <a:cs typeface="Alegreya"/>
                <a:sym typeface="Alegreya"/>
              </a:rPr>
              <a:t>estrictions</a:t>
            </a:r>
            <a:endParaRPr sz="3600">
              <a:solidFill>
                <a:srgbClr val="F3F3F3"/>
              </a:solidFill>
              <a:latin typeface="Alegreya"/>
              <a:ea typeface="Alegreya"/>
              <a:cs typeface="Alegreya"/>
              <a:sym typeface="Alegreya"/>
            </a:endParaRPr>
          </a:p>
        </p:txBody>
      </p:sp>
      <p:sp>
        <p:nvSpPr>
          <p:cNvPr id="3067" name="Google Shape;3067;p210"/>
          <p:cNvSpPr txBox="1"/>
          <p:nvPr/>
        </p:nvSpPr>
        <p:spPr>
          <a:xfrm>
            <a:off x="273375" y="934075"/>
            <a:ext cx="87183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years: 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1990, 1995</a:t>
            </a:r>
            <a:r>
              <a:rPr lang="en" sz="2400">
                <a:solidFill>
                  <a:srgbClr val="F6B26B"/>
                </a:solidFill>
                <a:latin typeface="Source Code Pro"/>
                <a:ea typeface="Source Code Pro"/>
                <a:cs typeface="Source Code Pro"/>
                <a:sym typeface="Source Code Pro"/>
              </a:rPr>
              <a:t>];</a:t>
            </a:r>
            <a:endParaRPr sz="2400">
              <a:solidFill>
                <a:srgbClr val="93C47D"/>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5">
                                            <p:txEl>
                                              <p:pRg end="0" st="0"/>
                                            </p:txEl>
                                          </p:spTgt>
                                        </p:tgtEl>
                                        <p:attrNameLst>
                                          <p:attrName>style.visibility</p:attrName>
                                        </p:attrNameLst>
                                      </p:cBhvr>
                                      <p:to>
                                        <p:strVal val="visible"/>
                                      </p:to>
                                    </p:set>
                                    <p:animEffect filter="fade" transition="in">
                                      <p:cBhvr>
                                        <p:cTn dur="1000"/>
                                        <p:tgtEl>
                                          <p:spTgt spid="30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5">
                                            <p:txEl>
                                              <p:pRg end="1" st="1"/>
                                            </p:txEl>
                                          </p:spTgt>
                                        </p:tgtEl>
                                        <p:attrNameLst>
                                          <p:attrName>style.visibility</p:attrName>
                                        </p:attrNameLst>
                                      </p:cBhvr>
                                      <p:to>
                                        <p:strVal val="visible"/>
                                      </p:to>
                                    </p:set>
                                    <p:animEffect filter="fade" transition="in">
                                      <p:cBhvr>
                                        <p:cTn dur="1000"/>
                                        <p:tgtEl>
                                          <p:spTgt spid="306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1" name="Shape 3071"/>
        <p:cNvGrpSpPr/>
        <p:nvPr/>
      </p:nvGrpSpPr>
      <p:grpSpPr>
        <a:xfrm>
          <a:off x="0" y="0"/>
          <a:ext cx="0" cy="0"/>
          <a:chOff x="0" y="0"/>
          <a:chExt cx="0" cy="0"/>
        </a:xfrm>
      </p:grpSpPr>
      <p:sp>
        <p:nvSpPr>
          <p:cNvPr id="3072" name="Google Shape;3072;p211"/>
          <p:cNvSpPr txBox="1"/>
          <p:nvPr/>
        </p:nvSpPr>
        <p:spPr>
          <a:xfrm>
            <a:off x="273375" y="1391275"/>
            <a:ext cx="89988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years2: </a:t>
            </a:r>
            <a:r>
              <a:rPr lang="en" sz="2400">
                <a:solidFill>
                  <a:srgbClr val="F6B26B"/>
                </a:solidFill>
                <a:latin typeface="Source Code Pro"/>
                <a:ea typeface="Source Code Pro"/>
                <a:cs typeface="Source Code Pro"/>
                <a:sym typeface="Source Code Pro"/>
              </a:rPr>
              <a:t>&amp;mut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 &amp;mut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073" name="Google Shape;3073;p211"/>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Mutable Reference Restrictions</a:t>
            </a:r>
            <a:endParaRPr sz="3600">
              <a:solidFill>
                <a:srgbClr val="F3F3F3"/>
              </a:solidFill>
              <a:latin typeface="Alegreya"/>
              <a:ea typeface="Alegreya"/>
              <a:cs typeface="Alegreya"/>
              <a:sym typeface="Alegreya"/>
            </a:endParaRPr>
          </a:p>
        </p:txBody>
      </p:sp>
      <p:sp>
        <p:nvSpPr>
          <p:cNvPr id="3074" name="Google Shape;3074;p211"/>
          <p:cNvSpPr txBox="1"/>
          <p:nvPr/>
        </p:nvSpPr>
        <p:spPr>
          <a:xfrm>
            <a:off x="273375" y="934075"/>
            <a:ext cx="87183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years: 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1990, 1995</a:t>
            </a:r>
            <a:r>
              <a:rPr lang="en" sz="2400">
                <a:solidFill>
                  <a:srgbClr val="F6B26B"/>
                </a:solidFill>
                <a:latin typeface="Source Code Pro"/>
                <a:ea typeface="Source Code Pro"/>
                <a:cs typeface="Source Code Pro"/>
                <a:sym typeface="Source Code Pro"/>
              </a:rPr>
              <a:t>];</a:t>
            </a:r>
            <a:endParaRPr sz="2400">
              <a:solidFill>
                <a:srgbClr val="93C47D"/>
              </a:solidFill>
              <a:latin typeface="Source Code Pro"/>
              <a:ea typeface="Source Code Pro"/>
              <a:cs typeface="Source Code Pro"/>
              <a:sym typeface="Source Code Pro"/>
            </a:endParaRPr>
          </a:p>
        </p:txBody>
      </p:sp>
      <p:pic>
        <p:nvPicPr>
          <p:cNvPr id="3075" name="Google Shape;3075;p211"/>
          <p:cNvPicPr preferRelativeResize="0"/>
          <p:nvPr/>
        </p:nvPicPr>
        <p:blipFill>
          <a:blip r:embed="rId3">
            <a:alphaModFix/>
          </a:blip>
          <a:stretch>
            <a:fillRect/>
          </a:stretch>
        </p:blipFill>
        <p:spPr>
          <a:xfrm>
            <a:off x="152400" y="2629095"/>
            <a:ext cx="8839201" cy="11321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2">
                                            <p:txEl>
                                              <p:pRg end="0" st="0"/>
                                            </p:txEl>
                                          </p:spTgt>
                                        </p:tgtEl>
                                        <p:attrNameLst>
                                          <p:attrName>style.visibility</p:attrName>
                                        </p:attrNameLst>
                                      </p:cBhvr>
                                      <p:to>
                                        <p:strVal val="visible"/>
                                      </p:to>
                                    </p:set>
                                    <p:animEffect filter="fade" transition="in">
                                      <p:cBhvr>
                                        <p:cTn dur="1000"/>
                                        <p:tgtEl>
                                          <p:spTgt spid="30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5"/>
                                        </p:tgtEl>
                                        <p:attrNameLst>
                                          <p:attrName>style.visibility</p:attrName>
                                        </p:attrNameLst>
                                      </p:cBhvr>
                                      <p:to>
                                        <p:strVal val="visible"/>
                                      </p:to>
                                    </p:set>
                                    <p:animEffect filter="fade" transition="in">
                                      <p:cBhvr>
                                        <p:cTn dur="1000"/>
                                        <p:tgtEl>
                                          <p:spTgt spid="30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9" name="Shape 3079"/>
        <p:cNvGrpSpPr/>
        <p:nvPr/>
      </p:nvGrpSpPr>
      <p:grpSpPr>
        <a:xfrm>
          <a:off x="0" y="0"/>
          <a:ext cx="0" cy="0"/>
          <a:chOff x="0" y="0"/>
          <a:chExt cx="0" cy="0"/>
        </a:xfrm>
      </p:grpSpPr>
      <p:sp>
        <p:nvSpPr>
          <p:cNvPr id="3080" name="Google Shape;3080;p212"/>
          <p:cNvSpPr txBox="1"/>
          <p:nvPr/>
        </p:nvSpPr>
        <p:spPr>
          <a:xfrm>
            <a:off x="273375" y="1391275"/>
            <a:ext cx="8998800" cy="1293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years2: </a:t>
            </a:r>
            <a:r>
              <a:rPr lang="en" sz="2400">
                <a:solidFill>
                  <a:srgbClr val="F6B26B"/>
                </a:solidFill>
                <a:latin typeface="Source Code Pro"/>
                <a:ea typeface="Source Code Pro"/>
                <a:cs typeface="Source Code Pro"/>
                <a:sym typeface="Source Code Pro"/>
              </a:rPr>
              <a:t>&amp;mut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 &amp;mut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years3: </a:t>
            </a:r>
            <a:r>
              <a:rPr lang="en" sz="2400">
                <a:solidFill>
                  <a:srgbClr val="F6B26B"/>
                </a:solidFill>
                <a:latin typeface="Source Code Pro"/>
                <a:ea typeface="Source Code Pro"/>
                <a:cs typeface="Source Code Pro"/>
                <a:sym typeface="Source Code Pro"/>
              </a:rPr>
              <a:t>&amp;mut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 &amp;mut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081" name="Google Shape;3081;p212"/>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Mutable Reference Restrictions</a:t>
            </a:r>
            <a:endParaRPr sz="3600">
              <a:solidFill>
                <a:srgbClr val="F3F3F3"/>
              </a:solidFill>
              <a:latin typeface="Alegreya"/>
              <a:ea typeface="Alegreya"/>
              <a:cs typeface="Alegreya"/>
              <a:sym typeface="Alegreya"/>
            </a:endParaRPr>
          </a:p>
        </p:txBody>
      </p:sp>
      <p:sp>
        <p:nvSpPr>
          <p:cNvPr id="3082" name="Google Shape;3082;p212"/>
          <p:cNvSpPr txBox="1"/>
          <p:nvPr/>
        </p:nvSpPr>
        <p:spPr>
          <a:xfrm>
            <a:off x="273375" y="934075"/>
            <a:ext cx="87183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mut </a:t>
            </a:r>
            <a:r>
              <a:rPr lang="en" sz="2400">
                <a:solidFill>
                  <a:srgbClr val="FFFFFF"/>
                </a:solidFill>
                <a:latin typeface="Source Code Pro"/>
                <a:ea typeface="Source Code Pro"/>
                <a:cs typeface="Source Code Pro"/>
                <a:sym typeface="Source Code Pro"/>
              </a:rPr>
              <a:t>years: 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1990, 1995</a:t>
            </a:r>
            <a:r>
              <a:rPr lang="en" sz="2400">
                <a:solidFill>
                  <a:srgbClr val="F6B26B"/>
                </a:solidFill>
                <a:latin typeface="Source Code Pro"/>
                <a:ea typeface="Source Code Pro"/>
                <a:cs typeface="Source Code Pro"/>
                <a:sym typeface="Source Code Pro"/>
              </a:rPr>
              <a:t>];</a:t>
            </a:r>
            <a:endParaRPr sz="2400">
              <a:solidFill>
                <a:srgbClr val="93C47D"/>
              </a:solidFill>
              <a:latin typeface="Source Code Pro"/>
              <a:ea typeface="Source Code Pro"/>
              <a:cs typeface="Source Code Pro"/>
              <a:sym typeface="Source Code Pro"/>
            </a:endParaRPr>
          </a:p>
        </p:txBody>
      </p:sp>
      <p:pic>
        <p:nvPicPr>
          <p:cNvPr id="3083" name="Google Shape;3083;p212"/>
          <p:cNvPicPr preferRelativeResize="0"/>
          <p:nvPr/>
        </p:nvPicPr>
        <p:blipFill>
          <a:blip r:embed="rId3">
            <a:alphaModFix/>
          </a:blip>
          <a:stretch>
            <a:fillRect/>
          </a:stretch>
        </p:blipFill>
        <p:spPr>
          <a:xfrm>
            <a:off x="152400" y="2921675"/>
            <a:ext cx="8839201" cy="15682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0">
                                            <p:txEl>
                                              <p:pRg end="0" st="0"/>
                                            </p:txEl>
                                          </p:spTgt>
                                        </p:tgtEl>
                                        <p:attrNameLst>
                                          <p:attrName>style.visibility</p:attrName>
                                        </p:attrNameLst>
                                      </p:cBhvr>
                                      <p:to>
                                        <p:strVal val="visible"/>
                                      </p:to>
                                    </p:set>
                                    <p:animEffect filter="fade" transition="in">
                                      <p:cBhvr>
                                        <p:cTn dur="1000"/>
                                        <p:tgtEl>
                                          <p:spTgt spid="30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0">
                                            <p:txEl>
                                              <p:pRg end="1" st="1"/>
                                            </p:txEl>
                                          </p:spTgt>
                                        </p:tgtEl>
                                        <p:attrNameLst>
                                          <p:attrName>style.visibility</p:attrName>
                                        </p:attrNameLst>
                                      </p:cBhvr>
                                      <p:to>
                                        <p:strVal val="visible"/>
                                      </p:to>
                                    </p:set>
                                    <p:animEffect filter="fade" transition="in">
                                      <p:cBhvr>
                                        <p:cTn dur="1000"/>
                                        <p:tgtEl>
                                          <p:spTgt spid="30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3"/>
                                        </p:tgtEl>
                                        <p:attrNameLst>
                                          <p:attrName>style.visibility</p:attrName>
                                        </p:attrNameLst>
                                      </p:cBhvr>
                                      <p:to>
                                        <p:strVal val="visible"/>
                                      </p:to>
                                    </p:set>
                                    <p:animEffect filter="fade" transition="in">
                                      <p:cBhvr>
                                        <p:cTn dur="1000"/>
                                        <p:tgtEl>
                                          <p:spTgt spid="30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idx="1" type="body"/>
          </p:nvPr>
        </p:nvSpPr>
        <p:spPr>
          <a:xfrm>
            <a:off x="483575" y="2025056"/>
            <a:ext cx="8171100" cy="315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What</a:t>
            </a:r>
            <a:r>
              <a:rPr lang="en"/>
              <a:t> is Rust?</a:t>
            </a:r>
            <a:endParaRPr/>
          </a:p>
          <a:p>
            <a:pPr indent="0" lvl="0" marL="0" rtl="0" algn="l">
              <a:lnSpc>
                <a:spcPct val="115000"/>
              </a:lnSpc>
              <a:spcBef>
                <a:spcPts val="1600"/>
              </a:spcBef>
              <a:spcAft>
                <a:spcPts val="0"/>
              </a:spcAft>
              <a:buNone/>
            </a:pPr>
            <a:r>
              <a:rPr lang="en"/>
              <a:t>Wh</a:t>
            </a:r>
            <a:r>
              <a:rPr lang="en"/>
              <a:t>o uses Rust?</a:t>
            </a:r>
            <a:endParaRPr/>
          </a:p>
          <a:p>
            <a:pPr indent="0" lvl="0" marL="0" rtl="0" algn="l">
              <a:lnSpc>
                <a:spcPct val="115000"/>
              </a:lnSpc>
              <a:spcBef>
                <a:spcPts val="1600"/>
              </a:spcBef>
              <a:spcAft>
                <a:spcPts val="0"/>
              </a:spcAft>
              <a:buNone/>
            </a:pPr>
            <a:r>
              <a:rPr lang="en"/>
              <a:t>Why &amp; why not use Rust?</a:t>
            </a:r>
            <a:endParaRPr/>
          </a:p>
          <a:p>
            <a:pPr indent="0" lvl="0" marL="0" rtl="0" algn="l">
              <a:spcBef>
                <a:spcPts val="1600"/>
              </a:spcBef>
              <a:spcAft>
                <a:spcPts val="1600"/>
              </a:spcAft>
              <a:buClr>
                <a:schemeClr val="dk1"/>
              </a:buClr>
              <a:buSzPts val="1100"/>
              <a:buFont typeface="Arial"/>
              <a:buNone/>
            </a:pPr>
            <a:r>
              <a:rPr lang="en">
                <a:solidFill>
                  <a:schemeClr val="lt2"/>
                </a:solidFill>
              </a:rPr>
              <a:t>Workshop Structure</a:t>
            </a:r>
            <a:endParaRPr/>
          </a:p>
        </p:txBody>
      </p:sp>
      <p:sp>
        <p:nvSpPr>
          <p:cNvPr id="66" name="Google Shape;66;p15"/>
          <p:cNvSpPr txBox="1"/>
          <p:nvPr>
            <p:ph type="title"/>
          </p:nvPr>
        </p:nvSpPr>
        <p:spPr>
          <a:xfrm>
            <a:off x="1559925" y="468217"/>
            <a:ext cx="6561300" cy="9900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a:t>Introduction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xEl>
                                              <p:pRg end="0" st="0"/>
                                            </p:txEl>
                                          </p:spTgt>
                                        </p:tgtEl>
                                        <p:attrNameLst>
                                          <p:attrName>style.visibility</p:attrName>
                                        </p:attrNameLst>
                                      </p:cBhvr>
                                      <p:to>
                                        <p:strVal val="visible"/>
                                      </p:to>
                                    </p:set>
                                    <p:animEffect filter="fade" transition="in">
                                      <p:cBhvr>
                                        <p:cTn dur="500"/>
                                        <p:tgtEl>
                                          <p:spTgt spid="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xEl>
                                              <p:pRg end="1" st="1"/>
                                            </p:txEl>
                                          </p:spTgt>
                                        </p:tgtEl>
                                        <p:attrNameLst>
                                          <p:attrName>style.visibility</p:attrName>
                                        </p:attrNameLst>
                                      </p:cBhvr>
                                      <p:to>
                                        <p:strVal val="visible"/>
                                      </p:to>
                                    </p:set>
                                    <p:animEffect filter="fade" transition="in">
                                      <p:cBhvr>
                                        <p:cTn dur="500"/>
                                        <p:tgtEl>
                                          <p:spTgt spid="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xEl>
                                              <p:pRg end="2" st="2"/>
                                            </p:txEl>
                                          </p:spTgt>
                                        </p:tgtEl>
                                        <p:attrNameLst>
                                          <p:attrName>style.visibility</p:attrName>
                                        </p:attrNameLst>
                                      </p:cBhvr>
                                      <p:to>
                                        <p:strVal val="visible"/>
                                      </p:to>
                                    </p:set>
                                    <p:animEffect filter="fade" transition="in">
                                      <p:cBhvr>
                                        <p:cTn dur="500"/>
                                        <p:tgtEl>
                                          <p:spTgt spid="6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xEl>
                                              <p:pRg end="3" st="3"/>
                                            </p:txEl>
                                          </p:spTgt>
                                        </p:tgtEl>
                                        <p:attrNameLst>
                                          <p:attrName>style.visibility</p:attrName>
                                        </p:attrNameLst>
                                      </p:cBhvr>
                                      <p:to>
                                        <p:strVal val="visible"/>
                                      </p:to>
                                    </p:set>
                                    <p:animEffect filter="fade" transition="in">
                                      <p:cBhvr>
                                        <p:cTn dur="500"/>
                                        <p:tgtEl>
                                          <p:spTgt spid="65">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String Interpolation</a:t>
            </a:r>
            <a:endParaRPr sz="3600">
              <a:solidFill>
                <a:srgbClr val="F3F3F3"/>
              </a:solidFill>
              <a:latin typeface="Alegreya"/>
              <a:ea typeface="Alegreya"/>
              <a:cs typeface="Alegreya"/>
              <a:sym typeface="Alegreya"/>
            </a:endParaRPr>
          </a:p>
        </p:txBody>
      </p:sp>
      <p:sp>
        <p:nvSpPr>
          <p:cNvPr id="206" name="Google Shape;206;p33"/>
          <p:cNvSpPr txBox="1"/>
          <p:nvPr/>
        </p:nvSpPr>
        <p:spPr>
          <a:xfrm>
            <a:off x="455275" y="1006100"/>
            <a:ext cx="86889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subject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A2C4C9"/>
                </a:solidFill>
                <a:latin typeface="Source Code Pro"/>
                <a:ea typeface="Source Code Pro"/>
                <a:cs typeface="Source Code Pro"/>
                <a:sym typeface="Source Code Pro"/>
              </a:rPr>
              <a:t>"World"</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greeting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format!(</a:t>
            </a:r>
            <a:r>
              <a:rPr lang="en" sz="2400">
                <a:solidFill>
                  <a:srgbClr val="A2C4C9"/>
                </a:solidFill>
                <a:latin typeface="Source Code Pro"/>
                <a:ea typeface="Source Code Pro"/>
                <a:cs typeface="Source Code Pro"/>
                <a:sym typeface="Source Code Pro"/>
              </a:rPr>
              <a:t>"Hello</a:t>
            </a:r>
            <a:r>
              <a:rPr lang="en" sz="2400">
                <a:solidFill>
                  <a:srgbClr val="A2C4C9"/>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subject)</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207" name="Google Shape;207;p33"/>
          <p:cNvSpPr txBox="1"/>
          <p:nvPr/>
        </p:nvSpPr>
        <p:spPr>
          <a:xfrm>
            <a:off x="455275" y="2377700"/>
            <a:ext cx="8688900" cy="310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main() </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crash_reason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A2C4C9"/>
                </a:solidFill>
                <a:latin typeface="Source Code Pro"/>
                <a:ea typeface="Source Code Pro"/>
                <a:cs typeface="Source Code Pro"/>
                <a:sym typeface="Source Code Pro"/>
              </a:rPr>
              <a:t>"Server </a:t>
            </a:r>
            <a:r>
              <a:rPr lang="en" sz="2400">
                <a:solidFill>
                  <a:srgbClr val="A2C4C9"/>
                </a:solidFill>
                <a:latin typeface="Source Code Pro"/>
                <a:ea typeface="Source Code Pro"/>
                <a:cs typeface="Source Code Pro"/>
                <a:sym typeface="Source Code Pro"/>
              </a:rPr>
              <a:t>wanted</a:t>
            </a:r>
            <a:r>
              <a:rPr lang="en" sz="2400">
                <a:solidFill>
                  <a:srgbClr val="A2C4C9"/>
                </a:solidFill>
                <a:latin typeface="Source Code Pro"/>
                <a:ea typeface="Source Code Pro"/>
                <a:cs typeface="Source Code Pro"/>
                <a:sym typeface="Source Code Pro"/>
              </a:rPr>
              <a:t> a nap."</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24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FFFFF"/>
                </a:solidFill>
                <a:latin typeface="Source Code Pro"/>
                <a:ea typeface="Source Code Pro"/>
                <a:cs typeface="Source Code Pro"/>
                <a:sym typeface="Source Code Pro"/>
              </a:rPr>
              <a:t>    panic!(</a:t>
            </a:r>
            <a:r>
              <a:rPr lang="en" sz="2400">
                <a:solidFill>
                  <a:srgbClr val="A2C4C9"/>
                </a:solidFill>
                <a:latin typeface="Source Code Pro"/>
                <a:ea typeface="Source Code Pro"/>
                <a:cs typeface="Source Code Pro"/>
                <a:sym typeface="Source Code Pro"/>
              </a:rPr>
              <a:t>"I crashed! </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crash_reason)</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2400">
              <a:solidFill>
                <a:srgbClr val="F6B26B"/>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B7B7B7"/>
                </a:solidFill>
                <a:latin typeface="Source Code Pro"/>
                <a:ea typeface="Source Code Pro"/>
                <a:cs typeface="Source Code Pro"/>
                <a:sym typeface="Source Code Pro"/>
              </a:rPr>
              <a:t>println!("This will never get run.");</a:t>
            </a:r>
            <a:endParaRPr sz="2400">
              <a:solidFill>
                <a:srgbClr val="B7B7B7"/>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7" name="Shape 3087"/>
        <p:cNvGrpSpPr/>
        <p:nvPr/>
      </p:nvGrpSpPr>
      <p:grpSpPr>
        <a:xfrm>
          <a:off x="0" y="0"/>
          <a:ext cx="0" cy="0"/>
          <a:chOff x="0" y="0"/>
          <a:chExt cx="0" cy="0"/>
        </a:xfrm>
      </p:grpSpPr>
      <p:sp>
        <p:nvSpPr>
          <p:cNvPr id="3088" name="Google Shape;3088;p213"/>
          <p:cNvSpPr txBox="1"/>
          <p:nvPr/>
        </p:nvSpPr>
        <p:spPr>
          <a:xfrm>
            <a:off x="273375" y="1391275"/>
            <a:ext cx="8998800" cy="1293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years2: </a:t>
            </a:r>
            <a:r>
              <a:rPr lang="en" sz="2400">
                <a:solidFill>
                  <a:srgbClr val="F6B26B"/>
                </a:solidFill>
                <a:latin typeface="Source Code Pro"/>
                <a:ea typeface="Source Code Pro"/>
                <a:cs typeface="Source Code Pro"/>
                <a:sym typeface="Source Code Pro"/>
              </a:rPr>
              <a:t>&amp;</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 &amp;</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years3: </a:t>
            </a:r>
            <a:r>
              <a:rPr lang="en" sz="2400">
                <a:solidFill>
                  <a:srgbClr val="F6B26B"/>
                </a:solidFill>
                <a:latin typeface="Source Code Pro"/>
                <a:ea typeface="Source Code Pro"/>
                <a:cs typeface="Source Code Pro"/>
                <a:sym typeface="Source Code Pro"/>
              </a:rPr>
              <a:t>&amp;mut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 &amp;mut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089" name="Google Shape;3089;p213"/>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Mutable Reference Restrictions</a:t>
            </a:r>
            <a:endParaRPr sz="3600">
              <a:solidFill>
                <a:srgbClr val="F3F3F3"/>
              </a:solidFill>
              <a:latin typeface="Alegreya"/>
              <a:ea typeface="Alegreya"/>
              <a:cs typeface="Alegreya"/>
              <a:sym typeface="Alegreya"/>
            </a:endParaRPr>
          </a:p>
        </p:txBody>
      </p:sp>
      <p:sp>
        <p:nvSpPr>
          <p:cNvPr id="3090" name="Google Shape;3090;p213"/>
          <p:cNvSpPr txBox="1"/>
          <p:nvPr/>
        </p:nvSpPr>
        <p:spPr>
          <a:xfrm>
            <a:off x="273375" y="934075"/>
            <a:ext cx="87183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mut </a:t>
            </a:r>
            <a:r>
              <a:rPr lang="en" sz="2400">
                <a:solidFill>
                  <a:srgbClr val="FFFFFF"/>
                </a:solidFill>
                <a:latin typeface="Source Code Pro"/>
                <a:ea typeface="Source Code Pro"/>
                <a:cs typeface="Source Code Pro"/>
                <a:sym typeface="Source Code Pro"/>
              </a:rPr>
              <a:t>years: 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1990, 1995</a:t>
            </a:r>
            <a:r>
              <a:rPr lang="en" sz="2400">
                <a:solidFill>
                  <a:srgbClr val="F6B26B"/>
                </a:solidFill>
                <a:latin typeface="Source Code Pro"/>
                <a:ea typeface="Source Code Pro"/>
                <a:cs typeface="Source Code Pro"/>
                <a:sym typeface="Source Code Pro"/>
              </a:rPr>
              <a:t>];</a:t>
            </a:r>
            <a:endParaRPr sz="2400">
              <a:solidFill>
                <a:srgbClr val="93C47D"/>
              </a:solidFill>
              <a:latin typeface="Source Code Pro"/>
              <a:ea typeface="Source Code Pro"/>
              <a:cs typeface="Source Code Pro"/>
              <a:sym typeface="Source Code Pro"/>
            </a:endParaRPr>
          </a:p>
        </p:txBody>
      </p:sp>
      <p:pic>
        <p:nvPicPr>
          <p:cNvPr id="3091" name="Google Shape;3091;p213"/>
          <p:cNvPicPr preferRelativeResize="0"/>
          <p:nvPr/>
        </p:nvPicPr>
        <p:blipFill rotWithShape="1">
          <a:blip r:embed="rId3">
            <a:alphaModFix/>
          </a:blip>
          <a:srcRect b="3688" l="0" r="0" t="0"/>
          <a:stretch/>
        </p:blipFill>
        <p:spPr>
          <a:xfrm>
            <a:off x="72600" y="3101300"/>
            <a:ext cx="8998798" cy="1406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1"/>
                                        </p:tgtEl>
                                        <p:attrNameLst>
                                          <p:attrName>style.visibility</p:attrName>
                                        </p:attrNameLst>
                                      </p:cBhvr>
                                      <p:to>
                                        <p:strVal val="visible"/>
                                      </p:to>
                                    </p:set>
                                    <p:animEffect filter="fade" transition="in">
                                      <p:cBhvr>
                                        <p:cTn dur="1000"/>
                                        <p:tgtEl>
                                          <p:spTgt spid="30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5" name="Shape 3095"/>
        <p:cNvGrpSpPr/>
        <p:nvPr/>
      </p:nvGrpSpPr>
      <p:grpSpPr>
        <a:xfrm>
          <a:off x="0" y="0"/>
          <a:ext cx="0" cy="0"/>
          <a:chOff x="0" y="0"/>
          <a:chExt cx="0" cy="0"/>
        </a:xfrm>
      </p:grpSpPr>
      <p:sp>
        <p:nvSpPr>
          <p:cNvPr id="3096" name="Google Shape;3096;p214"/>
          <p:cNvSpPr txBox="1"/>
          <p:nvPr/>
        </p:nvSpPr>
        <p:spPr>
          <a:xfrm>
            <a:off x="273375" y="1391275"/>
            <a:ext cx="8998800" cy="1293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years2: </a:t>
            </a:r>
            <a:r>
              <a:rPr lang="en" sz="2400">
                <a:solidFill>
                  <a:srgbClr val="F6B26B"/>
                </a:solidFill>
                <a:latin typeface="Source Code Pro"/>
                <a:ea typeface="Source Code Pro"/>
                <a:cs typeface="Source Code Pro"/>
                <a:sym typeface="Source Code Pro"/>
              </a:rPr>
              <a:t>&amp;mut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 &amp;mut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years3: </a:t>
            </a:r>
            <a:r>
              <a:rPr lang="en" sz="2400">
                <a:solidFill>
                  <a:srgbClr val="F6B26B"/>
                </a:solidFill>
                <a:latin typeface="Source Code Pro"/>
                <a:ea typeface="Source Code Pro"/>
                <a:cs typeface="Source Code Pro"/>
                <a:sym typeface="Source Code Pro"/>
              </a:rPr>
              <a:t>&amp;</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 &amp;</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097" name="Google Shape;3097;p214"/>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Mutable Reference Restrictions</a:t>
            </a:r>
            <a:endParaRPr sz="3600">
              <a:solidFill>
                <a:srgbClr val="F3F3F3"/>
              </a:solidFill>
              <a:latin typeface="Alegreya"/>
              <a:ea typeface="Alegreya"/>
              <a:cs typeface="Alegreya"/>
              <a:sym typeface="Alegreya"/>
            </a:endParaRPr>
          </a:p>
        </p:txBody>
      </p:sp>
      <p:sp>
        <p:nvSpPr>
          <p:cNvPr id="3098" name="Google Shape;3098;p214"/>
          <p:cNvSpPr txBox="1"/>
          <p:nvPr/>
        </p:nvSpPr>
        <p:spPr>
          <a:xfrm>
            <a:off x="273375" y="934075"/>
            <a:ext cx="87183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mut </a:t>
            </a:r>
            <a:r>
              <a:rPr lang="en" sz="2400">
                <a:solidFill>
                  <a:srgbClr val="FFFFFF"/>
                </a:solidFill>
                <a:latin typeface="Source Code Pro"/>
                <a:ea typeface="Source Code Pro"/>
                <a:cs typeface="Source Code Pro"/>
                <a:sym typeface="Source Code Pro"/>
              </a:rPr>
              <a:t>years: 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1990, 1995</a:t>
            </a:r>
            <a:r>
              <a:rPr lang="en" sz="2400">
                <a:solidFill>
                  <a:srgbClr val="F6B26B"/>
                </a:solidFill>
                <a:latin typeface="Source Code Pro"/>
                <a:ea typeface="Source Code Pro"/>
                <a:cs typeface="Source Code Pro"/>
                <a:sym typeface="Source Code Pro"/>
              </a:rPr>
              <a:t>];</a:t>
            </a:r>
            <a:endParaRPr sz="2400">
              <a:solidFill>
                <a:srgbClr val="93C47D"/>
              </a:solidFill>
              <a:latin typeface="Source Code Pro"/>
              <a:ea typeface="Source Code Pro"/>
              <a:cs typeface="Source Code Pro"/>
              <a:sym typeface="Source Code Pro"/>
            </a:endParaRPr>
          </a:p>
        </p:txBody>
      </p:sp>
      <p:pic>
        <p:nvPicPr>
          <p:cNvPr id="3099" name="Google Shape;3099;p214"/>
          <p:cNvPicPr preferRelativeResize="0"/>
          <p:nvPr/>
        </p:nvPicPr>
        <p:blipFill rotWithShape="1">
          <a:blip r:embed="rId3">
            <a:alphaModFix/>
          </a:blip>
          <a:srcRect b="3437" l="0" r="0" t="0"/>
          <a:stretch/>
        </p:blipFill>
        <p:spPr>
          <a:xfrm>
            <a:off x="25050" y="3065075"/>
            <a:ext cx="9093901" cy="1408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9"/>
                                        </p:tgtEl>
                                        <p:attrNameLst>
                                          <p:attrName>style.visibility</p:attrName>
                                        </p:attrNameLst>
                                      </p:cBhvr>
                                      <p:to>
                                        <p:strVal val="visible"/>
                                      </p:to>
                                    </p:set>
                                    <p:animEffect filter="fade" transition="in">
                                      <p:cBhvr>
                                        <p:cTn dur="1000"/>
                                        <p:tgtEl>
                                          <p:spTgt spid="30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3" name="Shape 3103"/>
        <p:cNvGrpSpPr/>
        <p:nvPr/>
      </p:nvGrpSpPr>
      <p:grpSpPr>
        <a:xfrm>
          <a:off x="0" y="0"/>
          <a:ext cx="0" cy="0"/>
          <a:chOff x="0" y="0"/>
          <a:chExt cx="0" cy="0"/>
        </a:xfrm>
      </p:grpSpPr>
      <p:sp>
        <p:nvSpPr>
          <p:cNvPr id="3104" name="Google Shape;3104;p215"/>
          <p:cNvSpPr txBox="1"/>
          <p:nvPr/>
        </p:nvSpPr>
        <p:spPr>
          <a:xfrm>
            <a:off x="349575" y="1391275"/>
            <a:ext cx="87183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mutable_years: </a:t>
            </a:r>
            <a:r>
              <a:rPr lang="en" sz="2400">
                <a:solidFill>
                  <a:srgbClr val="F6B26B"/>
                </a:solidFill>
                <a:latin typeface="Source Code Pro"/>
                <a:ea typeface="Source Code Pro"/>
                <a:cs typeface="Source Code Pro"/>
                <a:sym typeface="Source Code Pro"/>
              </a:rPr>
              <a:t>&amp;mut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 &amp;mut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mutable_years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clear</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93C47D"/>
                </a:solidFill>
                <a:latin typeface="Source Code Pro"/>
                <a:ea typeface="Source Code Pro"/>
                <a:cs typeface="Source Code Pro"/>
                <a:sym typeface="Source Code Pro"/>
              </a:rPr>
              <a:t>// clear() removes all elements from the Vec</a:t>
            </a:r>
            <a:endParaRPr sz="2400">
              <a:solidFill>
                <a:srgbClr val="93C47D"/>
              </a:solidFill>
              <a:latin typeface="Source Code Pro"/>
              <a:ea typeface="Source Code Pro"/>
              <a:cs typeface="Source Code Pro"/>
              <a:sym typeface="Source Code Pro"/>
            </a:endParaRPr>
          </a:p>
        </p:txBody>
      </p:sp>
      <p:sp>
        <p:nvSpPr>
          <p:cNvPr id="3105" name="Google Shape;3105;p215"/>
          <p:cNvSpPr txBox="1"/>
          <p:nvPr/>
        </p:nvSpPr>
        <p:spPr>
          <a:xfrm>
            <a:off x="2330775" y="4896475"/>
            <a:ext cx="53409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len</a:t>
            </a:r>
            <a:r>
              <a:rPr lang="en" sz="2400">
                <a:solidFill>
                  <a:srgbClr val="F6B26B"/>
                </a:solidFill>
                <a:latin typeface="Source Code Pro"/>
                <a:ea typeface="Source Code Pro"/>
                <a:cs typeface="Source Code Pro"/>
                <a:sym typeface="Source Code Pro"/>
              </a:rPr>
              <a:t>(&amp;self) -&gt; </a:t>
            </a:r>
            <a:r>
              <a:rPr lang="en" sz="2400">
                <a:solidFill>
                  <a:srgbClr val="FFFFFF"/>
                </a:solidFill>
                <a:latin typeface="Source Code Pro"/>
                <a:ea typeface="Source Code Pro"/>
                <a:cs typeface="Source Code Pro"/>
                <a:sym typeface="Source Code Pro"/>
              </a:rPr>
              <a:t>usize</a:t>
            </a:r>
            <a:endParaRPr sz="2400">
              <a:solidFill>
                <a:srgbClr val="FFFFFF"/>
              </a:solidFill>
              <a:latin typeface="Source Code Pro"/>
              <a:ea typeface="Source Code Pro"/>
              <a:cs typeface="Source Code Pro"/>
              <a:sym typeface="Source Code Pro"/>
            </a:endParaRPr>
          </a:p>
        </p:txBody>
      </p:sp>
      <p:sp>
        <p:nvSpPr>
          <p:cNvPr id="3106" name="Google Shape;3106;p215"/>
          <p:cNvSpPr txBox="1"/>
          <p:nvPr/>
        </p:nvSpPr>
        <p:spPr>
          <a:xfrm>
            <a:off x="2330775" y="3372475"/>
            <a:ext cx="5340900" cy="1293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clear</a:t>
            </a:r>
            <a:r>
              <a:rPr lang="en" sz="2400">
                <a:solidFill>
                  <a:srgbClr val="F6B26B"/>
                </a:solidFill>
                <a:latin typeface="Source Code Pro"/>
                <a:ea typeface="Source Code Pro"/>
                <a:cs typeface="Source Code Pro"/>
                <a:sym typeface="Source Code Pro"/>
              </a:rPr>
              <a:t>(&amp;mut self) {</a:t>
            </a:r>
            <a:endParaRPr sz="2400">
              <a:solidFill>
                <a:srgbClr val="93C47D"/>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93C47D"/>
                </a:solidFill>
                <a:latin typeface="Source Code Pro"/>
                <a:ea typeface="Source Code Pro"/>
                <a:cs typeface="Source Code Pro"/>
                <a:sym typeface="Source Code Pro"/>
              </a:rPr>
              <a:t>  // set self's length to 0</a:t>
            </a:r>
            <a:br>
              <a:rPr lang="en" sz="2400">
                <a:solidFill>
                  <a:srgbClr val="93C47D"/>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93C47D"/>
              </a:solidFill>
              <a:latin typeface="Source Code Pro"/>
              <a:ea typeface="Source Code Pro"/>
              <a:cs typeface="Source Code Pro"/>
              <a:sym typeface="Source Code Pro"/>
            </a:endParaRPr>
          </a:p>
        </p:txBody>
      </p:sp>
      <p:sp>
        <p:nvSpPr>
          <p:cNvPr id="3107" name="Google Shape;3107;p215"/>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Mutable Reference Restrictions</a:t>
            </a:r>
            <a:endParaRPr sz="3600">
              <a:solidFill>
                <a:srgbClr val="F3F3F3"/>
              </a:solidFill>
              <a:latin typeface="Alegreya"/>
              <a:ea typeface="Alegreya"/>
              <a:cs typeface="Alegreya"/>
              <a:sym typeface="Alegreya"/>
            </a:endParaRPr>
          </a:p>
        </p:txBody>
      </p:sp>
      <p:sp>
        <p:nvSpPr>
          <p:cNvPr id="3108" name="Google Shape;3108;p215"/>
          <p:cNvSpPr txBox="1"/>
          <p:nvPr/>
        </p:nvSpPr>
        <p:spPr>
          <a:xfrm>
            <a:off x="349575" y="934075"/>
            <a:ext cx="87183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years: 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1990, 1995, 2005</a:t>
            </a:r>
            <a:r>
              <a:rPr lang="en" sz="2400">
                <a:solidFill>
                  <a:srgbClr val="F6B26B"/>
                </a:solidFill>
                <a:latin typeface="Source Code Pro"/>
                <a:ea typeface="Source Code Pro"/>
                <a:cs typeface="Source Code Pro"/>
                <a:sym typeface="Source Code Pro"/>
              </a:rPr>
              <a:t>];</a:t>
            </a:r>
            <a:endParaRPr sz="2400">
              <a:solidFill>
                <a:srgbClr val="93C47D"/>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8"/>
                                        </p:tgtEl>
                                        <p:attrNameLst>
                                          <p:attrName>style.visibility</p:attrName>
                                        </p:attrNameLst>
                                      </p:cBhvr>
                                      <p:to>
                                        <p:strVal val="visible"/>
                                      </p:to>
                                    </p:set>
                                    <p:animEffect filter="fade" transition="in">
                                      <p:cBhvr>
                                        <p:cTn dur="1000"/>
                                        <p:tgtEl>
                                          <p:spTgt spid="3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4">
                                            <p:txEl>
                                              <p:pRg end="0" st="0"/>
                                            </p:txEl>
                                          </p:spTgt>
                                        </p:tgtEl>
                                        <p:attrNameLst>
                                          <p:attrName>style.visibility</p:attrName>
                                        </p:attrNameLst>
                                      </p:cBhvr>
                                      <p:to>
                                        <p:strVal val="visible"/>
                                      </p:to>
                                    </p:set>
                                    <p:animEffect filter="fade" transition="in">
                                      <p:cBhvr>
                                        <p:cTn dur="1000"/>
                                        <p:tgtEl>
                                          <p:spTgt spid="31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4">
                                            <p:txEl>
                                              <p:pRg end="1" st="1"/>
                                            </p:txEl>
                                          </p:spTgt>
                                        </p:tgtEl>
                                        <p:attrNameLst>
                                          <p:attrName>style.visibility</p:attrName>
                                        </p:attrNameLst>
                                      </p:cBhvr>
                                      <p:to>
                                        <p:strVal val="visible"/>
                                      </p:to>
                                    </p:set>
                                    <p:animEffect filter="fade" transition="in">
                                      <p:cBhvr>
                                        <p:cTn dur="1000"/>
                                        <p:tgtEl>
                                          <p:spTgt spid="31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4">
                                            <p:txEl>
                                              <p:pRg end="2" st="2"/>
                                            </p:txEl>
                                          </p:spTgt>
                                        </p:tgtEl>
                                        <p:attrNameLst>
                                          <p:attrName>style.visibility</p:attrName>
                                        </p:attrNameLst>
                                      </p:cBhvr>
                                      <p:to>
                                        <p:strVal val="visible"/>
                                      </p:to>
                                    </p:set>
                                    <p:animEffect filter="fade" transition="in">
                                      <p:cBhvr>
                                        <p:cTn dur="1000"/>
                                        <p:tgtEl>
                                          <p:spTgt spid="31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6">
                                            <p:txEl>
                                              <p:pRg end="0" st="0"/>
                                            </p:txEl>
                                          </p:spTgt>
                                        </p:tgtEl>
                                        <p:attrNameLst>
                                          <p:attrName>style.visibility</p:attrName>
                                        </p:attrNameLst>
                                      </p:cBhvr>
                                      <p:to>
                                        <p:strVal val="visible"/>
                                      </p:to>
                                    </p:set>
                                    <p:animEffect filter="fade" transition="in">
                                      <p:cBhvr>
                                        <p:cTn dur="1000"/>
                                        <p:tgtEl>
                                          <p:spTgt spid="31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6">
                                            <p:txEl>
                                              <p:pRg end="1" st="1"/>
                                            </p:txEl>
                                          </p:spTgt>
                                        </p:tgtEl>
                                        <p:attrNameLst>
                                          <p:attrName>style.visibility</p:attrName>
                                        </p:attrNameLst>
                                      </p:cBhvr>
                                      <p:to>
                                        <p:strVal val="visible"/>
                                      </p:to>
                                    </p:set>
                                    <p:animEffect filter="fade" transition="in">
                                      <p:cBhvr>
                                        <p:cTn dur="1000"/>
                                        <p:tgtEl>
                                          <p:spTgt spid="31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05"/>
                                        </p:tgtEl>
                                        <p:attrNameLst>
                                          <p:attrName>style.visibility</p:attrName>
                                        </p:attrNameLst>
                                      </p:cBhvr>
                                      <p:to>
                                        <p:strVal val="visible"/>
                                      </p:to>
                                    </p:set>
                                    <p:animEffect filter="fade" transition="in">
                                      <p:cBhvr>
                                        <p:cTn dur="1000"/>
                                        <p:tgtEl>
                                          <p:spTgt spid="3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2" name="Shape 3112"/>
        <p:cNvGrpSpPr/>
        <p:nvPr/>
      </p:nvGrpSpPr>
      <p:grpSpPr>
        <a:xfrm>
          <a:off x="0" y="0"/>
          <a:ext cx="0" cy="0"/>
          <a:chOff x="0" y="0"/>
          <a:chExt cx="0" cy="0"/>
        </a:xfrm>
      </p:grpSpPr>
      <p:sp>
        <p:nvSpPr>
          <p:cNvPr id="3113" name="Google Shape;3113;p216"/>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Slices</a:t>
            </a:r>
            <a:endParaRPr sz="3600">
              <a:solidFill>
                <a:srgbClr val="F3F3F3"/>
              </a:solidFill>
              <a:latin typeface="Alegreya"/>
              <a:ea typeface="Alegreya"/>
              <a:cs typeface="Alegreya"/>
              <a:sym typeface="Alegreya"/>
            </a:endParaRPr>
          </a:p>
        </p:txBody>
      </p:sp>
      <p:sp>
        <p:nvSpPr>
          <p:cNvPr id="3114" name="Google Shape;3114;p216"/>
          <p:cNvSpPr txBox="1"/>
          <p:nvPr/>
        </p:nvSpPr>
        <p:spPr>
          <a:xfrm>
            <a:off x="349575" y="2441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115" name="Google Shape;3115;p216"/>
          <p:cNvSpPr txBox="1"/>
          <p:nvPr/>
        </p:nvSpPr>
        <p:spPr>
          <a:xfrm>
            <a:off x="4447100" y="308200"/>
            <a:ext cx="4797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4"/>
                                        </p:tgtEl>
                                        <p:attrNameLst>
                                          <p:attrName>style.visibility</p:attrName>
                                        </p:attrNameLst>
                                      </p:cBhvr>
                                      <p:to>
                                        <p:strVal val="visible"/>
                                      </p:to>
                                    </p:set>
                                    <p:animEffect filter="fade" transition="in">
                                      <p:cBhvr>
                                        <p:cTn dur="1000"/>
                                        <p:tgtEl>
                                          <p:spTgt spid="3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9" name="Shape 3119"/>
        <p:cNvGrpSpPr/>
        <p:nvPr/>
      </p:nvGrpSpPr>
      <p:grpSpPr>
        <a:xfrm>
          <a:off x="0" y="0"/>
          <a:ext cx="0" cy="0"/>
          <a:chOff x="0" y="0"/>
          <a:chExt cx="0" cy="0"/>
        </a:xfrm>
      </p:grpSpPr>
      <p:sp>
        <p:nvSpPr>
          <p:cNvPr id="3120" name="Google Shape;3120;p217"/>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Slices</a:t>
            </a:r>
            <a:endParaRPr sz="3600">
              <a:solidFill>
                <a:srgbClr val="F3F3F3"/>
              </a:solidFill>
              <a:latin typeface="Alegreya"/>
              <a:ea typeface="Alegreya"/>
              <a:cs typeface="Alegreya"/>
              <a:sym typeface="Alegreya"/>
            </a:endParaRPr>
          </a:p>
        </p:txBody>
      </p:sp>
      <p:sp>
        <p:nvSpPr>
          <p:cNvPr id="3121" name="Google Shape;3121;p217"/>
          <p:cNvSpPr txBox="1"/>
          <p:nvPr/>
        </p:nvSpPr>
        <p:spPr>
          <a:xfrm>
            <a:off x="349575" y="2441800"/>
            <a:ext cx="86388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VecMetadata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capacity: usize</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122" name="Google Shape;3122;p217"/>
          <p:cNvSpPr txBox="1"/>
          <p:nvPr/>
        </p:nvSpPr>
        <p:spPr>
          <a:xfrm>
            <a:off x="2124375" y="48961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sp>
        <p:nvSpPr>
          <p:cNvPr id="3123" name="Google Shape;3123;p217"/>
          <p:cNvSpPr txBox="1"/>
          <p:nvPr/>
        </p:nvSpPr>
        <p:spPr>
          <a:xfrm>
            <a:off x="3899175" y="48961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3124" name="Google Shape;3124;p217"/>
          <p:cNvSpPr txBox="1"/>
          <p:nvPr/>
        </p:nvSpPr>
        <p:spPr>
          <a:xfrm>
            <a:off x="4786575" y="48961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a:t>
            </a:r>
            <a:endParaRPr sz="2400">
              <a:solidFill>
                <a:srgbClr val="FFFFFF"/>
              </a:solidFill>
              <a:latin typeface="Source Code Pro"/>
              <a:ea typeface="Source Code Pro"/>
              <a:cs typeface="Source Code Pro"/>
              <a:sym typeface="Source Code Pro"/>
            </a:endParaRPr>
          </a:p>
        </p:txBody>
      </p:sp>
      <p:grpSp>
        <p:nvGrpSpPr>
          <p:cNvPr id="3125" name="Google Shape;3125;p217"/>
          <p:cNvGrpSpPr/>
          <p:nvPr/>
        </p:nvGrpSpPr>
        <p:grpSpPr>
          <a:xfrm>
            <a:off x="7892475" y="4896100"/>
            <a:ext cx="900900" cy="554100"/>
            <a:chOff x="7968675" y="4362700"/>
            <a:chExt cx="900900" cy="554100"/>
          </a:xfrm>
        </p:grpSpPr>
        <p:sp>
          <p:nvSpPr>
            <p:cNvPr id="3126" name="Google Shape;3126;p217"/>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3127" name="Google Shape;3127;p217"/>
            <p:cNvCxnSpPr>
              <a:stCxn id="3128"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3129" name="Google Shape;3129;p217"/>
            <p:cNvCxnSpPr>
              <a:stCxn id="3128"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3130" name="Google Shape;3130;p217"/>
          <p:cNvSpPr txBox="1"/>
          <p:nvPr/>
        </p:nvSpPr>
        <p:spPr>
          <a:xfrm>
            <a:off x="6566175" y="48961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3131" name="Google Shape;3131;p217"/>
          <p:cNvSpPr txBox="1"/>
          <p:nvPr/>
        </p:nvSpPr>
        <p:spPr>
          <a:xfrm>
            <a:off x="3011775" y="48961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3128" name="Google Shape;3128;p217"/>
          <p:cNvSpPr txBox="1"/>
          <p:nvPr/>
        </p:nvSpPr>
        <p:spPr>
          <a:xfrm>
            <a:off x="7448775" y="48961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3132" name="Google Shape;3132;p217"/>
          <p:cNvSpPr txBox="1"/>
          <p:nvPr/>
        </p:nvSpPr>
        <p:spPr>
          <a:xfrm>
            <a:off x="349575" y="47627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3133" name="Google Shape;3133;p217"/>
          <p:cNvSpPr txBox="1"/>
          <p:nvPr/>
        </p:nvSpPr>
        <p:spPr>
          <a:xfrm>
            <a:off x="5673975" y="48961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3</a:t>
            </a:r>
            <a:endParaRPr sz="2400">
              <a:solidFill>
                <a:srgbClr val="FFFFFF"/>
              </a:solidFill>
              <a:latin typeface="Source Code Pro"/>
              <a:ea typeface="Source Code Pro"/>
              <a:cs typeface="Source Code Pro"/>
              <a:sym typeface="Source Code Pro"/>
            </a:endParaRPr>
          </a:p>
        </p:txBody>
      </p:sp>
      <p:cxnSp>
        <p:nvCxnSpPr>
          <p:cNvPr id="3134" name="Google Shape;3134;p217"/>
          <p:cNvCxnSpPr/>
          <p:nvPr/>
        </p:nvCxnSpPr>
        <p:spPr>
          <a:xfrm flipH="1">
            <a:off x="4371800" y="3496100"/>
            <a:ext cx="671700" cy="1356900"/>
          </a:xfrm>
          <a:prstGeom prst="straightConnector1">
            <a:avLst/>
          </a:prstGeom>
          <a:noFill/>
          <a:ln cap="flat" cmpd="sng" w="76200">
            <a:solidFill>
              <a:srgbClr val="B4A7D6"/>
            </a:solidFill>
            <a:prstDash val="solid"/>
            <a:round/>
            <a:headEnd len="med" w="med" type="none"/>
            <a:tailEnd len="med" w="med" type="triangle"/>
          </a:ln>
        </p:spPr>
      </p:cxnSp>
      <p:grpSp>
        <p:nvGrpSpPr>
          <p:cNvPr id="3135" name="Google Shape;3135;p217"/>
          <p:cNvGrpSpPr/>
          <p:nvPr/>
        </p:nvGrpSpPr>
        <p:grpSpPr>
          <a:xfrm>
            <a:off x="3737975" y="3233550"/>
            <a:ext cx="3059125" cy="1539750"/>
            <a:chOff x="3814175" y="3233550"/>
            <a:chExt cx="3059125" cy="1539750"/>
          </a:xfrm>
        </p:grpSpPr>
        <p:cxnSp>
          <p:nvCxnSpPr>
            <p:cNvPr id="3136" name="Google Shape;3136;p217"/>
            <p:cNvCxnSpPr/>
            <p:nvPr/>
          </p:nvCxnSpPr>
          <p:spPr>
            <a:xfrm>
              <a:off x="4075800" y="3501000"/>
              <a:ext cx="2797500" cy="1272300"/>
            </a:xfrm>
            <a:prstGeom prst="straightConnector1">
              <a:avLst/>
            </a:prstGeom>
            <a:noFill/>
            <a:ln cap="flat" cmpd="sng" w="76200">
              <a:solidFill>
                <a:srgbClr val="B4A7D6"/>
              </a:solidFill>
              <a:prstDash val="solid"/>
              <a:round/>
              <a:headEnd len="med" w="med" type="none"/>
              <a:tailEnd len="med" w="med" type="triangle"/>
            </a:ln>
          </p:spPr>
        </p:cxnSp>
        <p:sp>
          <p:nvSpPr>
            <p:cNvPr id="3137" name="Google Shape;3137;p217"/>
            <p:cNvSpPr/>
            <p:nvPr/>
          </p:nvSpPr>
          <p:spPr>
            <a:xfrm>
              <a:off x="3814175" y="32335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4</a:t>
              </a:r>
              <a:endParaRPr sz="3000">
                <a:latin typeface="Source Sans Pro"/>
                <a:ea typeface="Source Sans Pro"/>
                <a:cs typeface="Source Sans Pro"/>
                <a:sym typeface="Source Sans Pro"/>
              </a:endParaRPr>
            </a:p>
          </p:txBody>
        </p:sp>
      </p:grpSp>
      <p:sp>
        <p:nvSpPr>
          <p:cNvPr id="3138" name="Google Shape;3138;p217"/>
          <p:cNvSpPr txBox="1"/>
          <p:nvPr/>
        </p:nvSpPr>
        <p:spPr>
          <a:xfrm>
            <a:off x="4447100" y="308200"/>
            <a:ext cx="4797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139" name="Google Shape;3139;p217"/>
          <p:cNvSpPr txBox="1"/>
          <p:nvPr/>
        </p:nvSpPr>
        <p:spPr>
          <a:xfrm>
            <a:off x="4447100" y="841600"/>
            <a:ext cx="4797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slice </a:t>
            </a:r>
            <a:r>
              <a:rPr lang="en" sz="2400">
                <a:solidFill>
                  <a:srgbClr val="F6B26B"/>
                </a:solidFill>
                <a:latin typeface="Source Code Pro"/>
                <a:ea typeface="Source Code Pro"/>
                <a:cs typeface="Source Code Pro"/>
                <a:sym typeface="Source Code Pro"/>
              </a:rPr>
              <a:t>= &amp;nums[</a:t>
            </a:r>
            <a:r>
              <a:rPr lang="en" sz="2400">
                <a:solidFill>
                  <a:schemeClr val="lt1"/>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r>
              <a:rPr lang="en" sz="2400">
                <a:solidFill>
                  <a:schemeClr val="lt1"/>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140" name="Google Shape;3140;p217"/>
          <p:cNvSpPr txBox="1"/>
          <p:nvPr/>
        </p:nvSpPr>
        <p:spPr>
          <a:xfrm>
            <a:off x="349575" y="841600"/>
            <a:ext cx="54732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SliceMetadata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141" name="Google Shape;3141;p217"/>
          <p:cNvSpPr/>
          <p:nvPr/>
        </p:nvSpPr>
        <p:spPr>
          <a:xfrm>
            <a:off x="4749900" y="32813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2</a:t>
            </a:r>
            <a:endParaRPr sz="3000">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5"/>
                                        </p:tgtEl>
                                        <p:attrNameLst>
                                          <p:attrName>style.visibility</p:attrName>
                                        </p:attrNameLst>
                                      </p:cBhvr>
                                      <p:to>
                                        <p:strVal val="visible"/>
                                      </p:to>
                                    </p:set>
                                    <p:animEffect filter="fade" transition="in">
                                      <p:cBhvr>
                                        <p:cTn dur="1000"/>
                                        <p:tgtEl>
                                          <p:spTgt spid="3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9"/>
                                        </p:tgtEl>
                                        <p:attrNameLst>
                                          <p:attrName>style.visibility</p:attrName>
                                        </p:attrNameLst>
                                      </p:cBhvr>
                                      <p:to>
                                        <p:strVal val="visible"/>
                                      </p:to>
                                    </p:set>
                                    <p:animEffect filter="fade" transition="in">
                                      <p:cBhvr>
                                        <p:cTn dur="1000"/>
                                        <p:tgtEl>
                                          <p:spTgt spid="3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0"/>
                                        </p:tgtEl>
                                        <p:attrNameLst>
                                          <p:attrName>style.visibility</p:attrName>
                                        </p:attrNameLst>
                                      </p:cBhvr>
                                      <p:to>
                                        <p:strVal val="visible"/>
                                      </p:to>
                                    </p:set>
                                    <p:animEffect filter="fade" transition="in">
                                      <p:cBhvr>
                                        <p:cTn dur="1000"/>
                                        <p:tgtEl>
                                          <p:spTgt spid="3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5" name="Shape 3145"/>
        <p:cNvGrpSpPr/>
        <p:nvPr/>
      </p:nvGrpSpPr>
      <p:grpSpPr>
        <a:xfrm>
          <a:off x="0" y="0"/>
          <a:ext cx="0" cy="0"/>
          <a:chOff x="0" y="0"/>
          <a:chExt cx="0" cy="0"/>
        </a:xfrm>
      </p:grpSpPr>
      <p:sp>
        <p:nvSpPr>
          <p:cNvPr id="3146" name="Google Shape;3146;p218"/>
          <p:cNvSpPr txBox="1"/>
          <p:nvPr/>
        </p:nvSpPr>
        <p:spPr>
          <a:xfrm>
            <a:off x="349575" y="841600"/>
            <a:ext cx="5473200" cy="21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SliceMetadata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first_elem_index: usize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length: usize</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147" name="Google Shape;3147;p218"/>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Slices</a:t>
            </a:r>
            <a:endParaRPr sz="3600">
              <a:solidFill>
                <a:srgbClr val="F3F3F3"/>
              </a:solidFill>
              <a:latin typeface="Alegreya"/>
              <a:ea typeface="Alegreya"/>
              <a:cs typeface="Alegreya"/>
              <a:sym typeface="Alegreya"/>
            </a:endParaRPr>
          </a:p>
        </p:txBody>
      </p:sp>
      <p:sp>
        <p:nvSpPr>
          <p:cNvPr id="3148" name="Google Shape;3148;p218"/>
          <p:cNvSpPr txBox="1"/>
          <p:nvPr/>
        </p:nvSpPr>
        <p:spPr>
          <a:xfrm>
            <a:off x="2124375" y="48961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999999"/>
              </a:solidFill>
              <a:latin typeface="Source Code Pro"/>
              <a:ea typeface="Source Code Pro"/>
              <a:cs typeface="Source Code Pro"/>
              <a:sym typeface="Source Code Pro"/>
            </a:endParaRPr>
          </a:p>
        </p:txBody>
      </p:sp>
      <p:sp>
        <p:nvSpPr>
          <p:cNvPr id="3149" name="Google Shape;3149;p218"/>
          <p:cNvSpPr txBox="1"/>
          <p:nvPr/>
        </p:nvSpPr>
        <p:spPr>
          <a:xfrm>
            <a:off x="3899175" y="48961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3150" name="Google Shape;3150;p218"/>
          <p:cNvSpPr txBox="1"/>
          <p:nvPr/>
        </p:nvSpPr>
        <p:spPr>
          <a:xfrm>
            <a:off x="4786575" y="48961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a:t>
            </a:r>
            <a:endParaRPr sz="2400">
              <a:solidFill>
                <a:srgbClr val="FFFFFF"/>
              </a:solidFill>
              <a:latin typeface="Source Code Pro"/>
              <a:ea typeface="Source Code Pro"/>
              <a:cs typeface="Source Code Pro"/>
              <a:sym typeface="Source Code Pro"/>
            </a:endParaRPr>
          </a:p>
        </p:txBody>
      </p:sp>
      <p:grpSp>
        <p:nvGrpSpPr>
          <p:cNvPr id="3151" name="Google Shape;3151;p218"/>
          <p:cNvGrpSpPr/>
          <p:nvPr/>
        </p:nvGrpSpPr>
        <p:grpSpPr>
          <a:xfrm>
            <a:off x="7892475" y="4896100"/>
            <a:ext cx="900900" cy="554100"/>
            <a:chOff x="7968675" y="4362700"/>
            <a:chExt cx="900900" cy="554100"/>
          </a:xfrm>
        </p:grpSpPr>
        <p:sp>
          <p:nvSpPr>
            <p:cNvPr id="3152" name="Google Shape;3152;p218"/>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a:t>
              </a:r>
              <a:endParaRPr sz="2400">
                <a:solidFill>
                  <a:srgbClr val="999999"/>
                </a:solidFill>
                <a:latin typeface="Source Code Pro"/>
                <a:ea typeface="Source Code Pro"/>
                <a:cs typeface="Source Code Pro"/>
                <a:sym typeface="Source Code Pro"/>
              </a:endParaRPr>
            </a:p>
          </p:txBody>
        </p:sp>
        <p:cxnSp>
          <p:nvCxnSpPr>
            <p:cNvPr id="3153" name="Google Shape;3153;p218"/>
            <p:cNvCxnSpPr>
              <a:stCxn id="3154"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3155" name="Google Shape;3155;p218"/>
            <p:cNvCxnSpPr>
              <a:stCxn id="3154"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3156" name="Google Shape;3156;p218"/>
          <p:cNvSpPr txBox="1"/>
          <p:nvPr/>
        </p:nvSpPr>
        <p:spPr>
          <a:xfrm>
            <a:off x="6566175" y="48961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3157" name="Google Shape;3157;p218"/>
          <p:cNvSpPr txBox="1"/>
          <p:nvPr/>
        </p:nvSpPr>
        <p:spPr>
          <a:xfrm>
            <a:off x="3011775" y="48961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171</a:t>
            </a:r>
            <a:endParaRPr sz="2400">
              <a:solidFill>
                <a:srgbClr val="999999"/>
              </a:solidFill>
              <a:latin typeface="Source Code Pro"/>
              <a:ea typeface="Source Code Pro"/>
              <a:cs typeface="Source Code Pro"/>
              <a:sym typeface="Source Code Pro"/>
            </a:endParaRPr>
          </a:p>
        </p:txBody>
      </p:sp>
      <p:sp>
        <p:nvSpPr>
          <p:cNvPr id="3154" name="Google Shape;3154;p218"/>
          <p:cNvSpPr txBox="1"/>
          <p:nvPr/>
        </p:nvSpPr>
        <p:spPr>
          <a:xfrm>
            <a:off x="7448775" y="48961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latin typeface="Source Code Pro"/>
                <a:ea typeface="Source Code Pro"/>
                <a:cs typeface="Source Code Pro"/>
                <a:sym typeface="Source Code Pro"/>
              </a:rPr>
              <a:t>4</a:t>
            </a:r>
            <a:endParaRPr sz="2400">
              <a:solidFill>
                <a:srgbClr val="FFFFFF"/>
              </a:solidFill>
              <a:latin typeface="Source Code Pro"/>
              <a:ea typeface="Source Code Pro"/>
              <a:cs typeface="Source Code Pro"/>
              <a:sym typeface="Source Code Pro"/>
            </a:endParaRPr>
          </a:p>
        </p:txBody>
      </p:sp>
      <p:sp>
        <p:nvSpPr>
          <p:cNvPr id="3158" name="Google Shape;3158;p218"/>
          <p:cNvSpPr txBox="1"/>
          <p:nvPr/>
        </p:nvSpPr>
        <p:spPr>
          <a:xfrm>
            <a:off x="349575" y="4762750"/>
            <a:ext cx="1276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heap</a:t>
            </a:r>
            <a:endParaRPr sz="3600">
              <a:solidFill>
                <a:srgbClr val="F3F3F3"/>
              </a:solidFill>
              <a:latin typeface="Alegreya"/>
              <a:ea typeface="Alegreya"/>
              <a:cs typeface="Alegreya"/>
              <a:sym typeface="Alegreya"/>
            </a:endParaRPr>
          </a:p>
        </p:txBody>
      </p:sp>
      <p:sp>
        <p:nvSpPr>
          <p:cNvPr id="3159" name="Google Shape;3159;p218"/>
          <p:cNvSpPr txBox="1"/>
          <p:nvPr/>
        </p:nvSpPr>
        <p:spPr>
          <a:xfrm>
            <a:off x="5673975" y="48961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3</a:t>
            </a:r>
            <a:endParaRPr sz="2400">
              <a:solidFill>
                <a:srgbClr val="FFFFFF"/>
              </a:solidFill>
              <a:latin typeface="Source Code Pro"/>
              <a:ea typeface="Source Code Pro"/>
              <a:cs typeface="Source Code Pro"/>
              <a:sym typeface="Source Code Pro"/>
            </a:endParaRPr>
          </a:p>
        </p:txBody>
      </p:sp>
      <p:cxnSp>
        <p:nvCxnSpPr>
          <p:cNvPr id="3160" name="Google Shape;3160;p218"/>
          <p:cNvCxnSpPr>
            <a:stCxn id="3161" idx="0"/>
          </p:cNvCxnSpPr>
          <p:nvPr/>
        </p:nvCxnSpPr>
        <p:spPr>
          <a:xfrm flipH="1">
            <a:off x="4371675" y="1732750"/>
            <a:ext cx="530700" cy="3120300"/>
          </a:xfrm>
          <a:prstGeom prst="straightConnector1">
            <a:avLst/>
          </a:prstGeom>
          <a:noFill/>
          <a:ln cap="flat" cmpd="sng" w="76200">
            <a:solidFill>
              <a:srgbClr val="B4A7D6"/>
            </a:solidFill>
            <a:prstDash val="solid"/>
            <a:round/>
            <a:headEnd len="med" w="med" type="none"/>
            <a:tailEnd len="med" w="med" type="triangle"/>
          </a:ln>
        </p:spPr>
      </p:cxnSp>
      <p:grpSp>
        <p:nvGrpSpPr>
          <p:cNvPr id="3162" name="Google Shape;3162;p218"/>
          <p:cNvGrpSpPr/>
          <p:nvPr/>
        </p:nvGrpSpPr>
        <p:grpSpPr>
          <a:xfrm>
            <a:off x="2835375" y="2065975"/>
            <a:ext cx="3162200" cy="2604375"/>
            <a:chOff x="2835375" y="2065975"/>
            <a:chExt cx="3162200" cy="2604375"/>
          </a:xfrm>
        </p:grpSpPr>
        <p:cxnSp>
          <p:nvCxnSpPr>
            <p:cNvPr id="3163" name="Google Shape;3163;p218"/>
            <p:cNvCxnSpPr/>
            <p:nvPr/>
          </p:nvCxnSpPr>
          <p:spPr>
            <a:xfrm>
              <a:off x="3084875" y="2347450"/>
              <a:ext cx="2912700" cy="2322900"/>
            </a:xfrm>
            <a:prstGeom prst="straightConnector1">
              <a:avLst/>
            </a:prstGeom>
            <a:noFill/>
            <a:ln cap="flat" cmpd="sng" w="76200">
              <a:solidFill>
                <a:srgbClr val="B4A7D6"/>
              </a:solidFill>
              <a:prstDash val="solid"/>
              <a:round/>
              <a:headEnd len="med" w="med" type="none"/>
              <a:tailEnd len="med" w="med" type="triangle"/>
            </a:ln>
          </p:spPr>
        </p:cxnSp>
        <p:sp>
          <p:nvSpPr>
            <p:cNvPr id="3164" name="Google Shape;3164;p218"/>
            <p:cNvSpPr/>
            <p:nvPr/>
          </p:nvSpPr>
          <p:spPr>
            <a:xfrm>
              <a:off x="2835375" y="2065975"/>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3</a:t>
              </a:r>
              <a:endParaRPr sz="3000">
                <a:latin typeface="Source Sans Pro"/>
                <a:ea typeface="Source Sans Pro"/>
                <a:cs typeface="Source Sans Pro"/>
                <a:sym typeface="Source Sans Pro"/>
              </a:endParaRPr>
            </a:p>
          </p:txBody>
        </p:sp>
      </p:grpSp>
      <p:sp>
        <p:nvSpPr>
          <p:cNvPr id="3165" name="Google Shape;3165;p218"/>
          <p:cNvSpPr txBox="1"/>
          <p:nvPr/>
        </p:nvSpPr>
        <p:spPr>
          <a:xfrm>
            <a:off x="4447100" y="308200"/>
            <a:ext cx="4797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 vec![</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166" name="Google Shape;3166;p218"/>
          <p:cNvSpPr txBox="1"/>
          <p:nvPr/>
        </p:nvSpPr>
        <p:spPr>
          <a:xfrm>
            <a:off x="4447100" y="841600"/>
            <a:ext cx="47973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slice </a:t>
            </a:r>
            <a:r>
              <a:rPr lang="en" sz="2400">
                <a:solidFill>
                  <a:srgbClr val="F6B26B"/>
                </a:solidFill>
                <a:latin typeface="Source Code Pro"/>
                <a:ea typeface="Source Code Pro"/>
                <a:cs typeface="Source Code Pro"/>
                <a:sym typeface="Source Code Pro"/>
              </a:rPr>
              <a:t>= &amp;nums[</a:t>
            </a:r>
            <a:r>
              <a:rPr lang="en" sz="2400">
                <a:solidFill>
                  <a:schemeClr val="lt1"/>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r>
              <a:rPr lang="en" sz="2400">
                <a:solidFill>
                  <a:schemeClr val="lt1"/>
                </a:solidFill>
                <a:latin typeface="Source Code Pro"/>
                <a:ea typeface="Source Code Pro"/>
                <a:cs typeface="Source Code Pro"/>
                <a:sym typeface="Source Code Pro"/>
              </a:rPr>
              <a:t>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161" name="Google Shape;3161;p218"/>
          <p:cNvSpPr/>
          <p:nvPr/>
        </p:nvSpPr>
        <p:spPr>
          <a:xfrm>
            <a:off x="4651575" y="1732750"/>
            <a:ext cx="501600" cy="473100"/>
          </a:xfrm>
          <a:prstGeom prst="rect">
            <a:avLst/>
          </a:prstGeom>
          <a:solidFill>
            <a:srgbClr val="B4A7D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Source Sans Pro"/>
                <a:ea typeface="Source Sans Pro"/>
                <a:cs typeface="Source Sans Pro"/>
                <a:sym typeface="Source Sans Pro"/>
              </a:rPr>
              <a:t>2</a:t>
            </a:r>
            <a:endParaRPr sz="3000">
              <a:latin typeface="Source Sans Pro"/>
              <a:ea typeface="Source Sans Pro"/>
              <a:cs typeface="Source Sans Pro"/>
              <a:sym typeface="Source Sans Pro"/>
            </a:endParaRPr>
          </a:p>
        </p:txBody>
      </p:sp>
      <p:sp>
        <p:nvSpPr>
          <p:cNvPr id="3167" name="Google Shape;3167;p218"/>
          <p:cNvSpPr txBox="1"/>
          <p:nvPr/>
        </p:nvSpPr>
        <p:spPr>
          <a:xfrm>
            <a:off x="349575" y="2857750"/>
            <a:ext cx="4097400" cy="18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B4A7D6"/>
                </a:solidFill>
                <a:latin typeface="Alegreya"/>
                <a:ea typeface="Alegreya"/>
                <a:cs typeface="Alegreya"/>
                <a:sym typeface="Alegreya"/>
              </a:rPr>
              <a:t>slice doesn’t </a:t>
            </a:r>
            <a:r>
              <a:rPr b="1" lang="en" sz="3600">
                <a:solidFill>
                  <a:srgbClr val="B4A7D6"/>
                </a:solidFill>
                <a:latin typeface="Alegreya"/>
                <a:ea typeface="Alegreya"/>
                <a:cs typeface="Alegreya"/>
                <a:sym typeface="Alegreya"/>
              </a:rPr>
              <a:t>own</a:t>
            </a:r>
            <a:endParaRPr b="1" sz="3600">
              <a:solidFill>
                <a:srgbClr val="B4A7D6"/>
              </a:solidFill>
              <a:latin typeface="Alegreya"/>
              <a:ea typeface="Alegreya"/>
              <a:cs typeface="Alegreya"/>
              <a:sym typeface="Alegreya"/>
            </a:endParaRPr>
          </a:p>
          <a:p>
            <a:pPr indent="0" lvl="0" marL="0" rtl="0" algn="l">
              <a:spcBef>
                <a:spcPts val="0"/>
              </a:spcBef>
              <a:spcAft>
                <a:spcPts val="0"/>
              </a:spcAft>
              <a:buNone/>
            </a:pPr>
            <a:r>
              <a:rPr lang="en" sz="3600">
                <a:solidFill>
                  <a:srgbClr val="B4A7D6"/>
                </a:solidFill>
                <a:latin typeface="Alegreya"/>
                <a:ea typeface="Alegreya"/>
                <a:cs typeface="Alegreya"/>
                <a:sym typeface="Alegreya"/>
              </a:rPr>
              <a:t>the elements, just</a:t>
            </a:r>
            <a:endParaRPr sz="3600">
              <a:solidFill>
                <a:srgbClr val="B4A7D6"/>
              </a:solidFill>
              <a:latin typeface="Alegreya"/>
              <a:ea typeface="Alegreya"/>
              <a:cs typeface="Alegreya"/>
              <a:sym typeface="Alegreya"/>
            </a:endParaRPr>
          </a:p>
          <a:p>
            <a:pPr indent="0" lvl="0" marL="0" rtl="0" algn="l">
              <a:spcBef>
                <a:spcPts val="0"/>
              </a:spcBef>
              <a:spcAft>
                <a:spcPts val="0"/>
              </a:spcAft>
              <a:buNone/>
            </a:pPr>
            <a:r>
              <a:rPr b="1" lang="en" sz="3600">
                <a:solidFill>
                  <a:srgbClr val="B4A7D6"/>
                </a:solidFill>
                <a:latin typeface="Alegreya"/>
                <a:ea typeface="Alegreya"/>
                <a:cs typeface="Alegreya"/>
                <a:sym typeface="Alegreya"/>
              </a:rPr>
              <a:t>references</a:t>
            </a:r>
            <a:r>
              <a:rPr lang="en" sz="3600">
                <a:solidFill>
                  <a:srgbClr val="B4A7D6"/>
                </a:solidFill>
                <a:latin typeface="Alegreya"/>
                <a:ea typeface="Alegreya"/>
                <a:cs typeface="Alegreya"/>
                <a:sym typeface="Alegreya"/>
              </a:rPr>
              <a:t> them</a:t>
            </a:r>
            <a:endParaRPr sz="3600">
              <a:solidFill>
                <a:srgbClr val="B4A7D6"/>
              </a:solidFill>
              <a:latin typeface="Alegreya"/>
              <a:ea typeface="Alegreya"/>
              <a:cs typeface="Alegreya"/>
              <a:sym typeface="Alegreya"/>
            </a:endParaRPr>
          </a:p>
        </p:txBody>
      </p:sp>
      <p:sp>
        <p:nvSpPr>
          <p:cNvPr id="3168" name="Google Shape;3168;p218"/>
          <p:cNvSpPr txBox="1"/>
          <p:nvPr/>
        </p:nvSpPr>
        <p:spPr>
          <a:xfrm>
            <a:off x="5240175" y="2489500"/>
            <a:ext cx="3539400" cy="14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Source Code Pro"/>
                <a:ea typeface="Source Code Pro"/>
                <a:cs typeface="Source Code Pro"/>
                <a:sym typeface="Source Code Pro"/>
              </a:rPr>
              <a:t>nums: Vec</a:t>
            </a:r>
            <a:r>
              <a:rPr lang="en" sz="3000">
                <a:solidFill>
                  <a:srgbClr val="F6B26B"/>
                </a:solidFill>
                <a:latin typeface="Source Code Pro"/>
                <a:ea typeface="Source Code Pro"/>
                <a:cs typeface="Source Code Pro"/>
                <a:sym typeface="Source Code Pro"/>
              </a:rPr>
              <a:t>&lt;</a:t>
            </a:r>
            <a:r>
              <a:rPr lang="en" sz="3000">
                <a:solidFill>
                  <a:srgbClr val="FFFFFF"/>
                </a:solidFill>
                <a:latin typeface="Source Code Pro"/>
                <a:ea typeface="Source Code Pro"/>
                <a:cs typeface="Source Code Pro"/>
                <a:sym typeface="Source Code Pro"/>
              </a:rPr>
              <a:t>u8</a:t>
            </a:r>
            <a:r>
              <a:rPr lang="en" sz="3000">
                <a:solidFill>
                  <a:srgbClr val="F6B26B"/>
                </a:solidFill>
                <a:latin typeface="Source Code Pro"/>
                <a:ea typeface="Source Code Pro"/>
                <a:cs typeface="Source Code Pro"/>
                <a:sym typeface="Source Code Pro"/>
              </a:rPr>
              <a:t>&gt;</a:t>
            </a:r>
            <a:endParaRPr sz="30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3000">
                <a:solidFill>
                  <a:srgbClr val="FFFFFF"/>
                </a:solidFill>
                <a:latin typeface="Source Code Pro"/>
                <a:ea typeface="Source Code Pro"/>
                <a:cs typeface="Source Code Pro"/>
                <a:sym typeface="Source Code Pro"/>
              </a:rPr>
              <a:t>slice: </a:t>
            </a:r>
            <a:r>
              <a:rPr lang="en" sz="3000">
                <a:solidFill>
                  <a:srgbClr val="F6B26B"/>
                </a:solidFill>
                <a:latin typeface="Source Code Pro"/>
                <a:ea typeface="Source Code Pro"/>
                <a:cs typeface="Source Code Pro"/>
                <a:sym typeface="Source Code Pro"/>
              </a:rPr>
              <a:t>&amp;[</a:t>
            </a:r>
            <a:r>
              <a:rPr lang="en" sz="3000">
                <a:solidFill>
                  <a:schemeClr val="lt1"/>
                </a:solidFill>
                <a:latin typeface="Source Code Pro"/>
                <a:ea typeface="Source Code Pro"/>
                <a:cs typeface="Source Code Pro"/>
                <a:sym typeface="Source Code Pro"/>
              </a:rPr>
              <a:t>u8</a:t>
            </a:r>
            <a:r>
              <a:rPr lang="en" sz="3000">
                <a:solidFill>
                  <a:srgbClr val="F6B26B"/>
                </a:solidFill>
                <a:latin typeface="Source Code Pro"/>
                <a:ea typeface="Source Code Pro"/>
                <a:cs typeface="Source Code Pro"/>
                <a:sym typeface="Source Code Pro"/>
              </a:rPr>
              <a:t>]</a:t>
            </a:r>
            <a:endParaRPr sz="3000">
              <a:solidFill>
                <a:srgbClr val="F6B26B"/>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2"/>
                                        </p:tgtEl>
                                        <p:attrNameLst>
                                          <p:attrName>style.visibility</p:attrName>
                                        </p:attrNameLst>
                                      </p:cBhvr>
                                      <p:to>
                                        <p:strVal val="visible"/>
                                      </p:to>
                                    </p:set>
                                    <p:animEffect filter="fade" transition="in">
                                      <p:cBhvr>
                                        <p:cTn dur="1000"/>
                                        <p:tgtEl>
                                          <p:spTgt spid="3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7"/>
                                        </p:tgtEl>
                                        <p:attrNameLst>
                                          <p:attrName>style.visibility</p:attrName>
                                        </p:attrNameLst>
                                      </p:cBhvr>
                                      <p:to>
                                        <p:strVal val="visible"/>
                                      </p:to>
                                    </p:set>
                                    <p:animEffect filter="fade" transition="in">
                                      <p:cBhvr>
                                        <p:cTn dur="1000"/>
                                        <p:tgtEl>
                                          <p:spTgt spid="3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8">
                                            <p:txEl>
                                              <p:pRg end="0" st="0"/>
                                            </p:txEl>
                                          </p:spTgt>
                                        </p:tgtEl>
                                        <p:attrNameLst>
                                          <p:attrName>style.visibility</p:attrName>
                                        </p:attrNameLst>
                                      </p:cBhvr>
                                      <p:to>
                                        <p:strVal val="visible"/>
                                      </p:to>
                                    </p:set>
                                    <p:animEffect filter="fade" transition="in">
                                      <p:cBhvr>
                                        <p:cTn dur="1000"/>
                                        <p:tgtEl>
                                          <p:spTgt spid="31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8">
                                            <p:txEl>
                                              <p:pRg end="1" st="1"/>
                                            </p:txEl>
                                          </p:spTgt>
                                        </p:tgtEl>
                                        <p:attrNameLst>
                                          <p:attrName>style.visibility</p:attrName>
                                        </p:attrNameLst>
                                      </p:cBhvr>
                                      <p:to>
                                        <p:strVal val="visible"/>
                                      </p:to>
                                    </p:set>
                                    <p:animEffect filter="fade" transition="in">
                                      <p:cBhvr>
                                        <p:cTn dur="1000"/>
                                        <p:tgtEl>
                                          <p:spTgt spid="316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2" name="Shape 3172"/>
        <p:cNvGrpSpPr/>
        <p:nvPr/>
      </p:nvGrpSpPr>
      <p:grpSpPr>
        <a:xfrm>
          <a:off x="0" y="0"/>
          <a:ext cx="0" cy="0"/>
          <a:chOff x="0" y="0"/>
          <a:chExt cx="0" cy="0"/>
        </a:xfrm>
      </p:grpSpPr>
      <p:sp>
        <p:nvSpPr>
          <p:cNvPr id="3173" name="Google Shape;3173;p219"/>
          <p:cNvSpPr txBox="1"/>
          <p:nvPr/>
        </p:nvSpPr>
        <p:spPr>
          <a:xfrm>
            <a:off x="313275" y="189675"/>
            <a:ext cx="16164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Slices</a:t>
            </a:r>
            <a:endParaRPr sz="3600">
              <a:solidFill>
                <a:srgbClr val="F3F3F3"/>
              </a:solidFill>
              <a:latin typeface="Alegreya"/>
              <a:ea typeface="Alegreya"/>
              <a:cs typeface="Alegreya"/>
              <a:sym typeface="Alegreya"/>
            </a:endParaRPr>
          </a:p>
        </p:txBody>
      </p:sp>
      <p:sp>
        <p:nvSpPr>
          <p:cNvPr id="3174" name="Google Shape;3174;p219"/>
          <p:cNvSpPr txBox="1"/>
          <p:nvPr/>
        </p:nvSpPr>
        <p:spPr>
          <a:xfrm>
            <a:off x="349575" y="2857750"/>
            <a:ext cx="4097400" cy="18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B4A7D6"/>
                </a:solidFill>
                <a:latin typeface="Alegreya"/>
                <a:ea typeface="Alegreya"/>
                <a:cs typeface="Alegreya"/>
                <a:sym typeface="Alegreya"/>
              </a:rPr>
              <a:t>slice doesn’t </a:t>
            </a:r>
            <a:r>
              <a:rPr b="1" lang="en" sz="3600">
                <a:solidFill>
                  <a:srgbClr val="B4A7D6"/>
                </a:solidFill>
                <a:latin typeface="Alegreya"/>
                <a:ea typeface="Alegreya"/>
                <a:cs typeface="Alegreya"/>
                <a:sym typeface="Alegreya"/>
              </a:rPr>
              <a:t>own</a:t>
            </a:r>
            <a:endParaRPr b="1" sz="3600">
              <a:solidFill>
                <a:srgbClr val="B4A7D6"/>
              </a:solidFill>
              <a:latin typeface="Alegreya"/>
              <a:ea typeface="Alegreya"/>
              <a:cs typeface="Alegreya"/>
              <a:sym typeface="Alegreya"/>
            </a:endParaRPr>
          </a:p>
          <a:p>
            <a:pPr indent="0" lvl="0" marL="0" rtl="0" algn="l">
              <a:spcBef>
                <a:spcPts val="0"/>
              </a:spcBef>
              <a:spcAft>
                <a:spcPts val="0"/>
              </a:spcAft>
              <a:buNone/>
            </a:pPr>
            <a:r>
              <a:rPr lang="en" sz="3600">
                <a:solidFill>
                  <a:srgbClr val="B4A7D6"/>
                </a:solidFill>
                <a:latin typeface="Alegreya"/>
                <a:ea typeface="Alegreya"/>
                <a:cs typeface="Alegreya"/>
                <a:sym typeface="Alegreya"/>
              </a:rPr>
              <a:t>the elements, just</a:t>
            </a:r>
            <a:endParaRPr sz="3600">
              <a:solidFill>
                <a:srgbClr val="B4A7D6"/>
              </a:solidFill>
              <a:latin typeface="Alegreya"/>
              <a:ea typeface="Alegreya"/>
              <a:cs typeface="Alegreya"/>
              <a:sym typeface="Alegreya"/>
            </a:endParaRPr>
          </a:p>
          <a:p>
            <a:pPr indent="0" lvl="0" marL="0" rtl="0" algn="l">
              <a:spcBef>
                <a:spcPts val="0"/>
              </a:spcBef>
              <a:spcAft>
                <a:spcPts val="0"/>
              </a:spcAft>
              <a:buNone/>
            </a:pPr>
            <a:r>
              <a:rPr b="1" lang="en" sz="3600">
                <a:solidFill>
                  <a:srgbClr val="B4A7D6"/>
                </a:solidFill>
                <a:latin typeface="Alegreya"/>
                <a:ea typeface="Alegreya"/>
                <a:cs typeface="Alegreya"/>
                <a:sym typeface="Alegreya"/>
              </a:rPr>
              <a:t>references</a:t>
            </a:r>
            <a:r>
              <a:rPr lang="en" sz="3600">
                <a:solidFill>
                  <a:srgbClr val="B4A7D6"/>
                </a:solidFill>
                <a:latin typeface="Alegreya"/>
                <a:ea typeface="Alegreya"/>
                <a:cs typeface="Alegreya"/>
                <a:sym typeface="Alegreya"/>
              </a:rPr>
              <a:t> them</a:t>
            </a:r>
            <a:endParaRPr sz="3600">
              <a:solidFill>
                <a:srgbClr val="B4A7D6"/>
              </a:solidFill>
              <a:latin typeface="Alegreya"/>
              <a:ea typeface="Alegreya"/>
              <a:cs typeface="Alegreya"/>
              <a:sym typeface="Alegreya"/>
            </a:endParaRPr>
          </a:p>
        </p:txBody>
      </p:sp>
      <p:sp>
        <p:nvSpPr>
          <p:cNvPr id="3175" name="Google Shape;3175;p219"/>
          <p:cNvSpPr txBox="1"/>
          <p:nvPr/>
        </p:nvSpPr>
        <p:spPr>
          <a:xfrm>
            <a:off x="5240175" y="2489500"/>
            <a:ext cx="3539400" cy="14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Source Code Pro"/>
                <a:ea typeface="Source Code Pro"/>
                <a:cs typeface="Source Code Pro"/>
                <a:sym typeface="Source Code Pro"/>
              </a:rPr>
              <a:t>nums: Vec</a:t>
            </a:r>
            <a:r>
              <a:rPr lang="en" sz="3000">
                <a:solidFill>
                  <a:srgbClr val="F6B26B"/>
                </a:solidFill>
                <a:latin typeface="Source Code Pro"/>
                <a:ea typeface="Source Code Pro"/>
                <a:cs typeface="Source Code Pro"/>
                <a:sym typeface="Source Code Pro"/>
              </a:rPr>
              <a:t>&lt;</a:t>
            </a:r>
            <a:r>
              <a:rPr lang="en" sz="3000">
                <a:solidFill>
                  <a:srgbClr val="FFFFFF"/>
                </a:solidFill>
                <a:latin typeface="Source Code Pro"/>
                <a:ea typeface="Source Code Pro"/>
                <a:cs typeface="Source Code Pro"/>
                <a:sym typeface="Source Code Pro"/>
              </a:rPr>
              <a:t>u8</a:t>
            </a:r>
            <a:r>
              <a:rPr lang="en" sz="3000">
                <a:solidFill>
                  <a:srgbClr val="F6B26B"/>
                </a:solidFill>
                <a:latin typeface="Source Code Pro"/>
                <a:ea typeface="Source Code Pro"/>
                <a:cs typeface="Source Code Pro"/>
                <a:sym typeface="Source Code Pro"/>
              </a:rPr>
              <a:t>&gt;</a:t>
            </a:r>
            <a:endParaRPr sz="30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3000">
                <a:solidFill>
                  <a:srgbClr val="FFFFFF"/>
                </a:solidFill>
                <a:latin typeface="Source Code Pro"/>
                <a:ea typeface="Source Code Pro"/>
                <a:cs typeface="Source Code Pro"/>
                <a:sym typeface="Source Code Pro"/>
              </a:rPr>
              <a:t>slice: </a:t>
            </a:r>
            <a:r>
              <a:rPr lang="en" sz="3000">
                <a:solidFill>
                  <a:srgbClr val="F6B26B"/>
                </a:solidFill>
                <a:latin typeface="Source Code Pro"/>
                <a:ea typeface="Source Code Pro"/>
                <a:cs typeface="Source Code Pro"/>
                <a:sym typeface="Source Code Pro"/>
              </a:rPr>
              <a:t>&amp;[</a:t>
            </a:r>
            <a:r>
              <a:rPr lang="en" sz="3000">
                <a:solidFill>
                  <a:schemeClr val="lt1"/>
                </a:solidFill>
                <a:latin typeface="Source Code Pro"/>
                <a:ea typeface="Source Code Pro"/>
                <a:cs typeface="Source Code Pro"/>
                <a:sym typeface="Source Code Pro"/>
              </a:rPr>
              <a:t>u8</a:t>
            </a:r>
            <a:r>
              <a:rPr lang="en" sz="3000">
                <a:solidFill>
                  <a:srgbClr val="F6B26B"/>
                </a:solidFill>
                <a:latin typeface="Source Code Pro"/>
                <a:ea typeface="Source Code Pro"/>
                <a:cs typeface="Source Code Pro"/>
                <a:sym typeface="Source Code Pro"/>
              </a:rPr>
              <a:t>]</a:t>
            </a:r>
            <a:endParaRPr sz="3000">
              <a:solidFill>
                <a:srgbClr val="F6B26B"/>
              </a:solidFill>
              <a:latin typeface="Source Code Pro"/>
              <a:ea typeface="Source Code Pro"/>
              <a:cs typeface="Source Code Pro"/>
              <a:sym typeface="Source Code Pro"/>
            </a:endParaRPr>
          </a:p>
        </p:txBody>
      </p:sp>
      <p:sp>
        <p:nvSpPr>
          <p:cNvPr id="3176" name="Google Shape;3176;p219"/>
          <p:cNvSpPr txBox="1"/>
          <p:nvPr/>
        </p:nvSpPr>
        <p:spPr>
          <a:xfrm>
            <a:off x="84675" y="1559200"/>
            <a:ext cx="8908800" cy="776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000">
                <a:solidFill>
                  <a:srgbClr val="F6B26B"/>
                </a:solidFill>
                <a:latin typeface="Source Code Pro"/>
                <a:ea typeface="Source Code Pro"/>
                <a:cs typeface="Source Code Pro"/>
                <a:sym typeface="Source Code Pro"/>
              </a:rPr>
              <a:t>let </a:t>
            </a:r>
            <a:r>
              <a:rPr lang="en" sz="3000">
                <a:solidFill>
                  <a:schemeClr val="lt1"/>
                </a:solidFill>
                <a:latin typeface="Source Code Pro"/>
                <a:ea typeface="Source Code Pro"/>
                <a:cs typeface="Source Code Pro"/>
                <a:sym typeface="Source Code Pro"/>
              </a:rPr>
              <a:t>str_slice</a:t>
            </a:r>
            <a:r>
              <a:rPr lang="en" sz="3000">
                <a:solidFill>
                  <a:srgbClr val="F6B26B"/>
                </a:solidFill>
                <a:latin typeface="Source Code Pro"/>
                <a:ea typeface="Source Code Pro"/>
                <a:cs typeface="Source Code Pro"/>
                <a:sym typeface="Source Code Pro"/>
              </a:rPr>
              <a:t> = </a:t>
            </a:r>
            <a:r>
              <a:rPr lang="en" sz="3000">
                <a:solidFill>
                  <a:schemeClr val="lt1"/>
                </a:solidFill>
                <a:latin typeface="Source Code Pro"/>
                <a:ea typeface="Source Code Pro"/>
                <a:cs typeface="Source Code Pro"/>
                <a:sym typeface="Source Code Pro"/>
              </a:rPr>
              <a:t>string</a:t>
            </a:r>
            <a:r>
              <a:rPr lang="en" sz="3000">
                <a:solidFill>
                  <a:srgbClr val="F6B26B"/>
                </a:solidFill>
                <a:latin typeface="Source Code Pro"/>
                <a:ea typeface="Source Code Pro"/>
                <a:cs typeface="Source Code Pro"/>
                <a:sym typeface="Source Code Pro"/>
              </a:rPr>
              <a:t>[3..7]</a:t>
            </a:r>
            <a:r>
              <a:rPr lang="en" sz="3000">
                <a:solidFill>
                  <a:schemeClr val="lt1"/>
                </a:solidFill>
                <a:latin typeface="Source Code Pro"/>
                <a:ea typeface="Source Code Pro"/>
                <a:cs typeface="Source Code Pro"/>
                <a:sym typeface="Source Code Pro"/>
              </a:rPr>
              <a:t>;</a:t>
            </a:r>
            <a:endParaRPr sz="3000">
              <a:solidFill>
                <a:srgbClr val="F6B26B"/>
              </a:solidFill>
              <a:latin typeface="Source Code Pro"/>
              <a:ea typeface="Source Code Pro"/>
              <a:cs typeface="Source Code Pro"/>
              <a:sym typeface="Source Code Pro"/>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0" name="Shape 3180"/>
        <p:cNvGrpSpPr/>
        <p:nvPr/>
      </p:nvGrpSpPr>
      <p:grpSpPr>
        <a:xfrm>
          <a:off x="0" y="0"/>
          <a:ext cx="0" cy="0"/>
          <a:chOff x="0" y="0"/>
          <a:chExt cx="0" cy="0"/>
        </a:xfrm>
      </p:grpSpPr>
      <p:sp>
        <p:nvSpPr>
          <p:cNvPr id="3181" name="Google Shape;3181;p220"/>
          <p:cNvSpPr txBox="1"/>
          <p:nvPr/>
        </p:nvSpPr>
        <p:spPr>
          <a:xfrm>
            <a:off x="4351275" y="4060250"/>
            <a:ext cx="37233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Source Code Pro"/>
                <a:ea typeface="Source Code Pro"/>
                <a:cs typeface="Source Code Pro"/>
                <a:sym typeface="Source Code Pro"/>
              </a:rPr>
              <a:t>nums</a:t>
            </a:r>
            <a:r>
              <a:rPr lang="en" sz="3000">
                <a:solidFill>
                  <a:srgbClr val="F6B26B"/>
                </a:solidFill>
                <a:latin typeface="Source Code Pro"/>
                <a:ea typeface="Source Code Pro"/>
                <a:cs typeface="Source Code Pro"/>
                <a:sym typeface="Source Code Pro"/>
              </a:rPr>
              <a:t>.</a:t>
            </a:r>
            <a:r>
              <a:rPr lang="en" sz="3000">
                <a:solidFill>
                  <a:srgbClr val="FFFFFF"/>
                </a:solidFill>
                <a:latin typeface="Source Code Pro"/>
                <a:ea typeface="Source Code Pro"/>
                <a:cs typeface="Source Code Pro"/>
                <a:sym typeface="Source Code Pro"/>
              </a:rPr>
              <a:t>as_slice</a:t>
            </a:r>
            <a:r>
              <a:rPr lang="en" sz="3000">
                <a:solidFill>
                  <a:srgbClr val="F6B26B"/>
                </a:solidFill>
                <a:latin typeface="Source Code Pro"/>
                <a:ea typeface="Source Code Pro"/>
                <a:cs typeface="Source Code Pro"/>
                <a:sym typeface="Source Code Pro"/>
              </a:rPr>
              <a:t>()</a:t>
            </a:r>
            <a:endParaRPr sz="3000">
              <a:solidFill>
                <a:srgbClr val="F6B26B"/>
              </a:solidFill>
              <a:latin typeface="Source Code Pro"/>
              <a:ea typeface="Source Code Pro"/>
              <a:cs typeface="Source Code Pro"/>
              <a:sym typeface="Source Code Pro"/>
            </a:endParaRPr>
          </a:p>
        </p:txBody>
      </p:sp>
      <p:sp>
        <p:nvSpPr>
          <p:cNvPr id="3182" name="Google Shape;3182;p220"/>
          <p:cNvSpPr txBox="1"/>
          <p:nvPr/>
        </p:nvSpPr>
        <p:spPr>
          <a:xfrm>
            <a:off x="313275" y="189675"/>
            <a:ext cx="16164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Slices</a:t>
            </a:r>
            <a:endParaRPr sz="3600">
              <a:solidFill>
                <a:srgbClr val="F3F3F3"/>
              </a:solidFill>
              <a:latin typeface="Alegreya"/>
              <a:ea typeface="Alegreya"/>
              <a:cs typeface="Alegreya"/>
              <a:sym typeface="Alegreya"/>
            </a:endParaRPr>
          </a:p>
        </p:txBody>
      </p:sp>
      <p:sp>
        <p:nvSpPr>
          <p:cNvPr id="3183" name="Google Shape;3183;p220"/>
          <p:cNvSpPr txBox="1"/>
          <p:nvPr/>
        </p:nvSpPr>
        <p:spPr>
          <a:xfrm>
            <a:off x="349575" y="2857750"/>
            <a:ext cx="4097400" cy="18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B4A7D6"/>
                </a:solidFill>
                <a:latin typeface="Alegreya"/>
                <a:ea typeface="Alegreya"/>
                <a:cs typeface="Alegreya"/>
                <a:sym typeface="Alegreya"/>
              </a:rPr>
              <a:t>slice doesn’t </a:t>
            </a:r>
            <a:r>
              <a:rPr b="1" lang="en" sz="3600">
                <a:solidFill>
                  <a:srgbClr val="B4A7D6"/>
                </a:solidFill>
                <a:latin typeface="Alegreya"/>
                <a:ea typeface="Alegreya"/>
                <a:cs typeface="Alegreya"/>
                <a:sym typeface="Alegreya"/>
              </a:rPr>
              <a:t>own</a:t>
            </a:r>
            <a:endParaRPr b="1" sz="3600">
              <a:solidFill>
                <a:srgbClr val="B4A7D6"/>
              </a:solidFill>
              <a:latin typeface="Alegreya"/>
              <a:ea typeface="Alegreya"/>
              <a:cs typeface="Alegreya"/>
              <a:sym typeface="Alegreya"/>
            </a:endParaRPr>
          </a:p>
          <a:p>
            <a:pPr indent="0" lvl="0" marL="0" rtl="0" algn="l">
              <a:spcBef>
                <a:spcPts val="0"/>
              </a:spcBef>
              <a:spcAft>
                <a:spcPts val="0"/>
              </a:spcAft>
              <a:buNone/>
            </a:pPr>
            <a:r>
              <a:rPr lang="en" sz="3600">
                <a:solidFill>
                  <a:srgbClr val="B4A7D6"/>
                </a:solidFill>
                <a:latin typeface="Alegreya"/>
                <a:ea typeface="Alegreya"/>
                <a:cs typeface="Alegreya"/>
                <a:sym typeface="Alegreya"/>
              </a:rPr>
              <a:t>the elements, just</a:t>
            </a:r>
            <a:endParaRPr sz="3600">
              <a:solidFill>
                <a:srgbClr val="B4A7D6"/>
              </a:solidFill>
              <a:latin typeface="Alegreya"/>
              <a:ea typeface="Alegreya"/>
              <a:cs typeface="Alegreya"/>
              <a:sym typeface="Alegreya"/>
            </a:endParaRPr>
          </a:p>
          <a:p>
            <a:pPr indent="0" lvl="0" marL="0" rtl="0" algn="l">
              <a:spcBef>
                <a:spcPts val="0"/>
              </a:spcBef>
              <a:spcAft>
                <a:spcPts val="0"/>
              </a:spcAft>
              <a:buNone/>
            </a:pPr>
            <a:r>
              <a:rPr b="1" lang="en" sz="3600">
                <a:solidFill>
                  <a:srgbClr val="B4A7D6"/>
                </a:solidFill>
                <a:latin typeface="Alegreya"/>
                <a:ea typeface="Alegreya"/>
                <a:cs typeface="Alegreya"/>
                <a:sym typeface="Alegreya"/>
              </a:rPr>
              <a:t>references</a:t>
            </a:r>
            <a:r>
              <a:rPr lang="en" sz="3600">
                <a:solidFill>
                  <a:srgbClr val="B4A7D6"/>
                </a:solidFill>
                <a:latin typeface="Alegreya"/>
                <a:ea typeface="Alegreya"/>
                <a:cs typeface="Alegreya"/>
                <a:sym typeface="Alegreya"/>
              </a:rPr>
              <a:t> them</a:t>
            </a:r>
            <a:endParaRPr sz="3600">
              <a:solidFill>
                <a:srgbClr val="B4A7D6"/>
              </a:solidFill>
              <a:latin typeface="Alegreya"/>
              <a:ea typeface="Alegreya"/>
              <a:cs typeface="Alegreya"/>
              <a:sym typeface="Alegreya"/>
            </a:endParaRPr>
          </a:p>
        </p:txBody>
      </p:sp>
      <p:sp>
        <p:nvSpPr>
          <p:cNvPr id="3184" name="Google Shape;3184;p220"/>
          <p:cNvSpPr txBox="1"/>
          <p:nvPr/>
        </p:nvSpPr>
        <p:spPr>
          <a:xfrm>
            <a:off x="5240175" y="2489500"/>
            <a:ext cx="3539400" cy="14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Source Code Pro"/>
                <a:ea typeface="Source Code Pro"/>
                <a:cs typeface="Source Code Pro"/>
                <a:sym typeface="Source Code Pro"/>
              </a:rPr>
              <a:t>nums: Vec</a:t>
            </a:r>
            <a:r>
              <a:rPr lang="en" sz="3000">
                <a:solidFill>
                  <a:srgbClr val="F6B26B"/>
                </a:solidFill>
                <a:latin typeface="Source Code Pro"/>
                <a:ea typeface="Source Code Pro"/>
                <a:cs typeface="Source Code Pro"/>
                <a:sym typeface="Source Code Pro"/>
              </a:rPr>
              <a:t>&lt;</a:t>
            </a:r>
            <a:r>
              <a:rPr lang="en" sz="3000">
                <a:solidFill>
                  <a:srgbClr val="FFFFFF"/>
                </a:solidFill>
                <a:latin typeface="Source Code Pro"/>
                <a:ea typeface="Source Code Pro"/>
                <a:cs typeface="Source Code Pro"/>
                <a:sym typeface="Source Code Pro"/>
              </a:rPr>
              <a:t>u8</a:t>
            </a:r>
            <a:r>
              <a:rPr lang="en" sz="3000">
                <a:solidFill>
                  <a:srgbClr val="F6B26B"/>
                </a:solidFill>
                <a:latin typeface="Source Code Pro"/>
                <a:ea typeface="Source Code Pro"/>
                <a:cs typeface="Source Code Pro"/>
                <a:sym typeface="Source Code Pro"/>
              </a:rPr>
              <a:t>&gt;</a:t>
            </a:r>
            <a:endParaRPr sz="30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3000">
                <a:solidFill>
                  <a:srgbClr val="FFFFFF"/>
                </a:solidFill>
                <a:latin typeface="Source Code Pro"/>
                <a:ea typeface="Source Code Pro"/>
                <a:cs typeface="Source Code Pro"/>
                <a:sym typeface="Source Code Pro"/>
              </a:rPr>
              <a:t>slice: </a:t>
            </a:r>
            <a:r>
              <a:rPr lang="en" sz="3000">
                <a:solidFill>
                  <a:srgbClr val="F6B26B"/>
                </a:solidFill>
                <a:latin typeface="Source Code Pro"/>
                <a:ea typeface="Source Code Pro"/>
                <a:cs typeface="Source Code Pro"/>
                <a:sym typeface="Source Code Pro"/>
              </a:rPr>
              <a:t>&amp;[</a:t>
            </a:r>
            <a:r>
              <a:rPr lang="en" sz="3000">
                <a:solidFill>
                  <a:schemeClr val="lt1"/>
                </a:solidFill>
                <a:latin typeface="Source Code Pro"/>
                <a:ea typeface="Source Code Pro"/>
                <a:cs typeface="Source Code Pro"/>
                <a:sym typeface="Source Code Pro"/>
              </a:rPr>
              <a:t>u8</a:t>
            </a:r>
            <a:r>
              <a:rPr lang="en" sz="3000">
                <a:solidFill>
                  <a:srgbClr val="F6B26B"/>
                </a:solidFill>
                <a:latin typeface="Source Code Pro"/>
                <a:ea typeface="Source Code Pro"/>
                <a:cs typeface="Source Code Pro"/>
                <a:sym typeface="Source Code Pro"/>
              </a:rPr>
              <a:t>]</a:t>
            </a:r>
            <a:endParaRPr sz="3000">
              <a:solidFill>
                <a:srgbClr val="F6B26B"/>
              </a:solidFill>
              <a:latin typeface="Source Code Pro"/>
              <a:ea typeface="Source Code Pro"/>
              <a:cs typeface="Source Code Pro"/>
              <a:sym typeface="Source Code Pro"/>
            </a:endParaRPr>
          </a:p>
        </p:txBody>
      </p:sp>
      <p:sp>
        <p:nvSpPr>
          <p:cNvPr id="3185" name="Google Shape;3185;p220"/>
          <p:cNvSpPr txBox="1"/>
          <p:nvPr/>
        </p:nvSpPr>
        <p:spPr>
          <a:xfrm>
            <a:off x="84675" y="1559200"/>
            <a:ext cx="8908800" cy="776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000">
                <a:solidFill>
                  <a:srgbClr val="F6B26B"/>
                </a:solidFill>
                <a:latin typeface="Source Code Pro"/>
                <a:ea typeface="Source Code Pro"/>
                <a:cs typeface="Source Code Pro"/>
                <a:sym typeface="Source Code Pro"/>
              </a:rPr>
              <a:t>let </a:t>
            </a:r>
            <a:r>
              <a:rPr lang="en" sz="3000">
                <a:solidFill>
                  <a:schemeClr val="lt1"/>
                </a:solidFill>
                <a:latin typeface="Source Code Pro"/>
                <a:ea typeface="Source Code Pro"/>
                <a:cs typeface="Source Code Pro"/>
                <a:sym typeface="Source Code Pro"/>
              </a:rPr>
              <a:t>str_slice: </a:t>
            </a:r>
            <a:r>
              <a:rPr lang="en" sz="3000">
                <a:solidFill>
                  <a:srgbClr val="F6B26B"/>
                </a:solidFill>
                <a:latin typeface="Source Code Pro"/>
                <a:ea typeface="Source Code Pro"/>
                <a:cs typeface="Source Code Pro"/>
                <a:sym typeface="Source Code Pro"/>
              </a:rPr>
              <a:t>&amp;str</a:t>
            </a:r>
            <a:r>
              <a:rPr lang="en" sz="3000">
                <a:solidFill>
                  <a:srgbClr val="F6B26B"/>
                </a:solidFill>
                <a:latin typeface="Source Code Pro"/>
                <a:ea typeface="Source Code Pro"/>
                <a:cs typeface="Source Code Pro"/>
                <a:sym typeface="Source Code Pro"/>
              </a:rPr>
              <a:t> = </a:t>
            </a:r>
            <a:r>
              <a:rPr lang="en" sz="3000">
                <a:solidFill>
                  <a:schemeClr val="lt1"/>
                </a:solidFill>
                <a:latin typeface="Source Code Pro"/>
                <a:ea typeface="Source Code Pro"/>
                <a:cs typeface="Source Code Pro"/>
                <a:sym typeface="Source Code Pro"/>
              </a:rPr>
              <a:t>string</a:t>
            </a:r>
            <a:r>
              <a:rPr lang="en" sz="3000">
                <a:solidFill>
                  <a:srgbClr val="F6B26B"/>
                </a:solidFill>
                <a:latin typeface="Source Code Pro"/>
                <a:ea typeface="Source Code Pro"/>
                <a:cs typeface="Source Code Pro"/>
                <a:sym typeface="Source Code Pro"/>
              </a:rPr>
              <a:t>[3..7]</a:t>
            </a:r>
            <a:r>
              <a:rPr lang="en" sz="3000">
                <a:solidFill>
                  <a:schemeClr val="lt1"/>
                </a:solidFill>
                <a:latin typeface="Source Code Pro"/>
                <a:ea typeface="Source Code Pro"/>
                <a:cs typeface="Source Code Pro"/>
                <a:sym typeface="Source Code Pro"/>
              </a:rPr>
              <a:t>;</a:t>
            </a:r>
            <a:endParaRPr sz="3000">
              <a:solidFill>
                <a:srgbClr val="F6B26B"/>
              </a:solidFill>
              <a:latin typeface="Source Code Pro"/>
              <a:ea typeface="Source Code Pro"/>
              <a:cs typeface="Source Code Pro"/>
              <a:sym typeface="Source Code Pro"/>
            </a:endParaRPr>
          </a:p>
        </p:txBody>
      </p:sp>
      <p:sp>
        <p:nvSpPr>
          <p:cNvPr id="3186" name="Google Shape;3186;p220"/>
          <p:cNvSpPr txBox="1"/>
          <p:nvPr/>
        </p:nvSpPr>
        <p:spPr>
          <a:xfrm>
            <a:off x="4351275" y="4885875"/>
            <a:ext cx="37233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Source Code Pro"/>
                <a:ea typeface="Source Code Pro"/>
                <a:cs typeface="Source Code Pro"/>
                <a:sym typeface="Source Code Pro"/>
              </a:rPr>
              <a:t>string</a:t>
            </a:r>
            <a:r>
              <a:rPr lang="en" sz="3000">
                <a:solidFill>
                  <a:srgbClr val="F6B26B"/>
                </a:solidFill>
                <a:latin typeface="Source Code Pro"/>
                <a:ea typeface="Source Code Pro"/>
                <a:cs typeface="Source Code Pro"/>
                <a:sym typeface="Source Code Pro"/>
              </a:rPr>
              <a:t>.</a:t>
            </a:r>
            <a:r>
              <a:rPr lang="en" sz="3000">
                <a:solidFill>
                  <a:srgbClr val="FFFFFF"/>
                </a:solidFill>
                <a:latin typeface="Source Code Pro"/>
                <a:ea typeface="Source Code Pro"/>
                <a:cs typeface="Source Code Pro"/>
                <a:sym typeface="Source Code Pro"/>
              </a:rPr>
              <a:t>as_str</a:t>
            </a:r>
            <a:r>
              <a:rPr lang="en" sz="3000">
                <a:solidFill>
                  <a:srgbClr val="F6B26B"/>
                </a:solidFill>
                <a:latin typeface="Source Code Pro"/>
                <a:ea typeface="Source Code Pro"/>
                <a:cs typeface="Source Code Pro"/>
                <a:sym typeface="Source Code Pro"/>
              </a:rPr>
              <a:t>()</a:t>
            </a:r>
            <a:endParaRPr sz="3000">
              <a:solidFill>
                <a:srgbClr val="F6B26B"/>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1"/>
                                        </p:tgtEl>
                                        <p:attrNameLst>
                                          <p:attrName>style.visibility</p:attrName>
                                        </p:attrNameLst>
                                      </p:cBhvr>
                                      <p:to>
                                        <p:strVal val="visible"/>
                                      </p:to>
                                    </p:set>
                                    <p:animEffect filter="fade" transition="in">
                                      <p:cBhvr>
                                        <p:cTn dur="1000"/>
                                        <p:tgtEl>
                                          <p:spTgt spid="3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6"/>
                                        </p:tgtEl>
                                        <p:attrNameLst>
                                          <p:attrName>style.visibility</p:attrName>
                                        </p:attrNameLst>
                                      </p:cBhvr>
                                      <p:to>
                                        <p:strVal val="visible"/>
                                      </p:to>
                                    </p:set>
                                    <p:animEffect filter="fade" transition="in">
                                      <p:cBhvr>
                                        <p:cTn dur="1000"/>
                                        <p:tgtEl>
                                          <p:spTgt spid="3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0" name="Shape 3190"/>
        <p:cNvGrpSpPr/>
        <p:nvPr/>
      </p:nvGrpSpPr>
      <p:grpSpPr>
        <a:xfrm>
          <a:off x="0" y="0"/>
          <a:ext cx="0" cy="0"/>
          <a:chOff x="0" y="0"/>
          <a:chExt cx="0" cy="0"/>
        </a:xfrm>
      </p:grpSpPr>
      <p:sp>
        <p:nvSpPr>
          <p:cNvPr id="3191" name="Google Shape;3191;p221"/>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Review of Part 6</a:t>
            </a:r>
            <a:endParaRPr>
              <a:latin typeface="Alegreya"/>
              <a:ea typeface="Alegreya"/>
              <a:cs typeface="Alegreya"/>
              <a:sym typeface="Alegreya"/>
            </a:endParaRPr>
          </a:p>
        </p:txBody>
      </p:sp>
      <p:sp>
        <p:nvSpPr>
          <p:cNvPr id="3192" name="Google Shape;3192;p221"/>
          <p:cNvSpPr txBox="1"/>
          <p:nvPr>
            <p:ph idx="1" type="body"/>
          </p:nvPr>
        </p:nvSpPr>
        <p:spPr>
          <a:xfrm>
            <a:off x="483575" y="2025050"/>
            <a:ext cx="8660400" cy="31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borrowing</a:t>
            </a:r>
            <a:r>
              <a:rPr lang="en">
                <a:solidFill>
                  <a:schemeClr val="lt2"/>
                </a:solidFill>
              </a:rPr>
              <a:t>     </a:t>
            </a:r>
            <a:r>
              <a:rPr lang="en" sz="2200">
                <a:solidFill>
                  <a:srgbClr val="B1E57F"/>
                </a:solidFill>
                <a:latin typeface="Source Code Pro"/>
                <a:ea typeface="Source Code Pro"/>
                <a:cs typeface="Source Code Pro"/>
                <a:sym typeface="Source Code Pro"/>
              </a:rPr>
              <a:t>    let </a:t>
            </a:r>
            <a:r>
              <a:rPr lang="en" sz="2200">
                <a:solidFill>
                  <a:schemeClr val="lt2"/>
                </a:solidFill>
                <a:latin typeface="Source Code Pro"/>
                <a:ea typeface="Source Code Pro"/>
                <a:cs typeface="Source Code Pro"/>
                <a:sym typeface="Source Code Pro"/>
              </a:rPr>
              <a:t>years_ref</a:t>
            </a:r>
            <a:r>
              <a:rPr lang="en" sz="2200">
                <a:solidFill>
                  <a:schemeClr val="lt2"/>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&amp;</a:t>
            </a:r>
            <a:r>
              <a:rPr lang="en" sz="2200">
                <a:solidFill>
                  <a:schemeClr val="lt2"/>
                </a:solidFill>
                <a:latin typeface="Source Code Pro"/>
                <a:ea typeface="Source Code Pro"/>
                <a:cs typeface="Source Code Pro"/>
                <a:sym typeface="Source Code Pro"/>
              </a:rPr>
              <a:t>Vec</a:t>
            </a:r>
            <a:r>
              <a:rPr lang="en" sz="2200">
                <a:solidFill>
                  <a:srgbClr val="B1E57F"/>
                </a:solidFill>
                <a:latin typeface="Source Code Pro"/>
                <a:ea typeface="Source Code Pro"/>
                <a:cs typeface="Source Code Pro"/>
                <a:sym typeface="Source Code Pro"/>
              </a:rPr>
              <a:t>&lt;</a:t>
            </a:r>
            <a:r>
              <a:rPr lang="en" sz="2200">
                <a:solidFill>
                  <a:schemeClr val="lt2"/>
                </a:solidFill>
                <a:latin typeface="Source Code Pro"/>
                <a:ea typeface="Source Code Pro"/>
                <a:cs typeface="Source Code Pro"/>
                <a:sym typeface="Source Code Pro"/>
              </a:rPr>
              <a:t>i32</a:t>
            </a:r>
            <a:r>
              <a:rPr lang="en" sz="2200">
                <a:solidFill>
                  <a:srgbClr val="B1E57F"/>
                </a:solidFill>
                <a:latin typeface="Source Code Pro"/>
                <a:ea typeface="Source Code Pro"/>
                <a:cs typeface="Source Code Pro"/>
                <a:sym typeface="Source Code Pro"/>
              </a:rPr>
              <a:t>&gt; = &amp;</a:t>
            </a:r>
            <a:r>
              <a:rPr lang="en" sz="2200">
                <a:solidFill>
                  <a:schemeClr val="lt2"/>
                </a:solidFill>
                <a:latin typeface="Source Code Pro"/>
                <a:ea typeface="Source Code Pro"/>
                <a:cs typeface="Source Code Pro"/>
                <a:sym typeface="Source Code Pro"/>
              </a:rPr>
              <a:t>years</a:t>
            </a:r>
            <a:r>
              <a:rPr lang="en" sz="2200">
                <a:solidFill>
                  <a:srgbClr val="B1E57F"/>
                </a:solidFill>
                <a:latin typeface="Source Code Pro"/>
                <a:ea typeface="Source Code Pro"/>
                <a:cs typeface="Source Code Pro"/>
                <a:sym typeface="Source Code Pro"/>
              </a:rPr>
              <a:t>;</a:t>
            </a:r>
            <a:endParaRPr/>
          </a:p>
          <a:p>
            <a:pPr indent="0" lvl="0" marL="0" rtl="0" algn="l">
              <a:lnSpc>
                <a:spcPct val="115000"/>
              </a:lnSpc>
              <a:spcBef>
                <a:spcPts val="1600"/>
              </a:spcBef>
              <a:spcAft>
                <a:spcPts val="0"/>
              </a:spcAft>
              <a:buNone/>
            </a:pPr>
            <a:r>
              <a:rPr lang="en"/>
              <a:t>mut refs                  </a:t>
            </a:r>
            <a:r>
              <a:rPr lang="en" sz="2200">
                <a:solidFill>
                  <a:srgbClr val="B1E57F"/>
                </a:solidFill>
                <a:latin typeface="Source Code Pro"/>
                <a:ea typeface="Source Code Pro"/>
                <a:cs typeface="Source Code Pro"/>
                <a:sym typeface="Source Code Pro"/>
              </a:rPr>
              <a:t>let </a:t>
            </a:r>
            <a:r>
              <a:rPr lang="en" sz="2200">
                <a:solidFill>
                  <a:schemeClr val="lt2"/>
                </a:solidFill>
                <a:latin typeface="Source Code Pro"/>
                <a:ea typeface="Source Code Pro"/>
                <a:cs typeface="Source Code Pro"/>
                <a:sym typeface="Source Code Pro"/>
              </a:rPr>
              <a:t>x: </a:t>
            </a:r>
            <a:r>
              <a:rPr lang="en" sz="2200">
                <a:solidFill>
                  <a:srgbClr val="B1E57F"/>
                </a:solidFill>
                <a:latin typeface="Source Code Pro"/>
                <a:ea typeface="Source Code Pro"/>
                <a:cs typeface="Source Code Pro"/>
                <a:sym typeface="Source Code Pro"/>
              </a:rPr>
              <a:t>&amp;mut </a:t>
            </a:r>
            <a:r>
              <a:rPr lang="en" sz="2200">
                <a:solidFill>
                  <a:schemeClr val="lt2"/>
                </a:solidFill>
                <a:latin typeface="Source Code Pro"/>
                <a:ea typeface="Source Code Pro"/>
                <a:cs typeface="Source Code Pro"/>
                <a:sym typeface="Source Code Pro"/>
              </a:rPr>
              <a:t>Vec</a:t>
            </a:r>
            <a:r>
              <a:rPr lang="en" sz="2200">
                <a:solidFill>
                  <a:srgbClr val="B1E57F"/>
                </a:solidFill>
                <a:latin typeface="Source Code Pro"/>
                <a:ea typeface="Source Code Pro"/>
                <a:cs typeface="Source Code Pro"/>
                <a:sym typeface="Source Code Pro"/>
              </a:rPr>
              <a:t>&lt;</a:t>
            </a:r>
            <a:r>
              <a:rPr lang="en" sz="2200">
                <a:solidFill>
                  <a:schemeClr val="lt2"/>
                </a:solidFill>
                <a:latin typeface="Source Code Pro"/>
                <a:ea typeface="Source Code Pro"/>
                <a:cs typeface="Source Code Pro"/>
                <a:sym typeface="Source Code Pro"/>
              </a:rPr>
              <a:t>i32</a:t>
            </a:r>
            <a:r>
              <a:rPr lang="en" sz="2200">
                <a:solidFill>
                  <a:srgbClr val="B1E57F"/>
                </a:solidFill>
                <a:latin typeface="Source Code Pro"/>
                <a:ea typeface="Source Code Pro"/>
                <a:cs typeface="Source Code Pro"/>
                <a:sym typeface="Source Code Pro"/>
              </a:rPr>
              <a:t>&gt; = &amp;mut </a:t>
            </a:r>
            <a:r>
              <a:rPr lang="en" sz="2200">
                <a:solidFill>
                  <a:schemeClr val="lt2"/>
                </a:solidFill>
                <a:latin typeface="Source Code Pro"/>
                <a:ea typeface="Source Code Pro"/>
                <a:cs typeface="Source Code Pro"/>
                <a:sym typeface="Source Code Pro"/>
              </a:rPr>
              <a:t>years</a:t>
            </a:r>
            <a:r>
              <a:rPr lang="en" sz="2200">
                <a:solidFill>
                  <a:srgbClr val="B1E57F"/>
                </a:solidFill>
                <a:latin typeface="Source Code Pro"/>
                <a:ea typeface="Source Code Pro"/>
                <a:cs typeface="Source Code Pro"/>
                <a:sym typeface="Source Code Pro"/>
              </a:rPr>
              <a:t>;</a:t>
            </a:r>
            <a:endParaRPr i="1"/>
          </a:p>
          <a:p>
            <a:pPr indent="0" lvl="0" marL="0" rtl="0" algn="l">
              <a:spcBef>
                <a:spcPts val="1600"/>
              </a:spcBef>
              <a:spcAft>
                <a:spcPts val="0"/>
              </a:spcAft>
              <a:buNone/>
            </a:pPr>
            <a:r>
              <a:rPr lang="en">
                <a:solidFill>
                  <a:schemeClr val="lt2"/>
                </a:solidFill>
              </a:rPr>
              <a:t>slices</a:t>
            </a:r>
            <a:r>
              <a:rPr lang="en">
                <a:solidFill>
                  <a:schemeClr val="lt2"/>
                </a:solidFill>
              </a:rPr>
              <a:t>                        </a:t>
            </a:r>
            <a:r>
              <a:rPr lang="en" sz="2200">
                <a:solidFill>
                  <a:srgbClr val="B1E57F"/>
                </a:solidFill>
                <a:latin typeface="Source Code Pro"/>
                <a:ea typeface="Source Code Pro"/>
                <a:cs typeface="Source Code Pro"/>
                <a:sym typeface="Source Code Pro"/>
              </a:rPr>
              <a:t>let </a:t>
            </a:r>
            <a:r>
              <a:rPr lang="en" sz="2200">
                <a:solidFill>
                  <a:schemeClr val="lt2"/>
                </a:solidFill>
                <a:latin typeface="Source Code Pro"/>
                <a:ea typeface="Source Code Pro"/>
                <a:cs typeface="Source Code Pro"/>
                <a:sym typeface="Source Code Pro"/>
              </a:rPr>
              <a:t>slice</a:t>
            </a:r>
            <a:r>
              <a:rPr lang="en" sz="2200">
                <a:solidFill>
                  <a:schemeClr val="lt2"/>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&amp;[</a:t>
            </a:r>
            <a:r>
              <a:rPr lang="en" sz="2200">
                <a:solidFill>
                  <a:schemeClr val="lt2"/>
                </a:solidFill>
                <a:latin typeface="Source Code Pro"/>
                <a:ea typeface="Source Code Pro"/>
                <a:cs typeface="Source Code Pro"/>
                <a:sym typeface="Source Code Pro"/>
              </a:rPr>
              <a:t>i32</a:t>
            </a:r>
            <a:r>
              <a:rPr lang="en" sz="2200">
                <a:solidFill>
                  <a:srgbClr val="B1E57F"/>
                </a:solidFill>
                <a:latin typeface="Source Code Pro"/>
                <a:ea typeface="Source Code Pro"/>
                <a:cs typeface="Source Code Pro"/>
                <a:sym typeface="Source Code Pro"/>
              </a:rPr>
              <a:t>] = &amp;</a:t>
            </a:r>
            <a:r>
              <a:rPr lang="en" sz="2200">
                <a:solidFill>
                  <a:srgbClr val="FFFFFF"/>
                </a:solidFill>
                <a:latin typeface="Source Code Pro"/>
                <a:ea typeface="Source Code Pro"/>
                <a:cs typeface="Source Code Pro"/>
                <a:sym typeface="Source Code Pro"/>
              </a:rPr>
              <a:t>years</a:t>
            </a:r>
            <a:r>
              <a:rPr lang="en" sz="2200">
                <a:solidFill>
                  <a:srgbClr val="B1E57F"/>
                </a:solidFill>
                <a:latin typeface="Source Code Pro"/>
                <a:ea typeface="Source Code Pro"/>
                <a:cs typeface="Source Code Pro"/>
                <a:sym typeface="Source Code Pro"/>
              </a:rPr>
              <a:t>[</a:t>
            </a:r>
            <a:r>
              <a:rPr lang="en" sz="2200">
                <a:solidFill>
                  <a:srgbClr val="FFFFFF"/>
                </a:solidFill>
                <a:latin typeface="Source Code Pro"/>
                <a:ea typeface="Source Code Pro"/>
                <a:cs typeface="Source Code Pro"/>
                <a:sym typeface="Source Code Pro"/>
              </a:rPr>
              <a:t>1</a:t>
            </a:r>
            <a:r>
              <a:rPr lang="en" sz="2200">
                <a:solidFill>
                  <a:srgbClr val="B1E57F"/>
                </a:solidFill>
                <a:latin typeface="Source Code Pro"/>
                <a:ea typeface="Source Code Pro"/>
                <a:cs typeface="Source Code Pro"/>
                <a:sym typeface="Source Code Pro"/>
              </a:rPr>
              <a:t>..</a:t>
            </a:r>
            <a:r>
              <a:rPr lang="en" sz="2200">
                <a:solidFill>
                  <a:srgbClr val="FFFFFF"/>
                </a:solidFill>
                <a:latin typeface="Source Code Pro"/>
                <a:ea typeface="Source Code Pro"/>
                <a:cs typeface="Source Code Pro"/>
                <a:sym typeface="Source Code Pro"/>
              </a:rPr>
              <a:t>3</a:t>
            </a:r>
            <a:r>
              <a:rPr lang="en" sz="2200">
                <a:solidFill>
                  <a:srgbClr val="B1E57F"/>
                </a:solidFill>
                <a:latin typeface="Source Code Pro"/>
                <a:ea typeface="Source Code Pro"/>
                <a:cs typeface="Source Code Pro"/>
                <a:sym typeface="Source Code Pro"/>
              </a:rPr>
              <a:t>];</a:t>
            </a:r>
            <a:endParaRPr sz="2200">
              <a:solidFill>
                <a:srgbClr val="B1E57F"/>
              </a:solidFill>
              <a:latin typeface="Source Code Pro"/>
              <a:ea typeface="Source Code Pro"/>
              <a:cs typeface="Source Code Pro"/>
              <a:sym typeface="Source Code Pro"/>
            </a:endParaRPr>
          </a:p>
          <a:p>
            <a:pPr indent="0" lvl="0" marL="0" rtl="0" algn="l">
              <a:spcBef>
                <a:spcPts val="1600"/>
              </a:spcBef>
              <a:spcAft>
                <a:spcPts val="1600"/>
              </a:spcAft>
              <a:buNone/>
            </a:pPr>
            <a:r>
              <a:rPr lang="en" sz="2200">
                <a:solidFill>
                  <a:srgbClr val="B1E57F"/>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let </a:t>
            </a:r>
            <a:r>
              <a:rPr lang="en" sz="2200">
                <a:solidFill>
                  <a:schemeClr val="lt2"/>
                </a:solidFill>
                <a:latin typeface="Source Code Pro"/>
                <a:ea typeface="Source Code Pro"/>
                <a:cs typeface="Source Code Pro"/>
                <a:sym typeface="Source Code Pro"/>
              </a:rPr>
              <a:t>foo: </a:t>
            </a:r>
            <a:r>
              <a:rPr lang="en" sz="2200">
                <a:solidFill>
                  <a:srgbClr val="B1E57F"/>
                </a:solidFill>
                <a:latin typeface="Source Code Pro"/>
                <a:ea typeface="Source Code Pro"/>
                <a:cs typeface="Source Code Pro"/>
                <a:sym typeface="Source Code Pro"/>
              </a:rPr>
              <a:t>&amp;str</a:t>
            </a:r>
            <a:r>
              <a:rPr lang="en" sz="2200">
                <a:solidFill>
                  <a:srgbClr val="B1E57F"/>
                </a:solidFill>
                <a:latin typeface="Source Code Pro"/>
                <a:ea typeface="Source Code Pro"/>
                <a:cs typeface="Source Code Pro"/>
                <a:sym typeface="Source Code Pro"/>
              </a:rPr>
              <a:t> = &amp;</a:t>
            </a:r>
            <a:r>
              <a:rPr lang="en" sz="2200">
                <a:solidFill>
                  <a:srgbClr val="FFFFFF"/>
                </a:solidFill>
                <a:latin typeface="Source Code Pro"/>
                <a:ea typeface="Source Code Pro"/>
                <a:cs typeface="Source Code Pro"/>
                <a:sym typeface="Source Code Pro"/>
              </a:rPr>
              <a:t>string</a:t>
            </a:r>
            <a:r>
              <a:rPr lang="en" sz="2200">
                <a:solidFill>
                  <a:srgbClr val="B1E57F"/>
                </a:solidFill>
                <a:latin typeface="Source Code Pro"/>
                <a:ea typeface="Source Code Pro"/>
                <a:cs typeface="Source Code Pro"/>
                <a:sym typeface="Source Code Pro"/>
              </a:rPr>
              <a:t>[</a:t>
            </a:r>
            <a:r>
              <a:rPr lang="en" sz="2200">
                <a:solidFill>
                  <a:srgbClr val="FFFFFF"/>
                </a:solidFill>
                <a:latin typeface="Source Code Pro"/>
                <a:ea typeface="Source Code Pro"/>
                <a:cs typeface="Source Code Pro"/>
                <a:sym typeface="Source Code Pro"/>
              </a:rPr>
              <a:t>1</a:t>
            </a:r>
            <a:r>
              <a:rPr lang="en" sz="2200">
                <a:solidFill>
                  <a:srgbClr val="B1E57F"/>
                </a:solidFill>
                <a:latin typeface="Source Code Pro"/>
                <a:ea typeface="Source Code Pro"/>
                <a:cs typeface="Source Code Pro"/>
                <a:sym typeface="Source Code Pro"/>
              </a:rPr>
              <a:t>..</a:t>
            </a:r>
            <a:r>
              <a:rPr lang="en" sz="2200">
                <a:solidFill>
                  <a:srgbClr val="FFFFFF"/>
                </a:solidFill>
                <a:latin typeface="Source Code Pro"/>
                <a:ea typeface="Source Code Pro"/>
                <a:cs typeface="Source Code Pro"/>
                <a:sym typeface="Source Code Pro"/>
              </a:rPr>
              <a:t>3</a:t>
            </a:r>
            <a:r>
              <a:rPr lang="en" sz="2200">
                <a:solidFill>
                  <a:srgbClr val="B1E57F"/>
                </a:solidFill>
                <a:latin typeface="Source Code Pro"/>
                <a:ea typeface="Source Code Pro"/>
                <a:cs typeface="Source Code Pro"/>
                <a:sym typeface="Source Code Pro"/>
              </a:rPr>
              <a:t>];</a:t>
            </a:r>
            <a:endParaRPr sz="2200">
              <a:solidFill>
                <a:srgbClr val="B1E57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2">
                                            <p:txEl>
                                              <p:pRg end="0" st="0"/>
                                            </p:txEl>
                                          </p:spTgt>
                                        </p:tgtEl>
                                        <p:attrNameLst>
                                          <p:attrName>style.visibility</p:attrName>
                                        </p:attrNameLst>
                                      </p:cBhvr>
                                      <p:to>
                                        <p:strVal val="visible"/>
                                      </p:to>
                                    </p:set>
                                    <p:animEffect filter="fade" transition="in">
                                      <p:cBhvr>
                                        <p:cTn dur="500"/>
                                        <p:tgtEl>
                                          <p:spTgt spid="319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2">
                                            <p:txEl>
                                              <p:pRg end="1" st="1"/>
                                            </p:txEl>
                                          </p:spTgt>
                                        </p:tgtEl>
                                        <p:attrNameLst>
                                          <p:attrName>style.visibility</p:attrName>
                                        </p:attrNameLst>
                                      </p:cBhvr>
                                      <p:to>
                                        <p:strVal val="visible"/>
                                      </p:to>
                                    </p:set>
                                    <p:animEffect filter="fade" transition="in">
                                      <p:cBhvr>
                                        <p:cTn dur="500"/>
                                        <p:tgtEl>
                                          <p:spTgt spid="319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2">
                                            <p:txEl>
                                              <p:pRg end="2" st="2"/>
                                            </p:txEl>
                                          </p:spTgt>
                                        </p:tgtEl>
                                        <p:attrNameLst>
                                          <p:attrName>style.visibility</p:attrName>
                                        </p:attrNameLst>
                                      </p:cBhvr>
                                      <p:to>
                                        <p:strVal val="visible"/>
                                      </p:to>
                                    </p:set>
                                    <p:animEffect filter="fade" transition="in">
                                      <p:cBhvr>
                                        <p:cTn dur="500"/>
                                        <p:tgtEl>
                                          <p:spTgt spid="319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2">
                                            <p:txEl>
                                              <p:pRg end="3" st="3"/>
                                            </p:txEl>
                                          </p:spTgt>
                                        </p:tgtEl>
                                        <p:attrNameLst>
                                          <p:attrName>style.visibility</p:attrName>
                                        </p:attrNameLst>
                                      </p:cBhvr>
                                      <p:to>
                                        <p:strVal val="visible"/>
                                      </p:to>
                                    </p:set>
                                    <p:animEffect filter="fade" transition="in">
                                      <p:cBhvr>
                                        <p:cTn dur="500"/>
                                        <p:tgtEl>
                                          <p:spTgt spid="319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6" name="Shape 3196"/>
        <p:cNvGrpSpPr/>
        <p:nvPr/>
      </p:nvGrpSpPr>
      <p:grpSpPr>
        <a:xfrm>
          <a:off x="0" y="0"/>
          <a:ext cx="0" cy="0"/>
          <a:chOff x="0" y="0"/>
          <a:chExt cx="0" cy="0"/>
        </a:xfrm>
      </p:grpSpPr>
      <p:sp>
        <p:nvSpPr>
          <p:cNvPr id="3197" name="Google Shape;3197;p222"/>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Exercises for Part 6</a:t>
            </a:r>
            <a:endParaRPr b="1">
              <a:solidFill>
                <a:srgbClr val="B1E57F"/>
              </a:solidFill>
              <a:latin typeface="Alegreya"/>
              <a:ea typeface="Alegreya"/>
              <a:cs typeface="Alegreya"/>
              <a:sym typeface="Alegreya"/>
            </a:endParaRPr>
          </a:p>
        </p:txBody>
      </p:sp>
      <p:sp>
        <p:nvSpPr>
          <p:cNvPr id="3198" name="Google Shape;3198;p222"/>
          <p:cNvSpPr txBox="1"/>
          <p:nvPr>
            <p:ph idx="1" type="body"/>
          </p:nvPr>
        </p:nvSpPr>
        <p:spPr>
          <a:xfrm>
            <a:off x="483575" y="2025056"/>
            <a:ext cx="81711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Follow the instructions in </a:t>
            </a:r>
            <a:r>
              <a:rPr b="1" lang="en">
                <a:latin typeface="Source Code Pro"/>
                <a:ea typeface="Source Code Pro"/>
                <a:cs typeface="Source Code Pro"/>
                <a:sym typeface="Source Code Pro"/>
              </a:rPr>
              <a:t>part6/README.md</a:t>
            </a:r>
            <a:endParaRPr b="1" u="sng">
              <a:solidFill>
                <a:schemeClr val="accent4"/>
              </a:solidFill>
              <a:latin typeface="Source Code Pro"/>
              <a:ea typeface="Source Code Pro"/>
              <a:cs typeface="Source Code Pro"/>
              <a:sym typeface="Source Code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nvSpPr>
        <p:spPr>
          <a:xfrm>
            <a:off x="618075" y="1457325"/>
            <a:ext cx="76017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main() </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x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y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2.2</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println!(</a:t>
            </a:r>
            <a:r>
              <a:rPr lang="en" sz="2400">
                <a:solidFill>
                  <a:srgbClr val="A2C4C9"/>
                </a:solidFill>
                <a:latin typeface="Source Code Pro"/>
                <a:ea typeface="Source Code Pro"/>
                <a:cs typeface="Source Code Pro"/>
                <a:sym typeface="Source Code Pro"/>
              </a:rPr>
              <a:t>"x times y is </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x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213" name="Google Shape;213;p34"/>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Floats</a:t>
            </a:r>
            <a:endParaRPr sz="3600">
              <a:solidFill>
                <a:srgbClr val="F3F3F3"/>
              </a:solidFill>
              <a:latin typeface="Alegreya"/>
              <a:ea typeface="Alegreya"/>
              <a:cs typeface="Alegreya"/>
              <a:sym typeface="Alegreya"/>
            </a:endParaRPr>
          </a:p>
        </p:txBody>
      </p:sp>
      <p:sp>
        <p:nvSpPr>
          <p:cNvPr id="214" name="Google Shape;214;p34"/>
          <p:cNvSpPr txBox="1"/>
          <p:nvPr/>
        </p:nvSpPr>
        <p:spPr>
          <a:xfrm>
            <a:off x="455275" y="4200525"/>
            <a:ext cx="7652400" cy="820800"/>
          </a:xfrm>
          <a:prstGeom prst="rect">
            <a:avLst/>
          </a:prstGeom>
          <a:solidFill>
            <a:srgbClr val="4343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Source Code Pro"/>
                <a:ea typeface="Source Code Pro"/>
                <a:cs typeface="Source Code Pro"/>
                <a:sym typeface="Source Code Pro"/>
              </a:rPr>
              <a:t>x times y is 2.4200000000000004</a:t>
            </a:r>
            <a:endParaRPr sz="3000">
              <a:solidFill>
                <a:srgbClr val="FFFFF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2" name="Shape 3202"/>
        <p:cNvGrpSpPr/>
        <p:nvPr/>
      </p:nvGrpSpPr>
      <p:grpSpPr>
        <a:xfrm>
          <a:off x="0" y="0"/>
          <a:ext cx="0" cy="0"/>
          <a:chOff x="0" y="0"/>
          <a:chExt cx="0" cy="0"/>
        </a:xfrm>
      </p:grpSpPr>
      <p:sp>
        <p:nvSpPr>
          <p:cNvPr id="3203" name="Google Shape;3203;p223"/>
          <p:cNvSpPr txBox="1"/>
          <p:nvPr>
            <p:ph type="title"/>
          </p:nvPr>
        </p:nvSpPr>
        <p:spPr>
          <a:xfrm>
            <a:off x="1559925" y="4682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7</a:t>
            </a:r>
            <a:r>
              <a:rPr lang="en">
                <a:latin typeface="Alegreya"/>
                <a:ea typeface="Alegreya"/>
                <a:cs typeface="Alegreya"/>
                <a:sym typeface="Alegreya"/>
              </a:rPr>
              <a:t>. Lifetimes</a:t>
            </a:r>
            <a:endParaRPr>
              <a:latin typeface="Alegreya"/>
              <a:ea typeface="Alegreya"/>
              <a:cs typeface="Alegreya"/>
              <a:sym typeface="Alegreya"/>
            </a:endParaRPr>
          </a:p>
        </p:txBody>
      </p:sp>
      <p:sp>
        <p:nvSpPr>
          <p:cNvPr id="3204" name="Google Shape;3204;p223"/>
          <p:cNvSpPr txBox="1"/>
          <p:nvPr>
            <p:ph idx="1" type="body"/>
          </p:nvPr>
        </p:nvSpPr>
        <p:spPr>
          <a:xfrm>
            <a:off x="483575" y="2025056"/>
            <a:ext cx="81711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2"/>
                </a:solidFill>
              </a:rPr>
              <a:t>Lifetimes</a:t>
            </a:r>
            <a:endParaRPr>
              <a:solidFill>
                <a:schemeClr val="lt2"/>
              </a:solidFill>
            </a:endParaRPr>
          </a:p>
          <a:p>
            <a:pPr indent="0" lvl="0" marL="0" rtl="0" algn="l">
              <a:spcBef>
                <a:spcPts val="1600"/>
              </a:spcBef>
              <a:spcAft>
                <a:spcPts val="0"/>
              </a:spcAft>
              <a:buClr>
                <a:schemeClr val="dk1"/>
              </a:buClr>
              <a:buSzPts val="1100"/>
              <a:buFont typeface="Arial"/>
              <a:buNone/>
            </a:pPr>
            <a:r>
              <a:rPr lang="en">
                <a:solidFill>
                  <a:schemeClr val="lt2"/>
                </a:solidFill>
              </a:rPr>
              <a:t>Lifetime Annotations</a:t>
            </a:r>
            <a:endParaRPr>
              <a:solidFill>
                <a:schemeClr val="lt2"/>
              </a:solidFill>
            </a:endParaRPr>
          </a:p>
          <a:p>
            <a:pPr indent="0" lvl="0" marL="0" rtl="0" algn="l">
              <a:spcBef>
                <a:spcPts val="1600"/>
              </a:spcBef>
              <a:spcAft>
                <a:spcPts val="0"/>
              </a:spcAft>
              <a:buClr>
                <a:schemeClr val="dk1"/>
              </a:buClr>
              <a:buSzPts val="1100"/>
              <a:buFont typeface="Arial"/>
              <a:buNone/>
            </a:pPr>
            <a:r>
              <a:rPr lang="en">
                <a:solidFill>
                  <a:schemeClr val="lt2"/>
                </a:solidFill>
              </a:rPr>
              <a:t>Lifetime Elision</a:t>
            </a:r>
            <a:endParaRPr>
              <a:solidFill>
                <a:schemeClr val="lt2"/>
              </a:solidFill>
            </a:endParaRPr>
          </a:p>
          <a:p>
            <a:pPr indent="0" lvl="0" marL="0" rtl="0" algn="l">
              <a:spcBef>
                <a:spcPts val="1600"/>
              </a:spcBef>
              <a:spcAft>
                <a:spcPts val="1600"/>
              </a:spcAft>
              <a:buClr>
                <a:schemeClr val="dk1"/>
              </a:buClr>
              <a:buSzPts val="1100"/>
              <a:buFont typeface="Arial"/>
              <a:buNone/>
            </a:pPr>
            <a:r>
              <a:rPr lang="en">
                <a:solidFill>
                  <a:schemeClr val="lt2"/>
                </a:solidFill>
              </a:rPr>
              <a:t>The Static Lifetime</a:t>
            </a:r>
            <a:endParaRPr>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4">
                                            <p:txEl>
                                              <p:pRg end="0" st="0"/>
                                            </p:txEl>
                                          </p:spTgt>
                                        </p:tgtEl>
                                        <p:attrNameLst>
                                          <p:attrName>style.visibility</p:attrName>
                                        </p:attrNameLst>
                                      </p:cBhvr>
                                      <p:to>
                                        <p:strVal val="visible"/>
                                      </p:to>
                                    </p:set>
                                    <p:animEffect filter="fade" transition="in">
                                      <p:cBhvr>
                                        <p:cTn dur="500"/>
                                        <p:tgtEl>
                                          <p:spTgt spid="32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4">
                                            <p:txEl>
                                              <p:pRg end="1" st="1"/>
                                            </p:txEl>
                                          </p:spTgt>
                                        </p:tgtEl>
                                        <p:attrNameLst>
                                          <p:attrName>style.visibility</p:attrName>
                                        </p:attrNameLst>
                                      </p:cBhvr>
                                      <p:to>
                                        <p:strVal val="visible"/>
                                      </p:to>
                                    </p:set>
                                    <p:animEffect filter="fade" transition="in">
                                      <p:cBhvr>
                                        <p:cTn dur="500"/>
                                        <p:tgtEl>
                                          <p:spTgt spid="32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4">
                                            <p:txEl>
                                              <p:pRg end="2" st="2"/>
                                            </p:txEl>
                                          </p:spTgt>
                                        </p:tgtEl>
                                        <p:attrNameLst>
                                          <p:attrName>style.visibility</p:attrName>
                                        </p:attrNameLst>
                                      </p:cBhvr>
                                      <p:to>
                                        <p:strVal val="visible"/>
                                      </p:to>
                                    </p:set>
                                    <p:animEffect filter="fade" transition="in">
                                      <p:cBhvr>
                                        <p:cTn dur="500"/>
                                        <p:tgtEl>
                                          <p:spTgt spid="32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4">
                                            <p:txEl>
                                              <p:pRg end="3" st="3"/>
                                            </p:txEl>
                                          </p:spTgt>
                                        </p:tgtEl>
                                        <p:attrNameLst>
                                          <p:attrName>style.visibility</p:attrName>
                                        </p:attrNameLst>
                                      </p:cBhvr>
                                      <p:to>
                                        <p:strVal val="visible"/>
                                      </p:to>
                                    </p:set>
                                    <p:animEffect filter="fade" transition="in">
                                      <p:cBhvr>
                                        <p:cTn dur="500"/>
                                        <p:tgtEl>
                                          <p:spTgt spid="320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8" name="Shape 3208"/>
        <p:cNvGrpSpPr/>
        <p:nvPr/>
      </p:nvGrpSpPr>
      <p:grpSpPr>
        <a:xfrm>
          <a:off x="0" y="0"/>
          <a:ext cx="0" cy="0"/>
          <a:chOff x="0" y="0"/>
          <a:chExt cx="0" cy="0"/>
        </a:xfrm>
      </p:grpSpPr>
      <p:sp>
        <p:nvSpPr>
          <p:cNvPr id="3209" name="Google Shape;3209;p224"/>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Lifetimes</a:t>
            </a:r>
            <a:endParaRPr sz="3600">
              <a:solidFill>
                <a:srgbClr val="F3F3F3"/>
              </a:solidFill>
              <a:latin typeface="Alegreya"/>
              <a:ea typeface="Alegreya"/>
              <a:cs typeface="Alegreya"/>
              <a:sym typeface="Alegreya"/>
            </a:endParaRPr>
          </a:p>
        </p:txBody>
      </p:sp>
      <p:sp>
        <p:nvSpPr>
          <p:cNvPr id="3210" name="Google Shape;3210;p224"/>
          <p:cNvSpPr txBox="1"/>
          <p:nvPr/>
        </p:nvSpPr>
        <p:spPr>
          <a:xfrm>
            <a:off x="349575" y="1048075"/>
            <a:ext cx="8718300" cy="4248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&gt;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1980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1985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1990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1990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2010</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eighties: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 &amp;</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nineties: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 &amp;</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println!</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A2C4C9"/>
                </a:solidFill>
                <a:latin typeface="Source Code Pro"/>
                <a:ea typeface="Source Code Pro"/>
                <a:cs typeface="Source Code Pro"/>
                <a:sym typeface="Source Code Pro"/>
              </a:rPr>
              <a:t>"We have </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 years in the nineties",</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nineties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len</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0">
                                            <p:txEl>
                                              <p:pRg end="0" st="0"/>
                                            </p:txEl>
                                          </p:spTgt>
                                        </p:tgtEl>
                                        <p:attrNameLst>
                                          <p:attrName>style.visibility</p:attrName>
                                        </p:attrNameLst>
                                      </p:cBhvr>
                                      <p:to>
                                        <p:strVal val="visible"/>
                                      </p:to>
                                    </p:set>
                                    <p:animEffect filter="fade" transition="in">
                                      <p:cBhvr>
                                        <p:cTn dur="1000"/>
                                        <p:tgtEl>
                                          <p:spTgt spid="32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0">
                                            <p:txEl>
                                              <p:pRg end="1" st="1"/>
                                            </p:txEl>
                                          </p:spTgt>
                                        </p:tgtEl>
                                        <p:attrNameLst>
                                          <p:attrName>style.visibility</p:attrName>
                                        </p:attrNameLst>
                                      </p:cBhvr>
                                      <p:to>
                                        <p:strVal val="visible"/>
                                      </p:to>
                                    </p:set>
                                    <p:animEffect filter="fade" transition="in">
                                      <p:cBhvr>
                                        <p:cTn dur="1000"/>
                                        <p:tgtEl>
                                          <p:spTgt spid="32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0">
                                            <p:txEl>
                                              <p:pRg end="2" st="2"/>
                                            </p:txEl>
                                          </p:spTgt>
                                        </p:tgtEl>
                                        <p:attrNameLst>
                                          <p:attrName>style.visibility</p:attrName>
                                        </p:attrNameLst>
                                      </p:cBhvr>
                                      <p:to>
                                        <p:strVal val="visible"/>
                                      </p:to>
                                    </p:set>
                                    <p:animEffect filter="fade" transition="in">
                                      <p:cBhvr>
                                        <p:cTn dur="1000"/>
                                        <p:tgtEl>
                                          <p:spTgt spid="32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0">
                                            <p:txEl>
                                              <p:pRg end="3" st="3"/>
                                            </p:txEl>
                                          </p:spTgt>
                                        </p:tgtEl>
                                        <p:attrNameLst>
                                          <p:attrName>style.visibility</p:attrName>
                                        </p:attrNameLst>
                                      </p:cBhvr>
                                      <p:to>
                                        <p:strVal val="visible"/>
                                      </p:to>
                                    </p:set>
                                    <p:animEffect filter="fade" transition="in">
                                      <p:cBhvr>
                                        <p:cTn dur="1000"/>
                                        <p:tgtEl>
                                          <p:spTgt spid="32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0">
                                            <p:txEl>
                                              <p:pRg end="4" st="4"/>
                                            </p:txEl>
                                          </p:spTgt>
                                        </p:tgtEl>
                                        <p:attrNameLst>
                                          <p:attrName>style.visibility</p:attrName>
                                        </p:attrNameLst>
                                      </p:cBhvr>
                                      <p:to>
                                        <p:strVal val="visible"/>
                                      </p:to>
                                    </p:set>
                                    <p:animEffect filter="fade" transition="in">
                                      <p:cBhvr>
                                        <p:cTn dur="1000"/>
                                        <p:tgtEl>
                                          <p:spTgt spid="321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4" name="Shape 3214"/>
        <p:cNvGrpSpPr/>
        <p:nvPr/>
      </p:nvGrpSpPr>
      <p:grpSpPr>
        <a:xfrm>
          <a:off x="0" y="0"/>
          <a:ext cx="0" cy="0"/>
          <a:chOff x="0" y="0"/>
          <a:chExt cx="0" cy="0"/>
        </a:xfrm>
      </p:grpSpPr>
      <p:sp>
        <p:nvSpPr>
          <p:cNvPr id="3215" name="Google Shape;3215;p225"/>
          <p:cNvSpPr txBox="1"/>
          <p:nvPr/>
        </p:nvSpPr>
        <p:spPr>
          <a:xfrm>
            <a:off x="330200" y="858075"/>
            <a:ext cx="8553600" cy="3879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jazz_releases(years: </a:t>
            </a:r>
            <a:r>
              <a:rPr lang="en" sz="2400">
                <a:solidFill>
                  <a:srgbClr val="F6B26B"/>
                </a:solidFill>
                <a:latin typeface="Source Code Pro"/>
                <a:ea typeface="Source Code Pro"/>
                <a:cs typeface="Source Code Pro"/>
                <a:sym typeface="Source Code Pro"/>
              </a:rPr>
              <a:t>&amp;[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eighties: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 &amp;</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nineties: </a:t>
            </a:r>
            <a:r>
              <a:rPr lang="en" sz="2400">
                <a:solidFill>
                  <a:srgbClr val="F6B26B"/>
                </a:solidFill>
                <a:latin typeface="Source Code Pro"/>
                <a:ea typeface="Source Code Pro"/>
                <a:cs typeface="Source Code Pro"/>
                <a:sym typeface="Source Code Pro"/>
              </a:rPr>
              <a:t>&amp;[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 &amp;</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eighties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nineties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216" name="Google Shape;3216;p225"/>
          <p:cNvSpPr txBox="1"/>
          <p:nvPr/>
        </p:nvSpPr>
        <p:spPr>
          <a:xfrm>
            <a:off x="4921575" y="2343475"/>
            <a:ext cx="3834900" cy="2031900"/>
          </a:xfrm>
          <a:prstGeom prst="rect">
            <a:avLst/>
          </a:prstGeom>
          <a:noFill/>
          <a:ln cap="flat" cmpd="sng" w="38100">
            <a:solidFill>
              <a:srgbClr val="B4A7D6"/>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eighties: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nineties: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217" name="Google Shape;3217;p225"/>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Lifetimes</a:t>
            </a:r>
            <a:endParaRPr sz="3600">
              <a:solidFill>
                <a:srgbClr val="F3F3F3"/>
              </a:solidFill>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5">
                                            <p:txEl>
                                              <p:pRg end="0" st="0"/>
                                            </p:txEl>
                                          </p:spTgt>
                                        </p:tgtEl>
                                        <p:attrNameLst>
                                          <p:attrName>style.visibility</p:attrName>
                                        </p:attrNameLst>
                                      </p:cBhvr>
                                      <p:to>
                                        <p:strVal val="visible"/>
                                      </p:to>
                                    </p:set>
                                    <p:animEffect filter="fade" transition="in">
                                      <p:cBhvr>
                                        <p:cTn dur="1000"/>
                                        <p:tgtEl>
                                          <p:spTgt spid="32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5">
                                            <p:txEl>
                                              <p:pRg end="1" st="1"/>
                                            </p:txEl>
                                          </p:spTgt>
                                        </p:tgtEl>
                                        <p:attrNameLst>
                                          <p:attrName>style.visibility</p:attrName>
                                        </p:attrNameLst>
                                      </p:cBhvr>
                                      <p:to>
                                        <p:strVal val="visible"/>
                                      </p:to>
                                    </p:set>
                                    <p:animEffect filter="fade" transition="in">
                                      <p:cBhvr>
                                        <p:cTn dur="1000"/>
                                        <p:tgtEl>
                                          <p:spTgt spid="32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5">
                                            <p:txEl>
                                              <p:pRg end="2" st="2"/>
                                            </p:txEl>
                                          </p:spTgt>
                                        </p:tgtEl>
                                        <p:attrNameLst>
                                          <p:attrName>style.visibility</p:attrName>
                                        </p:attrNameLst>
                                      </p:cBhvr>
                                      <p:to>
                                        <p:strVal val="visible"/>
                                      </p:to>
                                    </p:set>
                                    <p:animEffect filter="fade" transition="in">
                                      <p:cBhvr>
                                        <p:cTn dur="1000"/>
                                        <p:tgtEl>
                                          <p:spTgt spid="321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5">
                                            <p:txEl>
                                              <p:pRg end="3" st="3"/>
                                            </p:txEl>
                                          </p:spTgt>
                                        </p:tgtEl>
                                        <p:attrNameLst>
                                          <p:attrName>style.visibility</p:attrName>
                                        </p:attrNameLst>
                                      </p:cBhvr>
                                      <p:to>
                                        <p:strVal val="visible"/>
                                      </p:to>
                                    </p:set>
                                    <p:animEffect filter="fade" transition="in">
                                      <p:cBhvr>
                                        <p:cTn dur="1000"/>
                                        <p:tgtEl>
                                          <p:spTgt spid="321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5">
                                            <p:txEl>
                                              <p:pRg end="4" st="4"/>
                                            </p:txEl>
                                          </p:spTgt>
                                        </p:tgtEl>
                                        <p:attrNameLst>
                                          <p:attrName>style.visibility</p:attrName>
                                        </p:attrNameLst>
                                      </p:cBhvr>
                                      <p:to>
                                        <p:strVal val="visible"/>
                                      </p:to>
                                    </p:set>
                                    <p:animEffect filter="fade" transition="in">
                                      <p:cBhvr>
                                        <p:cTn dur="1000"/>
                                        <p:tgtEl>
                                          <p:spTgt spid="321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5">
                                            <p:txEl>
                                              <p:pRg end="5" st="5"/>
                                            </p:txEl>
                                          </p:spTgt>
                                        </p:tgtEl>
                                        <p:attrNameLst>
                                          <p:attrName>style.visibility</p:attrName>
                                        </p:attrNameLst>
                                      </p:cBhvr>
                                      <p:to>
                                        <p:strVal val="visible"/>
                                      </p:to>
                                    </p:set>
                                    <p:animEffect filter="fade" transition="in">
                                      <p:cBhvr>
                                        <p:cTn dur="1000"/>
                                        <p:tgtEl>
                                          <p:spTgt spid="3215">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5">
                                            <p:txEl>
                                              <p:pRg end="6" st="6"/>
                                            </p:txEl>
                                          </p:spTgt>
                                        </p:tgtEl>
                                        <p:attrNameLst>
                                          <p:attrName>style.visibility</p:attrName>
                                        </p:attrNameLst>
                                      </p:cBhvr>
                                      <p:to>
                                        <p:strVal val="visible"/>
                                      </p:to>
                                    </p:set>
                                    <p:animEffect filter="fade" transition="in">
                                      <p:cBhvr>
                                        <p:cTn dur="1000"/>
                                        <p:tgtEl>
                                          <p:spTgt spid="3215">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5">
                                            <p:txEl>
                                              <p:pRg end="7" st="7"/>
                                            </p:txEl>
                                          </p:spTgt>
                                        </p:tgtEl>
                                        <p:attrNameLst>
                                          <p:attrName>style.visibility</p:attrName>
                                        </p:attrNameLst>
                                      </p:cBhvr>
                                      <p:to>
                                        <p:strVal val="visible"/>
                                      </p:to>
                                    </p:set>
                                    <p:animEffect filter="fade" transition="in">
                                      <p:cBhvr>
                                        <p:cTn dur="1000"/>
                                        <p:tgtEl>
                                          <p:spTgt spid="3215">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5">
                                            <p:txEl>
                                              <p:pRg end="8" st="8"/>
                                            </p:txEl>
                                          </p:spTgt>
                                        </p:tgtEl>
                                        <p:attrNameLst>
                                          <p:attrName>style.visibility</p:attrName>
                                        </p:attrNameLst>
                                      </p:cBhvr>
                                      <p:to>
                                        <p:strVal val="visible"/>
                                      </p:to>
                                    </p:set>
                                    <p:animEffect filter="fade" transition="in">
                                      <p:cBhvr>
                                        <p:cTn dur="1000"/>
                                        <p:tgtEl>
                                          <p:spTgt spid="3215">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5">
                                            <p:txEl>
                                              <p:pRg end="9" st="9"/>
                                            </p:txEl>
                                          </p:spTgt>
                                        </p:tgtEl>
                                        <p:attrNameLst>
                                          <p:attrName>style.visibility</p:attrName>
                                        </p:attrNameLst>
                                      </p:cBhvr>
                                      <p:to>
                                        <p:strVal val="visible"/>
                                      </p:to>
                                    </p:set>
                                    <p:animEffect filter="fade" transition="in">
                                      <p:cBhvr>
                                        <p:cTn dur="1000"/>
                                        <p:tgtEl>
                                          <p:spTgt spid="3215">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1" name="Shape 3221"/>
        <p:cNvGrpSpPr/>
        <p:nvPr/>
      </p:nvGrpSpPr>
      <p:grpSpPr>
        <a:xfrm>
          <a:off x="0" y="0"/>
          <a:ext cx="0" cy="0"/>
          <a:chOff x="0" y="0"/>
          <a:chExt cx="0" cy="0"/>
        </a:xfrm>
      </p:grpSpPr>
      <p:sp>
        <p:nvSpPr>
          <p:cNvPr id="3222" name="Google Shape;3222;p226"/>
          <p:cNvSpPr txBox="1"/>
          <p:nvPr/>
        </p:nvSpPr>
        <p:spPr>
          <a:xfrm>
            <a:off x="330200" y="1543875"/>
            <a:ext cx="85536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releases =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all_years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&gt;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1980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1985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1990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1995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2000</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jazz_releases</a:t>
            </a:r>
            <a:r>
              <a:rPr lang="en" sz="2400">
                <a:solidFill>
                  <a:srgbClr val="F6B26B"/>
                </a:solidFill>
                <a:latin typeface="Source Code Pro"/>
                <a:ea typeface="Source Code Pro"/>
                <a:cs typeface="Source Code Pro"/>
                <a:sym typeface="Source Code Pro"/>
              </a:rPr>
              <a:t>(&amp;</a:t>
            </a:r>
            <a:r>
              <a:rPr lang="en" sz="2400">
                <a:solidFill>
                  <a:srgbClr val="FFFFFF"/>
                </a:solidFill>
                <a:latin typeface="Source Code Pro"/>
                <a:ea typeface="Source Code Pro"/>
                <a:cs typeface="Source Code Pro"/>
                <a:sym typeface="Source Code Pro"/>
              </a:rPr>
              <a:t>all_years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223" name="Google Shape;3223;p226"/>
          <p:cNvSpPr txBox="1"/>
          <p:nvPr/>
        </p:nvSpPr>
        <p:spPr>
          <a:xfrm>
            <a:off x="330200" y="4126425"/>
            <a:ext cx="4299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eighties =</a:t>
            </a: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    releases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eighties;</a:t>
            </a:r>
            <a:endParaRPr sz="2400">
              <a:solidFill>
                <a:srgbClr val="F6B26B"/>
              </a:solidFill>
              <a:latin typeface="Source Code Pro"/>
              <a:ea typeface="Source Code Pro"/>
              <a:cs typeface="Source Code Pro"/>
              <a:sym typeface="Source Code Pro"/>
            </a:endParaRPr>
          </a:p>
        </p:txBody>
      </p:sp>
      <p:sp>
        <p:nvSpPr>
          <p:cNvPr id="3224" name="Google Shape;3224;p226"/>
          <p:cNvSpPr txBox="1"/>
          <p:nvPr/>
        </p:nvSpPr>
        <p:spPr>
          <a:xfrm>
            <a:off x="330200" y="858075"/>
            <a:ext cx="90171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jazz_releases(years: </a:t>
            </a:r>
            <a:r>
              <a:rPr lang="en" sz="2400">
                <a:solidFill>
                  <a:srgbClr val="F6B26B"/>
                </a:solidFill>
                <a:latin typeface="Source Code Pro"/>
                <a:ea typeface="Source Code Pro"/>
                <a:cs typeface="Source Code Pro"/>
                <a:sym typeface="Source Code Pro"/>
              </a:rPr>
              <a:t>&amp;[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225" name="Google Shape;3225;p226"/>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Lifetimes</a:t>
            </a:r>
            <a:endParaRPr sz="3600">
              <a:solidFill>
                <a:srgbClr val="F3F3F3"/>
              </a:solidFill>
              <a:latin typeface="Alegreya"/>
              <a:ea typeface="Alegreya"/>
              <a:cs typeface="Alegreya"/>
              <a:sym typeface="Alegreya"/>
            </a:endParaRPr>
          </a:p>
        </p:txBody>
      </p:sp>
      <p:sp>
        <p:nvSpPr>
          <p:cNvPr id="3226" name="Google Shape;3226;p226"/>
          <p:cNvSpPr txBox="1"/>
          <p:nvPr/>
        </p:nvSpPr>
        <p:spPr>
          <a:xfrm>
            <a:off x="5226375" y="3562675"/>
            <a:ext cx="3834900" cy="2031900"/>
          </a:xfrm>
          <a:prstGeom prst="rect">
            <a:avLst/>
          </a:prstGeom>
          <a:noFill/>
          <a:ln cap="flat" cmpd="sng" w="38100">
            <a:solidFill>
              <a:srgbClr val="B4A7D6"/>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eighties: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nineties: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227" name="Google Shape;3227;p226"/>
          <p:cNvSpPr txBox="1"/>
          <p:nvPr/>
        </p:nvSpPr>
        <p:spPr>
          <a:xfrm>
            <a:off x="1191425" y="4964625"/>
            <a:ext cx="21309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i="1" lang="en" sz="2400">
                <a:solidFill>
                  <a:srgbClr val="E06666"/>
                </a:solidFill>
                <a:latin typeface="Source Sans Pro"/>
                <a:ea typeface="Source Sans Pro"/>
                <a:cs typeface="Source Sans Pro"/>
                <a:sym typeface="Source Sans Pro"/>
              </a:rPr>
              <a:t>use-after-free!</a:t>
            </a:r>
            <a:endParaRPr b="1" i="1" sz="2400">
              <a:solidFill>
                <a:srgbClr val="E06666"/>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2">
                                            <p:txEl>
                                              <p:pRg end="0" st="0"/>
                                            </p:txEl>
                                          </p:spTgt>
                                        </p:tgtEl>
                                        <p:attrNameLst>
                                          <p:attrName>style.visibility</p:attrName>
                                        </p:attrNameLst>
                                      </p:cBhvr>
                                      <p:to>
                                        <p:strVal val="visible"/>
                                      </p:to>
                                    </p:set>
                                    <p:animEffect filter="fade" transition="in">
                                      <p:cBhvr>
                                        <p:cTn dur="1000"/>
                                        <p:tgtEl>
                                          <p:spTgt spid="322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2">
                                            <p:txEl>
                                              <p:pRg end="1" st="1"/>
                                            </p:txEl>
                                          </p:spTgt>
                                        </p:tgtEl>
                                        <p:attrNameLst>
                                          <p:attrName>style.visibility</p:attrName>
                                        </p:attrNameLst>
                                      </p:cBhvr>
                                      <p:to>
                                        <p:strVal val="visible"/>
                                      </p:to>
                                    </p:set>
                                    <p:animEffect filter="fade" transition="in">
                                      <p:cBhvr>
                                        <p:cTn dur="1000"/>
                                        <p:tgtEl>
                                          <p:spTgt spid="322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2">
                                            <p:txEl>
                                              <p:pRg end="2" st="2"/>
                                            </p:txEl>
                                          </p:spTgt>
                                        </p:tgtEl>
                                        <p:attrNameLst>
                                          <p:attrName>style.visibility</p:attrName>
                                        </p:attrNameLst>
                                      </p:cBhvr>
                                      <p:to>
                                        <p:strVal val="visible"/>
                                      </p:to>
                                    </p:set>
                                    <p:animEffect filter="fade" transition="in">
                                      <p:cBhvr>
                                        <p:cTn dur="1000"/>
                                        <p:tgtEl>
                                          <p:spTgt spid="322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3"/>
                                        </p:tgtEl>
                                        <p:attrNameLst>
                                          <p:attrName>style.visibility</p:attrName>
                                        </p:attrNameLst>
                                      </p:cBhvr>
                                      <p:to>
                                        <p:strVal val="visible"/>
                                      </p:to>
                                    </p:set>
                                    <p:animEffect filter="fade" transition="in">
                                      <p:cBhvr>
                                        <p:cTn dur="1000"/>
                                        <p:tgtEl>
                                          <p:spTgt spid="3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7"/>
                                        </p:tgtEl>
                                        <p:attrNameLst>
                                          <p:attrName>style.visibility</p:attrName>
                                        </p:attrNameLst>
                                      </p:cBhvr>
                                      <p:to>
                                        <p:strVal val="visible"/>
                                      </p:to>
                                    </p:set>
                                    <p:animEffect filter="fade" transition="in">
                                      <p:cBhvr>
                                        <p:cTn dur="1000"/>
                                        <p:tgtEl>
                                          <p:spTgt spid="3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1" name="Shape 3231"/>
        <p:cNvGrpSpPr/>
        <p:nvPr/>
      </p:nvGrpSpPr>
      <p:grpSpPr>
        <a:xfrm>
          <a:off x="0" y="0"/>
          <a:ext cx="0" cy="0"/>
          <a:chOff x="0" y="0"/>
          <a:chExt cx="0" cy="0"/>
        </a:xfrm>
      </p:grpSpPr>
      <p:sp>
        <p:nvSpPr>
          <p:cNvPr id="3232" name="Google Shape;3232;p227"/>
          <p:cNvSpPr txBox="1"/>
          <p:nvPr/>
        </p:nvSpPr>
        <p:spPr>
          <a:xfrm>
            <a:off x="1191425" y="4964625"/>
            <a:ext cx="21309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i="1" lang="en" sz="2400">
                <a:solidFill>
                  <a:srgbClr val="E06666"/>
                </a:solidFill>
                <a:latin typeface="Source Sans Pro"/>
                <a:ea typeface="Source Sans Pro"/>
                <a:cs typeface="Source Sans Pro"/>
                <a:sym typeface="Source Sans Pro"/>
              </a:rPr>
              <a:t>use-after-free!</a:t>
            </a:r>
            <a:endParaRPr b="1" i="1" sz="2400">
              <a:solidFill>
                <a:srgbClr val="E06666"/>
              </a:solidFill>
              <a:latin typeface="Source Sans Pro"/>
              <a:ea typeface="Source Sans Pro"/>
              <a:cs typeface="Source Sans Pro"/>
              <a:sym typeface="Source Sans Pro"/>
            </a:endParaRPr>
          </a:p>
        </p:txBody>
      </p:sp>
      <p:sp>
        <p:nvSpPr>
          <p:cNvPr id="3233" name="Google Shape;3233;p227"/>
          <p:cNvSpPr txBox="1"/>
          <p:nvPr/>
        </p:nvSpPr>
        <p:spPr>
          <a:xfrm>
            <a:off x="330200" y="1543875"/>
            <a:ext cx="85536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releases =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all_years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&gt;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1980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1985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1990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1995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2000</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jazz_releases</a:t>
            </a:r>
            <a:r>
              <a:rPr lang="en" sz="2400">
                <a:solidFill>
                  <a:srgbClr val="F6B26B"/>
                </a:solidFill>
                <a:latin typeface="Source Code Pro"/>
                <a:ea typeface="Source Code Pro"/>
                <a:cs typeface="Source Code Pro"/>
                <a:sym typeface="Source Code Pro"/>
              </a:rPr>
              <a:t>(&amp;</a:t>
            </a:r>
            <a:r>
              <a:rPr lang="en" sz="2400">
                <a:solidFill>
                  <a:srgbClr val="FFFFFF"/>
                </a:solidFill>
                <a:latin typeface="Source Code Pro"/>
                <a:ea typeface="Source Code Pro"/>
                <a:cs typeface="Source Code Pro"/>
                <a:sym typeface="Source Code Pro"/>
              </a:rPr>
              <a:t>all_years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93C47D"/>
                </a:solidFill>
                <a:latin typeface="Source Code Pro"/>
                <a:ea typeface="Source Code Pro"/>
                <a:cs typeface="Source Code Pro"/>
                <a:sym typeface="Source Code Pro"/>
              </a:rPr>
              <a:t>// dealloc(all_years)</a:t>
            </a:r>
            <a:endParaRPr sz="2400">
              <a:solidFill>
                <a:srgbClr val="F6B26B"/>
              </a:solidFill>
              <a:latin typeface="Source Code Pro"/>
              <a:ea typeface="Source Code Pro"/>
              <a:cs typeface="Source Code Pro"/>
              <a:sym typeface="Source Code Pro"/>
            </a:endParaRPr>
          </a:p>
        </p:txBody>
      </p:sp>
      <p:sp>
        <p:nvSpPr>
          <p:cNvPr id="3234" name="Google Shape;3234;p227"/>
          <p:cNvSpPr txBox="1"/>
          <p:nvPr/>
        </p:nvSpPr>
        <p:spPr>
          <a:xfrm>
            <a:off x="330200" y="4126425"/>
            <a:ext cx="4299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eighties =</a:t>
            </a: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    releases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eighties;</a:t>
            </a:r>
            <a:endParaRPr sz="2400">
              <a:solidFill>
                <a:srgbClr val="F6B26B"/>
              </a:solidFill>
              <a:latin typeface="Source Code Pro"/>
              <a:ea typeface="Source Code Pro"/>
              <a:cs typeface="Source Code Pro"/>
              <a:sym typeface="Source Code Pro"/>
            </a:endParaRPr>
          </a:p>
        </p:txBody>
      </p:sp>
      <p:sp>
        <p:nvSpPr>
          <p:cNvPr id="3235" name="Google Shape;3235;p227"/>
          <p:cNvSpPr txBox="1"/>
          <p:nvPr/>
        </p:nvSpPr>
        <p:spPr>
          <a:xfrm>
            <a:off x="330200" y="858075"/>
            <a:ext cx="90171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jazz_releases(years: </a:t>
            </a:r>
            <a:r>
              <a:rPr lang="en" sz="2400">
                <a:solidFill>
                  <a:srgbClr val="F6B26B"/>
                </a:solidFill>
                <a:latin typeface="Source Code Pro"/>
                <a:ea typeface="Source Code Pro"/>
                <a:cs typeface="Source Code Pro"/>
                <a:sym typeface="Source Code Pro"/>
              </a:rPr>
              <a:t>&amp;[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236" name="Google Shape;3236;p227"/>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Lifetimes</a:t>
            </a:r>
            <a:endParaRPr sz="3600">
              <a:solidFill>
                <a:srgbClr val="F3F3F3"/>
              </a:solidFill>
              <a:latin typeface="Alegreya"/>
              <a:ea typeface="Alegreya"/>
              <a:cs typeface="Alegreya"/>
              <a:sym typeface="Alegreya"/>
            </a:endParaRPr>
          </a:p>
        </p:txBody>
      </p:sp>
      <p:sp>
        <p:nvSpPr>
          <p:cNvPr id="3237" name="Google Shape;3237;p227"/>
          <p:cNvSpPr txBox="1"/>
          <p:nvPr/>
        </p:nvSpPr>
        <p:spPr>
          <a:xfrm>
            <a:off x="5226375" y="3562675"/>
            <a:ext cx="3834900" cy="2031900"/>
          </a:xfrm>
          <a:prstGeom prst="rect">
            <a:avLst/>
          </a:prstGeom>
          <a:noFill/>
          <a:ln cap="flat" cmpd="sng" w="38100">
            <a:solidFill>
              <a:srgbClr val="B4A7D6"/>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eighties: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nineties: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238" name="Google Shape;3238;p227"/>
          <p:cNvSpPr txBox="1"/>
          <p:nvPr/>
        </p:nvSpPr>
        <p:spPr>
          <a:xfrm>
            <a:off x="406400" y="3745425"/>
            <a:ext cx="47844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B4A7D6"/>
                </a:solidFill>
                <a:latin typeface="Source Sans Pro"/>
                <a:ea typeface="Source Sans Pro"/>
                <a:cs typeface="Source Sans Pro"/>
                <a:sym typeface="Source Sans Pro"/>
              </a:rPr>
              <a:t>slice of </a:t>
            </a:r>
            <a:r>
              <a:rPr lang="en" sz="2400">
                <a:solidFill>
                  <a:srgbClr val="FFFFFF"/>
                </a:solidFill>
                <a:latin typeface="Source Code Pro"/>
                <a:ea typeface="Source Code Pro"/>
                <a:cs typeface="Source Code Pro"/>
                <a:sym typeface="Source Code Pro"/>
              </a:rPr>
              <a:t>all_years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releases</a:t>
            </a:r>
            <a:endParaRPr sz="2400">
              <a:solidFill>
                <a:srgbClr val="B4A7D6"/>
              </a:solidFill>
              <a:latin typeface="Source Sans Pro"/>
              <a:ea typeface="Source Sans Pro"/>
              <a:cs typeface="Source Sans Pro"/>
              <a:sym typeface="Source Sans Pro"/>
            </a:endParaRPr>
          </a:p>
        </p:txBody>
      </p:sp>
      <p:grpSp>
        <p:nvGrpSpPr>
          <p:cNvPr id="3239" name="Google Shape;3239;p227"/>
          <p:cNvGrpSpPr/>
          <p:nvPr/>
        </p:nvGrpSpPr>
        <p:grpSpPr>
          <a:xfrm>
            <a:off x="1106125" y="4978900"/>
            <a:ext cx="2061500" cy="513300"/>
            <a:chOff x="1106125" y="4978900"/>
            <a:chExt cx="2061500" cy="513300"/>
          </a:xfrm>
        </p:grpSpPr>
        <p:cxnSp>
          <p:nvCxnSpPr>
            <p:cNvPr id="3240" name="Google Shape;3240;p227"/>
            <p:cNvCxnSpPr/>
            <p:nvPr/>
          </p:nvCxnSpPr>
          <p:spPr>
            <a:xfrm>
              <a:off x="1106125" y="5051325"/>
              <a:ext cx="1991100" cy="368700"/>
            </a:xfrm>
            <a:prstGeom prst="straightConnector1">
              <a:avLst/>
            </a:prstGeom>
            <a:noFill/>
            <a:ln cap="flat" cmpd="sng" w="38100">
              <a:solidFill>
                <a:srgbClr val="CC4125"/>
              </a:solidFill>
              <a:prstDash val="solid"/>
              <a:round/>
              <a:headEnd len="med" w="med" type="none"/>
              <a:tailEnd len="med" w="med" type="none"/>
            </a:ln>
          </p:spPr>
        </p:cxnSp>
        <p:cxnSp>
          <p:nvCxnSpPr>
            <p:cNvPr id="3241" name="Google Shape;3241;p227"/>
            <p:cNvCxnSpPr/>
            <p:nvPr/>
          </p:nvCxnSpPr>
          <p:spPr>
            <a:xfrm flipH="1" rot="10800000">
              <a:off x="1133325" y="4978900"/>
              <a:ext cx="2034300" cy="513300"/>
            </a:xfrm>
            <a:prstGeom prst="straightConnector1">
              <a:avLst/>
            </a:prstGeom>
            <a:noFill/>
            <a:ln cap="flat" cmpd="sng" w="38100">
              <a:solidFill>
                <a:srgbClr val="CC4125"/>
              </a:solidFill>
              <a:prstDash val="solid"/>
              <a:round/>
              <a:headEnd len="med" w="med" type="none"/>
              <a:tailEnd len="med" w="med" type="none"/>
            </a:ln>
          </p:spPr>
        </p:cxnSp>
      </p:grpSp>
      <p:sp>
        <p:nvSpPr>
          <p:cNvPr id="3242" name="Google Shape;3242;p227"/>
          <p:cNvSpPr txBox="1"/>
          <p:nvPr/>
        </p:nvSpPr>
        <p:spPr>
          <a:xfrm>
            <a:off x="3248825" y="4812225"/>
            <a:ext cx="2130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i="1" lang="en" sz="2400">
                <a:solidFill>
                  <a:srgbClr val="E06666"/>
                </a:solidFill>
                <a:latin typeface="Source Sans Pro"/>
                <a:ea typeface="Source Sans Pro"/>
                <a:cs typeface="Source Sans Pro"/>
                <a:sym typeface="Source Sans Pro"/>
              </a:rPr>
              <a:t>compiler</a:t>
            </a:r>
            <a:endParaRPr b="1" i="1" sz="2400">
              <a:solidFill>
                <a:srgbClr val="E06666"/>
              </a:solidFill>
              <a:latin typeface="Source Sans Pro"/>
              <a:ea typeface="Source Sans Pro"/>
              <a:cs typeface="Source Sans Pro"/>
              <a:sym typeface="Source Sans Pro"/>
            </a:endParaRPr>
          </a:p>
          <a:p>
            <a:pPr indent="0" lvl="0" marL="0" rtl="0" algn="l">
              <a:lnSpc>
                <a:spcPct val="100000"/>
              </a:lnSpc>
              <a:spcBef>
                <a:spcPts val="0"/>
              </a:spcBef>
              <a:spcAft>
                <a:spcPts val="0"/>
              </a:spcAft>
              <a:buNone/>
            </a:pPr>
            <a:r>
              <a:rPr b="1" i="1" lang="en" sz="2400">
                <a:solidFill>
                  <a:srgbClr val="E06666"/>
                </a:solidFill>
                <a:latin typeface="Source Sans Pro"/>
                <a:ea typeface="Source Sans Pro"/>
                <a:cs typeface="Source Sans Pro"/>
                <a:sym typeface="Source Sans Pro"/>
              </a:rPr>
              <a:t>error!</a:t>
            </a:r>
            <a:endParaRPr b="1" i="1" sz="2400">
              <a:solidFill>
                <a:srgbClr val="E06666"/>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8"/>
                                        </p:tgtEl>
                                        <p:attrNameLst>
                                          <p:attrName>style.visibility</p:attrName>
                                        </p:attrNameLst>
                                      </p:cBhvr>
                                      <p:to>
                                        <p:strVal val="visible"/>
                                      </p:to>
                                    </p:set>
                                    <p:animEffect filter="fade" transition="in">
                                      <p:cBhvr>
                                        <p:cTn dur="1000"/>
                                        <p:tgtEl>
                                          <p:spTgt spid="3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9"/>
                                        </p:tgtEl>
                                        <p:attrNameLst>
                                          <p:attrName>style.visibility</p:attrName>
                                        </p:attrNameLst>
                                      </p:cBhvr>
                                      <p:to>
                                        <p:strVal val="visible"/>
                                      </p:to>
                                    </p:set>
                                    <p:animEffect filter="fade" transition="in">
                                      <p:cBhvr>
                                        <p:cTn dur="1000"/>
                                        <p:tgtEl>
                                          <p:spTgt spid="3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2"/>
                                        </p:tgtEl>
                                        <p:attrNameLst>
                                          <p:attrName>style.visibility</p:attrName>
                                        </p:attrNameLst>
                                      </p:cBhvr>
                                      <p:to>
                                        <p:strVal val="visible"/>
                                      </p:to>
                                    </p:set>
                                    <p:animEffect filter="fade" transition="in">
                                      <p:cBhvr>
                                        <p:cTn dur="1000"/>
                                        <p:tgtEl>
                                          <p:spTgt spid="3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6" name="Shape 3246"/>
        <p:cNvGrpSpPr/>
        <p:nvPr/>
      </p:nvGrpSpPr>
      <p:grpSpPr>
        <a:xfrm>
          <a:off x="0" y="0"/>
          <a:ext cx="0" cy="0"/>
          <a:chOff x="0" y="0"/>
          <a:chExt cx="0" cy="0"/>
        </a:xfrm>
      </p:grpSpPr>
      <p:sp>
        <p:nvSpPr>
          <p:cNvPr id="3247" name="Google Shape;3247;p228"/>
          <p:cNvSpPr txBox="1"/>
          <p:nvPr/>
        </p:nvSpPr>
        <p:spPr>
          <a:xfrm>
            <a:off x="590400" y="897375"/>
            <a:ext cx="4829700" cy="64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3000">
                <a:solidFill>
                  <a:srgbClr val="6D9EEB"/>
                </a:solidFill>
                <a:latin typeface="Source Sans Pro"/>
                <a:ea typeface="Source Sans Pro"/>
                <a:cs typeface="Source Sans Pro"/>
                <a:sym typeface="Source Sans Pro"/>
              </a:rPr>
              <a:t>the </a:t>
            </a:r>
            <a:r>
              <a:rPr b="1" i="1" lang="en" sz="3000">
                <a:solidFill>
                  <a:srgbClr val="6D9EEB"/>
                </a:solidFill>
                <a:latin typeface="Source Sans Pro"/>
                <a:ea typeface="Source Sans Pro"/>
                <a:cs typeface="Source Sans Pro"/>
                <a:sym typeface="Source Sans Pro"/>
              </a:rPr>
              <a:t>lifetime</a:t>
            </a:r>
            <a:r>
              <a:rPr lang="en" sz="3000">
                <a:solidFill>
                  <a:srgbClr val="6D9EEB"/>
                </a:solidFill>
                <a:latin typeface="Source Sans Pro"/>
                <a:ea typeface="Source Sans Pro"/>
                <a:cs typeface="Source Sans Pro"/>
                <a:sym typeface="Source Sans Pro"/>
              </a:rPr>
              <a:t> of </a:t>
            </a:r>
            <a:r>
              <a:rPr lang="en" sz="3000">
                <a:solidFill>
                  <a:srgbClr val="FFFFFF"/>
                </a:solidFill>
                <a:latin typeface="Source Code Pro"/>
                <a:ea typeface="Source Code Pro"/>
                <a:cs typeface="Source Code Pro"/>
                <a:sym typeface="Source Code Pro"/>
              </a:rPr>
              <a:t>all_years</a:t>
            </a:r>
            <a:endParaRPr sz="3000">
              <a:solidFill>
                <a:srgbClr val="F6B26B"/>
              </a:solidFill>
              <a:latin typeface="Source Code Pro"/>
              <a:ea typeface="Source Code Pro"/>
              <a:cs typeface="Source Code Pro"/>
              <a:sym typeface="Source Code Pro"/>
            </a:endParaRPr>
          </a:p>
        </p:txBody>
      </p:sp>
      <p:sp>
        <p:nvSpPr>
          <p:cNvPr id="3248" name="Google Shape;3248;p228"/>
          <p:cNvSpPr txBox="1"/>
          <p:nvPr/>
        </p:nvSpPr>
        <p:spPr>
          <a:xfrm>
            <a:off x="330200" y="1543875"/>
            <a:ext cx="85536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releases =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all_years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&gt; = </a:t>
            </a:r>
            <a:r>
              <a:rPr lang="en" sz="2400">
                <a:solidFill>
                  <a:srgbClr val="FFFFFF"/>
                </a:solidFill>
                <a:highlight>
                  <a:srgbClr val="1155CC"/>
                </a:highlight>
                <a:latin typeface="Source Code Pro"/>
                <a:ea typeface="Source Code Pro"/>
                <a:cs typeface="Source Code Pro"/>
                <a:sym typeface="Source Code Pro"/>
              </a:rPr>
              <a:t>vec!</a:t>
            </a:r>
            <a:r>
              <a:rPr lang="en" sz="2400">
                <a:solidFill>
                  <a:srgbClr val="F6B26B"/>
                </a:solidFill>
                <a:highlight>
                  <a:srgbClr val="1155CC"/>
                </a:highlight>
                <a:latin typeface="Source Code Pro"/>
                <a:ea typeface="Source Code Pro"/>
                <a:cs typeface="Source Code Pro"/>
                <a:sym typeface="Source Code Pro"/>
              </a:rPr>
              <a:t>[</a:t>
            </a:r>
            <a:br>
              <a:rPr lang="en" sz="2400">
                <a:solidFill>
                  <a:srgbClr val="F6B26B"/>
                </a:solidFill>
                <a:highlight>
                  <a:srgbClr val="1155CC"/>
                </a:highlight>
                <a:latin typeface="Source Code Pro"/>
                <a:ea typeface="Source Code Pro"/>
                <a:cs typeface="Source Code Pro"/>
                <a:sym typeface="Source Code Pro"/>
              </a:rPr>
            </a:b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1980</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1985</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1990</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1995</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2000</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2000</a:t>
            </a:r>
            <a:br>
              <a:rPr lang="en" sz="2400">
                <a:solidFill>
                  <a:srgbClr val="F6B26B"/>
                </a:solidFill>
                <a:highlight>
                  <a:srgbClr val="1155CC"/>
                </a:highlight>
                <a:latin typeface="Source Code Pro"/>
                <a:ea typeface="Source Code Pro"/>
                <a:cs typeface="Source Code Pro"/>
                <a:sym typeface="Source Code Pro"/>
              </a:rPr>
            </a:br>
            <a:r>
              <a:rPr lang="en" sz="2400">
                <a:solidFill>
                  <a:srgbClr val="F6B26B"/>
                </a:solidFill>
                <a:highlight>
                  <a:srgbClr val="1155CC"/>
                </a:highlight>
                <a:latin typeface="Source Code Pro"/>
                <a:ea typeface="Source Code Pro"/>
                <a:cs typeface="Source Code Pro"/>
                <a:sym typeface="Source Code Pro"/>
              </a:rPr>
              <a:t>    ];</a:t>
            </a:r>
            <a:endParaRPr sz="2400">
              <a:solidFill>
                <a:srgbClr val="F6B26B"/>
              </a:solidFill>
              <a:highlight>
                <a:srgbClr val="1155CC"/>
              </a:highlight>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jazz_releases</a:t>
            </a:r>
            <a:r>
              <a:rPr lang="en" sz="2400">
                <a:solidFill>
                  <a:srgbClr val="F6B26B"/>
                </a:solidFill>
                <a:highlight>
                  <a:srgbClr val="1155CC"/>
                </a:highlight>
                <a:latin typeface="Source Code Pro"/>
                <a:ea typeface="Source Code Pro"/>
                <a:cs typeface="Source Code Pro"/>
                <a:sym typeface="Source Code Pro"/>
              </a:rPr>
              <a:t>(&amp;</a:t>
            </a:r>
            <a:r>
              <a:rPr lang="en" sz="2400">
                <a:solidFill>
                  <a:srgbClr val="FFFFFF"/>
                </a:solidFill>
                <a:highlight>
                  <a:srgbClr val="1155CC"/>
                </a:highlight>
                <a:latin typeface="Source Code Pro"/>
                <a:ea typeface="Source Code Pro"/>
                <a:cs typeface="Source Code Pro"/>
                <a:sym typeface="Source Code Pro"/>
              </a:rPr>
              <a:t>all_years</a:t>
            </a:r>
            <a:r>
              <a:rPr lang="en" sz="2400">
                <a:solidFill>
                  <a:srgbClr val="F6B26B"/>
                </a:solidFill>
                <a:highlight>
                  <a:srgbClr val="1155CC"/>
                </a:highlight>
                <a:latin typeface="Source Code Pro"/>
                <a:ea typeface="Source Code Pro"/>
                <a:cs typeface="Source Code Pro"/>
                <a:sym typeface="Source Code Pro"/>
              </a:rPr>
              <a:t>)</a:t>
            </a:r>
            <a:br>
              <a:rPr lang="en" sz="2400">
                <a:solidFill>
                  <a:srgbClr val="F6B26B"/>
                </a:solidFill>
                <a:highlight>
                  <a:srgbClr val="1155CC"/>
                </a:highlight>
                <a:latin typeface="Source Code Pro"/>
                <a:ea typeface="Source Code Pro"/>
                <a:cs typeface="Source Code Pro"/>
                <a:sym typeface="Source Code Pro"/>
              </a:rPr>
            </a:br>
            <a:r>
              <a:rPr lang="en" sz="2400">
                <a:solidFill>
                  <a:srgbClr val="F6B26B"/>
                </a:solidFill>
                <a:highlight>
                  <a:srgbClr val="1155CC"/>
                </a:highlight>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a:t>
            </a:r>
            <a:r>
              <a:rPr lang="en" sz="2400">
                <a:solidFill>
                  <a:srgbClr val="93C47D"/>
                </a:solidFill>
                <a:latin typeface="Source Code Pro"/>
                <a:ea typeface="Source Code Pro"/>
                <a:cs typeface="Source Code Pro"/>
                <a:sym typeface="Source Code Pro"/>
              </a:rPr>
              <a:t>// dealloc(all_years)</a:t>
            </a:r>
            <a:endParaRPr sz="2400">
              <a:solidFill>
                <a:srgbClr val="F6B26B"/>
              </a:solidFill>
              <a:latin typeface="Source Code Pro"/>
              <a:ea typeface="Source Code Pro"/>
              <a:cs typeface="Source Code Pro"/>
              <a:sym typeface="Source Code Pro"/>
            </a:endParaRPr>
          </a:p>
        </p:txBody>
      </p:sp>
      <p:sp>
        <p:nvSpPr>
          <p:cNvPr id="3249" name="Google Shape;3249;p228"/>
          <p:cNvSpPr txBox="1"/>
          <p:nvPr/>
        </p:nvSpPr>
        <p:spPr>
          <a:xfrm>
            <a:off x="4630100" y="4055975"/>
            <a:ext cx="4395900" cy="11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3000">
                <a:solidFill>
                  <a:srgbClr val="6D9EEB"/>
                </a:solidFill>
                <a:latin typeface="Source Sans Pro"/>
                <a:ea typeface="Source Sans Pro"/>
                <a:cs typeface="Source Sans Pro"/>
                <a:sym typeface="Source Sans Pro"/>
              </a:rPr>
              <a:t>refers to </a:t>
            </a:r>
            <a:r>
              <a:rPr lang="en" sz="3000">
                <a:solidFill>
                  <a:srgbClr val="FFFFFF"/>
                </a:solidFill>
                <a:latin typeface="Source Code Pro"/>
                <a:ea typeface="Source Code Pro"/>
                <a:cs typeface="Source Code Pro"/>
                <a:sym typeface="Source Code Pro"/>
              </a:rPr>
              <a:t>all_years</a:t>
            </a:r>
            <a:r>
              <a:rPr lang="en" sz="3000">
                <a:solidFill>
                  <a:srgbClr val="6D9EEB"/>
                </a:solidFill>
                <a:latin typeface="Source Sans Pro"/>
                <a:ea typeface="Source Sans Pro"/>
                <a:cs typeface="Source Sans Pro"/>
                <a:sym typeface="Source Sans Pro"/>
              </a:rPr>
              <a:t> after its lifetime has ended</a:t>
            </a:r>
            <a:endParaRPr sz="3000">
              <a:solidFill>
                <a:srgbClr val="F6B26B"/>
              </a:solidFill>
              <a:latin typeface="Source Code Pro"/>
              <a:ea typeface="Source Code Pro"/>
              <a:cs typeface="Source Code Pro"/>
              <a:sym typeface="Source Code Pro"/>
            </a:endParaRPr>
          </a:p>
        </p:txBody>
      </p:sp>
      <p:sp>
        <p:nvSpPr>
          <p:cNvPr id="3250" name="Google Shape;3250;p228"/>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Lifetimes</a:t>
            </a:r>
            <a:endParaRPr sz="3600">
              <a:solidFill>
                <a:srgbClr val="F3F3F3"/>
              </a:solidFill>
              <a:latin typeface="Alegreya"/>
              <a:ea typeface="Alegreya"/>
              <a:cs typeface="Alegreya"/>
              <a:sym typeface="Alegreya"/>
            </a:endParaRPr>
          </a:p>
        </p:txBody>
      </p:sp>
      <p:sp>
        <p:nvSpPr>
          <p:cNvPr id="3251" name="Google Shape;3251;p228"/>
          <p:cNvSpPr txBox="1"/>
          <p:nvPr/>
        </p:nvSpPr>
        <p:spPr>
          <a:xfrm>
            <a:off x="330200" y="4126425"/>
            <a:ext cx="4299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eighties =</a:t>
            </a: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    releases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eighties;</a:t>
            </a:r>
            <a:endParaRPr sz="2400">
              <a:solidFill>
                <a:srgbClr val="F6B26B"/>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7"/>
                                        </p:tgtEl>
                                        <p:attrNameLst>
                                          <p:attrName>style.visibility</p:attrName>
                                        </p:attrNameLst>
                                      </p:cBhvr>
                                      <p:to>
                                        <p:strVal val="visible"/>
                                      </p:to>
                                    </p:set>
                                    <p:animEffect filter="fade" transition="in">
                                      <p:cBhvr>
                                        <p:cTn dur="1000"/>
                                        <p:tgtEl>
                                          <p:spTgt spid="3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1"/>
                                        </p:tgtEl>
                                        <p:attrNameLst>
                                          <p:attrName>style.visibility</p:attrName>
                                        </p:attrNameLst>
                                      </p:cBhvr>
                                      <p:to>
                                        <p:strVal val="visible"/>
                                      </p:to>
                                    </p:set>
                                    <p:animEffect filter="fade" transition="in">
                                      <p:cBhvr>
                                        <p:cTn dur="1000"/>
                                        <p:tgtEl>
                                          <p:spTgt spid="3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9"/>
                                        </p:tgtEl>
                                        <p:attrNameLst>
                                          <p:attrName>style.visibility</p:attrName>
                                        </p:attrNameLst>
                                      </p:cBhvr>
                                      <p:to>
                                        <p:strVal val="visible"/>
                                      </p:to>
                                    </p:set>
                                    <p:animEffect filter="fade" transition="in">
                                      <p:cBhvr>
                                        <p:cTn dur="1000"/>
                                        <p:tgtEl>
                                          <p:spTgt spid="3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5" name="Shape 3255"/>
        <p:cNvGrpSpPr/>
        <p:nvPr/>
      </p:nvGrpSpPr>
      <p:grpSpPr>
        <a:xfrm>
          <a:off x="0" y="0"/>
          <a:ext cx="0" cy="0"/>
          <a:chOff x="0" y="0"/>
          <a:chExt cx="0" cy="0"/>
        </a:xfrm>
      </p:grpSpPr>
      <p:sp>
        <p:nvSpPr>
          <p:cNvPr id="3256" name="Google Shape;3256;p229"/>
          <p:cNvSpPr txBox="1"/>
          <p:nvPr/>
        </p:nvSpPr>
        <p:spPr>
          <a:xfrm>
            <a:off x="330200" y="1543875"/>
            <a:ext cx="85536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releases =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all_years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&gt;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1980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1985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1990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1995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2000</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jazz_releases</a:t>
            </a:r>
            <a:r>
              <a:rPr lang="en" sz="2400">
                <a:solidFill>
                  <a:srgbClr val="F6B26B"/>
                </a:solidFill>
                <a:latin typeface="Source Code Pro"/>
                <a:ea typeface="Source Code Pro"/>
                <a:cs typeface="Source Code Pro"/>
                <a:sym typeface="Source Code Pro"/>
              </a:rPr>
              <a:t>(&amp;</a:t>
            </a:r>
            <a:r>
              <a:rPr lang="en" sz="2400">
                <a:solidFill>
                  <a:srgbClr val="FFFFFF"/>
                </a:solidFill>
                <a:latin typeface="Source Code Pro"/>
                <a:ea typeface="Source Code Pro"/>
                <a:cs typeface="Source Code Pro"/>
                <a:sym typeface="Source Code Pro"/>
              </a:rPr>
              <a:t>all_years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93C47D"/>
                </a:solidFill>
                <a:latin typeface="Source Code Pro"/>
                <a:ea typeface="Source Code Pro"/>
                <a:cs typeface="Source Code Pro"/>
                <a:sym typeface="Source Code Pro"/>
              </a:rPr>
              <a:t>// dealloc(all_years)</a:t>
            </a:r>
            <a:endParaRPr sz="2400">
              <a:solidFill>
                <a:srgbClr val="F6B26B"/>
              </a:solidFill>
              <a:latin typeface="Source Code Pro"/>
              <a:ea typeface="Source Code Pro"/>
              <a:cs typeface="Source Code Pro"/>
              <a:sym typeface="Source Code Pro"/>
            </a:endParaRPr>
          </a:p>
        </p:txBody>
      </p:sp>
      <p:sp>
        <p:nvSpPr>
          <p:cNvPr id="3257" name="Google Shape;3257;p229"/>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Lifetimes</a:t>
            </a:r>
            <a:endParaRPr sz="3600">
              <a:solidFill>
                <a:srgbClr val="F3F3F3"/>
              </a:solidFill>
              <a:latin typeface="Alegreya"/>
              <a:ea typeface="Alegreya"/>
              <a:cs typeface="Alegreya"/>
              <a:sym typeface="Alegreya"/>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1" name="Shape 3261"/>
        <p:cNvGrpSpPr/>
        <p:nvPr/>
      </p:nvGrpSpPr>
      <p:grpSpPr>
        <a:xfrm>
          <a:off x="0" y="0"/>
          <a:ext cx="0" cy="0"/>
          <a:chOff x="0" y="0"/>
          <a:chExt cx="0" cy="0"/>
        </a:xfrm>
      </p:grpSpPr>
      <p:sp>
        <p:nvSpPr>
          <p:cNvPr id="3262" name="Google Shape;3262;p230"/>
          <p:cNvSpPr txBox="1"/>
          <p:nvPr/>
        </p:nvSpPr>
        <p:spPr>
          <a:xfrm>
            <a:off x="590400" y="897375"/>
            <a:ext cx="4829700" cy="64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3000">
                <a:solidFill>
                  <a:srgbClr val="6D9EEB"/>
                </a:solidFill>
                <a:latin typeface="Source Sans Pro"/>
                <a:ea typeface="Source Sans Pro"/>
                <a:cs typeface="Source Sans Pro"/>
                <a:sym typeface="Source Sans Pro"/>
              </a:rPr>
              <a:t>the </a:t>
            </a:r>
            <a:r>
              <a:rPr b="1" i="1" lang="en" sz="3000">
                <a:solidFill>
                  <a:srgbClr val="6D9EEB"/>
                </a:solidFill>
                <a:latin typeface="Source Sans Pro"/>
                <a:ea typeface="Source Sans Pro"/>
                <a:cs typeface="Source Sans Pro"/>
                <a:sym typeface="Source Sans Pro"/>
              </a:rPr>
              <a:t>lifetime</a:t>
            </a:r>
            <a:r>
              <a:rPr lang="en" sz="3000">
                <a:solidFill>
                  <a:srgbClr val="6D9EEB"/>
                </a:solidFill>
                <a:latin typeface="Source Sans Pro"/>
                <a:ea typeface="Source Sans Pro"/>
                <a:cs typeface="Source Sans Pro"/>
                <a:sym typeface="Source Sans Pro"/>
              </a:rPr>
              <a:t> of </a:t>
            </a:r>
            <a:r>
              <a:rPr lang="en" sz="3000">
                <a:solidFill>
                  <a:srgbClr val="FFFFFF"/>
                </a:solidFill>
                <a:latin typeface="Source Code Pro"/>
                <a:ea typeface="Source Code Pro"/>
                <a:cs typeface="Source Code Pro"/>
                <a:sym typeface="Source Code Pro"/>
              </a:rPr>
              <a:t>all_years</a:t>
            </a:r>
            <a:endParaRPr sz="3000">
              <a:solidFill>
                <a:srgbClr val="F6B26B"/>
              </a:solidFill>
              <a:latin typeface="Source Code Pro"/>
              <a:ea typeface="Source Code Pro"/>
              <a:cs typeface="Source Code Pro"/>
              <a:sym typeface="Source Code Pro"/>
            </a:endParaRPr>
          </a:p>
        </p:txBody>
      </p:sp>
      <p:sp>
        <p:nvSpPr>
          <p:cNvPr id="3263" name="Google Shape;3263;p230"/>
          <p:cNvSpPr txBox="1"/>
          <p:nvPr/>
        </p:nvSpPr>
        <p:spPr>
          <a:xfrm>
            <a:off x="330200" y="1543875"/>
            <a:ext cx="85536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releases =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all_years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&gt; = </a:t>
            </a:r>
            <a:r>
              <a:rPr lang="en" sz="2400">
                <a:solidFill>
                  <a:srgbClr val="FFFFFF"/>
                </a:solidFill>
                <a:highlight>
                  <a:srgbClr val="1155CC"/>
                </a:highlight>
                <a:latin typeface="Source Code Pro"/>
                <a:ea typeface="Source Code Pro"/>
                <a:cs typeface="Source Code Pro"/>
                <a:sym typeface="Source Code Pro"/>
              </a:rPr>
              <a:t>vec!</a:t>
            </a:r>
            <a:r>
              <a:rPr lang="en" sz="2400">
                <a:solidFill>
                  <a:srgbClr val="F6B26B"/>
                </a:solidFill>
                <a:highlight>
                  <a:srgbClr val="1155CC"/>
                </a:highlight>
                <a:latin typeface="Source Code Pro"/>
                <a:ea typeface="Source Code Pro"/>
                <a:cs typeface="Source Code Pro"/>
                <a:sym typeface="Source Code Pro"/>
              </a:rPr>
              <a:t>[</a:t>
            </a:r>
            <a:br>
              <a:rPr lang="en" sz="2400">
                <a:solidFill>
                  <a:srgbClr val="F6B26B"/>
                </a:solidFill>
                <a:highlight>
                  <a:srgbClr val="1155CC"/>
                </a:highlight>
                <a:latin typeface="Source Code Pro"/>
                <a:ea typeface="Source Code Pro"/>
                <a:cs typeface="Source Code Pro"/>
                <a:sym typeface="Source Code Pro"/>
              </a:rPr>
            </a:b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1980</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1985</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1990</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1995</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2000</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2000</a:t>
            </a:r>
            <a:br>
              <a:rPr lang="en" sz="2400">
                <a:solidFill>
                  <a:srgbClr val="F6B26B"/>
                </a:solidFill>
                <a:highlight>
                  <a:srgbClr val="1155CC"/>
                </a:highlight>
                <a:latin typeface="Source Code Pro"/>
                <a:ea typeface="Source Code Pro"/>
                <a:cs typeface="Source Code Pro"/>
                <a:sym typeface="Source Code Pro"/>
              </a:rPr>
            </a:br>
            <a:r>
              <a:rPr lang="en" sz="2400">
                <a:solidFill>
                  <a:srgbClr val="F6B26B"/>
                </a:solidFill>
                <a:highlight>
                  <a:srgbClr val="1155CC"/>
                </a:highlight>
                <a:latin typeface="Source Code Pro"/>
                <a:ea typeface="Source Code Pro"/>
                <a:cs typeface="Source Code Pro"/>
                <a:sym typeface="Source Code Pro"/>
              </a:rPr>
              <a:t>    ];</a:t>
            </a:r>
            <a:endParaRPr sz="2400">
              <a:solidFill>
                <a:srgbClr val="F6B26B"/>
              </a:solidFill>
              <a:highlight>
                <a:srgbClr val="1155CC"/>
              </a:highlight>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jazz_releases</a:t>
            </a:r>
            <a:r>
              <a:rPr lang="en" sz="2400">
                <a:solidFill>
                  <a:srgbClr val="F6B26B"/>
                </a:solidFill>
                <a:highlight>
                  <a:srgbClr val="1155CC"/>
                </a:highlight>
                <a:latin typeface="Source Code Pro"/>
                <a:ea typeface="Source Code Pro"/>
                <a:cs typeface="Source Code Pro"/>
                <a:sym typeface="Source Code Pro"/>
              </a:rPr>
              <a:t>(&amp;</a:t>
            </a:r>
            <a:r>
              <a:rPr lang="en" sz="2400">
                <a:solidFill>
                  <a:srgbClr val="FFFFFF"/>
                </a:solidFill>
                <a:highlight>
                  <a:srgbClr val="1155CC"/>
                </a:highlight>
                <a:latin typeface="Source Code Pro"/>
                <a:ea typeface="Source Code Pro"/>
                <a:cs typeface="Source Code Pro"/>
                <a:sym typeface="Source Code Pro"/>
              </a:rPr>
              <a:t>all_years</a:t>
            </a:r>
            <a:r>
              <a:rPr lang="en" sz="2400">
                <a:solidFill>
                  <a:srgbClr val="F6B26B"/>
                </a:solidFill>
                <a:highlight>
                  <a:srgbClr val="1155CC"/>
                </a:highlight>
                <a:latin typeface="Source Code Pro"/>
                <a:ea typeface="Source Code Pro"/>
                <a:cs typeface="Source Code Pro"/>
                <a:sym typeface="Source Code Pro"/>
              </a:rPr>
              <a:t>)</a:t>
            </a:r>
            <a:br>
              <a:rPr lang="en" sz="2400">
                <a:solidFill>
                  <a:srgbClr val="F6B26B"/>
                </a:solidFill>
                <a:highlight>
                  <a:srgbClr val="1155CC"/>
                </a:highlight>
                <a:latin typeface="Source Code Pro"/>
                <a:ea typeface="Source Code Pro"/>
                <a:cs typeface="Source Code Pro"/>
                <a:sym typeface="Source Code Pro"/>
              </a:rPr>
            </a:br>
            <a:r>
              <a:rPr lang="en" sz="2400">
                <a:solidFill>
                  <a:srgbClr val="F6B26B"/>
                </a:solidFill>
                <a:highlight>
                  <a:srgbClr val="1155CC"/>
                </a:highlight>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a:t>
            </a:r>
            <a:r>
              <a:rPr lang="en" sz="2400">
                <a:solidFill>
                  <a:srgbClr val="93C47D"/>
                </a:solidFill>
                <a:latin typeface="Source Code Pro"/>
                <a:ea typeface="Source Code Pro"/>
                <a:cs typeface="Source Code Pro"/>
                <a:sym typeface="Source Code Pro"/>
              </a:rPr>
              <a:t>// dealloc(all_years)</a:t>
            </a:r>
            <a:endParaRPr sz="2400">
              <a:solidFill>
                <a:srgbClr val="F6B26B"/>
              </a:solidFill>
              <a:latin typeface="Source Code Pro"/>
              <a:ea typeface="Source Code Pro"/>
              <a:cs typeface="Source Code Pro"/>
              <a:sym typeface="Source Code Pro"/>
            </a:endParaRPr>
          </a:p>
        </p:txBody>
      </p:sp>
      <p:sp>
        <p:nvSpPr>
          <p:cNvPr id="3264" name="Google Shape;3264;p230"/>
          <p:cNvSpPr txBox="1"/>
          <p:nvPr/>
        </p:nvSpPr>
        <p:spPr>
          <a:xfrm>
            <a:off x="4630100" y="4055975"/>
            <a:ext cx="4395900" cy="11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3000">
                <a:solidFill>
                  <a:srgbClr val="6D9EEB"/>
                </a:solidFill>
                <a:latin typeface="Source Sans Pro"/>
                <a:ea typeface="Source Sans Pro"/>
                <a:cs typeface="Source Sans Pro"/>
                <a:sym typeface="Source Sans Pro"/>
              </a:rPr>
              <a:t>refers to</a:t>
            </a:r>
            <a:r>
              <a:rPr lang="en" sz="3000">
                <a:solidFill>
                  <a:srgbClr val="6D9EEB"/>
                </a:solidFill>
                <a:latin typeface="Source Sans Pro"/>
                <a:ea typeface="Source Sans Pro"/>
                <a:cs typeface="Source Sans Pro"/>
                <a:sym typeface="Source Sans Pro"/>
              </a:rPr>
              <a:t> </a:t>
            </a:r>
            <a:r>
              <a:rPr lang="en" sz="3000">
                <a:solidFill>
                  <a:srgbClr val="FFFFFF"/>
                </a:solidFill>
                <a:latin typeface="Source Code Pro"/>
                <a:ea typeface="Source Code Pro"/>
                <a:cs typeface="Source Code Pro"/>
                <a:sym typeface="Source Code Pro"/>
              </a:rPr>
              <a:t>all_years</a:t>
            </a:r>
            <a:r>
              <a:rPr lang="en" sz="3000">
                <a:solidFill>
                  <a:srgbClr val="6D9EEB"/>
                </a:solidFill>
                <a:latin typeface="Source Sans Pro"/>
                <a:ea typeface="Source Sans Pro"/>
                <a:cs typeface="Source Sans Pro"/>
                <a:sym typeface="Source Sans Pro"/>
              </a:rPr>
              <a:t> after its lifetime has ended</a:t>
            </a:r>
            <a:endParaRPr sz="3000">
              <a:solidFill>
                <a:srgbClr val="F6B26B"/>
              </a:solidFill>
              <a:latin typeface="Source Code Pro"/>
              <a:ea typeface="Source Code Pro"/>
              <a:cs typeface="Source Code Pro"/>
              <a:sym typeface="Source Code Pro"/>
            </a:endParaRPr>
          </a:p>
        </p:txBody>
      </p:sp>
      <p:sp>
        <p:nvSpPr>
          <p:cNvPr id="3265" name="Google Shape;3265;p230"/>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Lifetimes</a:t>
            </a:r>
            <a:endParaRPr sz="3600">
              <a:solidFill>
                <a:srgbClr val="F3F3F3"/>
              </a:solidFill>
              <a:latin typeface="Alegreya"/>
              <a:ea typeface="Alegreya"/>
              <a:cs typeface="Alegreya"/>
              <a:sym typeface="Alegreya"/>
            </a:endParaRPr>
          </a:p>
        </p:txBody>
      </p:sp>
      <p:sp>
        <p:nvSpPr>
          <p:cNvPr id="3266" name="Google Shape;3266;p230"/>
          <p:cNvSpPr txBox="1"/>
          <p:nvPr/>
        </p:nvSpPr>
        <p:spPr>
          <a:xfrm>
            <a:off x="330200" y="4126425"/>
            <a:ext cx="4299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eighties =</a:t>
            </a: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    releases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eighties;</a:t>
            </a:r>
            <a:endParaRPr sz="2400">
              <a:solidFill>
                <a:srgbClr val="F6B26B"/>
              </a:solidFill>
              <a:latin typeface="Source Code Pro"/>
              <a:ea typeface="Source Code Pro"/>
              <a:cs typeface="Source Code Pro"/>
              <a:sym typeface="Source Code Pro"/>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0" name="Shape 3270"/>
        <p:cNvGrpSpPr/>
        <p:nvPr/>
      </p:nvGrpSpPr>
      <p:grpSpPr>
        <a:xfrm>
          <a:off x="0" y="0"/>
          <a:ext cx="0" cy="0"/>
          <a:chOff x="0" y="0"/>
          <a:chExt cx="0" cy="0"/>
        </a:xfrm>
      </p:grpSpPr>
      <p:sp>
        <p:nvSpPr>
          <p:cNvPr id="3271" name="Google Shape;3271;p231"/>
          <p:cNvSpPr txBox="1"/>
          <p:nvPr/>
        </p:nvSpPr>
        <p:spPr>
          <a:xfrm>
            <a:off x="330200" y="1543875"/>
            <a:ext cx="85536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releases =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all_years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&gt; = </a:t>
            </a:r>
            <a:r>
              <a:rPr lang="en" sz="2400">
                <a:solidFill>
                  <a:srgbClr val="FFFFFF"/>
                </a:solidFill>
                <a:highlight>
                  <a:srgbClr val="1155CC"/>
                </a:highlight>
                <a:latin typeface="Source Code Pro"/>
                <a:ea typeface="Source Code Pro"/>
                <a:cs typeface="Source Code Pro"/>
                <a:sym typeface="Source Code Pro"/>
              </a:rPr>
              <a:t>vec!</a:t>
            </a:r>
            <a:r>
              <a:rPr lang="en" sz="2400">
                <a:solidFill>
                  <a:srgbClr val="F6B26B"/>
                </a:solidFill>
                <a:highlight>
                  <a:srgbClr val="1155CC"/>
                </a:highlight>
                <a:latin typeface="Source Code Pro"/>
                <a:ea typeface="Source Code Pro"/>
                <a:cs typeface="Source Code Pro"/>
                <a:sym typeface="Source Code Pro"/>
              </a:rPr>
              <a:t>[</a:t>
            </a:r>
            <a:br>
              <a:rPr lang="en" sz="2400">
                <a:solidFill>
                  <a:srgbClr val="F6B26B"/>
                </a:solidFill>
                <a:highlight>
                  <a:srgbClr val="1155CC"/>
                </a:highlight>
                <a:latin typeface="Source Code Pro"/>
                <a:ea typeface="Source Code Pro"/>
                <a:cs typeface="Source Code Pro"/>
                <a:sym typeface="Source Code Pro"/>
              </a:rPr>
            </a:b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1980</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1985</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1990</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1995</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2000</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2000</a:t>
            </a:r>
            <a:br>
              <a:rPr lang="en" sz="2400">
                <a:solidFill>
                  <a:srgbClr val="F6B26B"/>
                </a:solidFill>
                <a:highlight>
                  <a:srgbClr val="1155CC"/>
                </a:highlight>
                <a:latin typeface="Source Code Pro"/>
                <a:ea typeface="Source Code Pro"/>
                <a:cs typeface="Source Code Pro"/>
                <a:sym typeface="Source Code Pro"/>
              </a:rPr>
            </a:br>
            <a:r>
              <a:rPr lang="en" sz="2400">
                <a:solidFill>
                  <a:srgbClr val="F6B26B"/>
                </a:solidFill>
                <a:highlight>
                  <a:srgbClr val="1155CC"/>
                </a:highlight>
                <a:latin typeface="Source Code Pro"/>
                <a:ea typeface="Source Code Pro"/>
                <a:cs typeface="Source Code Pro"/>
                <a:sym typeface="Source Code Pro"/>
              </a:rPr>
              <a:t>    ];</a:t>
            </a:r>
            <a:endParaRPr sz="2400">
              <a:solidFill>
                <a:srgbClr val="F6B26B"/>
              </a:solidFill>
              <a:highlight>
                <a:srgbClr val="1155CC"/>
              </a:highlight>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jazz_releases</a:t>
            </a:r>
            <a:r>
              <a:rPr lang="en" sz="2400">
                <a:solidFill>
                  <a:srgbClr val="F6B26B"/>
                </a:solidFill>
                <a:highlight>
                  <a:srgbClr val="1155CC"/>
                </a:highlight>
                <a:latin typeface="Source Code Pro"/>
                <a:ea typeface="Source Code Pro"/>
                <a:cs typeface="Source Code Pro"/>
                <a:sym typeface="Source Code Pro"/>
              </a:rPr>
              <a:t>(&amp;</a:t>
            </a:r>
            <a:r>
              <a:rPr lang="en" sz="2400">
                <a:solidFill>
                  <a:srgbClr val="FFFFFF"/>
                </a:solidFill>
                <a:highlight>
                  <a:srgbClr val="1155CC"/>
                </a:highlight>
                <a:latin typeface="Source Code Pro"/>
                <a:ea typeface="Source Code Pro"/>
                <a:cs typeface="Source Code Pro"/>
                <a:sym typeface="Source Code Pro"/>
              </a:rPr>
              <a:t>all_years</a:t>
            </a:r>
            <a:r>
              <a:rPr lang="en" sz="2400">
                <a:solidFill>
                  <a:srgbClr val="F6B26B"/>
                </a:solidFill>
                <a:highlight>
                  <a:srgbClr val="1155CC"/>
                </a:highlight>
                <a:latin typeface="Source Code Pro"/>
                <a:ea typeface="Source Code Pro"/>
                <a:cs typeface="Source Code Pro"/>
                <a:sym typeface="Source Code Pro"/>
              </a:rPr>
              <a:t>)</a:t>
            </a:r>
            <a:br>
              <a:rPr lang="en" sz="2400">
                <a:solidFill>
                  <a:srgbClr val="F6B26B"/>
                </a:solidFill>
                <a:highlight>
                  <a:srgbClr val="1155CC"/>
                </a:highlight>
                <a:latin typeface="Source Code Pro"/>
                <a:ea typeface="Source Code Pro"/>
                <a:cs typeface="Source Code Pro"/>
                <a:sym typeface="Source Code Pro"/>
              </a:rPr>
            </a:br>
            <a:r>
              <a:rPr lang="en" sz="2400">
                <a:solidFill>
                  <a:srgbClr val="F6B26B"/>
                </a:solidFill>
                <a:highlight>
                  <a:srgbClr val="1155CC"/>
                </a:highlight>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a:t>
            </a:r>
            <a:r>
              <a:rPr lang="en" sz="2400">
                <a:solidFill>
                  <a:srgbClr val="93C47D"/>
                </a:solidFill>
                <a:latin typeface="Source Code Pro"/>
                <a:ea typeface="Source Code Pro"/>
                <a:cs typeface="Source Code Pro"/>
                <a:sym typeface="Source Code Pro"/>
              </a:rPr>
              <a:t>// dealloc(all_years)</a:t>
            </a:r>
            <a:endParaRPr sz="2400">
              <a:solidFill>
                <a:srgbClr val="F6B26B"/>
              </a:solidFill>
              <a:latin typeface="Source Code Pro"/>
              <a:ea typeface="Source Code Pro"/>
              <a:cs typeface="Source Code Pro"/>
              <a:sym typeface="Source Code Pro"/>
            </a:endParaRPr>
          </a:p>
        </p:txBody>
      </p:sp>
      <p:sp>
        <p:nvSpPr>
          <p:cNvPr id="3272" name="Google Shape;3272;p231"/>
          <p:cNvSpPr txBox="1"/>
          <p:nvPr/>
        </p:nvSpPr>
        <p:spPr>
          <a:xfrm>
            <a:off x="4630100" y="4055975"/>
            <a:ext cx="4395900" cy="11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3000">
                <a:solidFill>
                  <a:srgbClr val="6D9EEB"/>
                </a:solidFill>
                <a:latin typeface="Source Sans Pro"/>
                <a:ea typeface="Source Sans Pro"/>
                <a:cs typeface="Source Sans Pro"/>
                <a:sym typeface="Source Sans Pro"/>
              </a:rPr>
              <a:t>refers to </a:t>
            </a:r>
            <a:r>
              <a:rPr lang="en" sz="3000">
                <a:solidFill>
                  <a:srgbClr val="FFFFFF"/>
                </a:solidFill>
                <a:latin typeface="Source Code Pro"/>
                <a:ea typeface="Source Code Pro"/>
                <a:cs typeface="Source Code Pro"/>
                <a:sym typeface="Source Code Pro"/>
              </a:rPr>
              <a:t>all_years</a:t>
            </a:r>
            <a:r>
              <a:rPr lang="en" sz="3000">
                <a:solidFill>
                  <a:srgbClr val="6D9EEB"/>
                </a:solidFill>
                <a:latin typeface="Source Sans Pro"/>
                <a:ea typeface="Source Sans Pro"/>
                <a:cs typeface="Source Sans Pro"/>
                <a:sym typeface="Source Sans Pro"/>
              </a:rPr>
              <a:t> after its lifetime has ended</a:t>
            </a:r>
            <a:endParaRPr sz="3000">
              <a:solidFill>
                <a:srgbClr val="F6B26B"/>
              </a:solidFill>
              <a:latin typeface="Source Code Pro"/>
              <a:ea typeface="Source Code Pro"/>
              <a:cs typeface="Source Code Pro"/>
              <a:sym typeface="Source Code Pro"/>
            </a:endParaRPr>
          </a:p>
        </p:txBody>
      </p:sp>
      <p:sp>
        <p:nvSpPr>
          <p:cNvPr id="3273" name="Google Shape;3273;p231"/>
          <p:cNvSpPr txBox="1"/>
          <p:nvPr/>
        </p:nvSpPr>
        <p:spPr>
          <a:xfrm>
            <a:off x="313275" y="189675"/>
            <a:ext cx="2329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Lifetimes</a:t>
            </a:r>
            <a:endParaRPr sz="3600">
              <a:solidFill>
                <a:srgbClr val="F3F3F3"/>
              </a:solidFill>
              <a:latin typeface="Alegreya"/>
              <a:ea typeface="Alegreya"/>
              <a:cs typeface="Alegreya"/>
              <a:sym typeface="Alegreya"/>
            </a:endParaRPr>
          </a:p>
        </p:txBody>
      </p:sp>
      <p:sp>
        <p:nvSpPr>
          <p:cNvPr id="3274" name="Google Shape;3274;p231"/>
          <p:cNvSpPr txBox="1"/>
          <p:nvPr/>
        </p:nvSpPr>
        <p:spPr>
          <a:xfrm>
            <a:off x="330200" y="4126425"/>
            <a:ext cx="4299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eighties =</a:t>
            </a: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    releases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eighties;</a:t>
            </a:r>
            <a:endParaRPr sz="2400">
              <a:solidFill>
                <a:srgbClr val="F6B26B"/>
              </a:solidFill>
              <a:latin typeface="Source Code Pro"/>
              <a:ea typeface="Source Code Pro"/>
              <a:cs typeface="Source Code Pro"/>
              <a:sym typeface="Source Code Pro"/>
            </a:endParaRPr>
          </a:p>
        </p:txBody>
      </p:sp>
      <p:sp>
        <p:nvSpPr>
          <p:cNvPr id="3275" name="Google Shape;3275;p231"/>
          <p:cNvSpPr txBox="1"/>
          <p:nvPr/>
        </p:nvSpPr>
        <p:spPr>
          <a:xfrm>
            <a:off x="330200" y="858075"/>
            <a:ext cx="90171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jazz_releases(years: </a:t>
            </a:r>
            <a:r>
              <a:rPr lang="en" sz="2400">
                <a:solidFill>
                  <a:srgbClr val="F6B26B"/>
                </a:solidFill>
                <a:latin typeface="Source Code Pro"/>
                <a:ea typeface="Source Code Pro"/>
                <a:cs typeface="Source Code Pro"/>
                <a:sym typeface="Source Code Pro"/>
              </a:rPr>
              <a:t>&amp;[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9" name="Shape 3279"/>
        <p:cNvGrpSpPr/>
        <p:nvPr/>
      </p:nvGrpSpPr>
      <p:grpSpPr>
        <a:xfrm>
          <a:off x="0" y="0"/>
          <a:ext cx="0" cy="0"/>
          <a:chOff x="0" y="0"/>
          <a:chExt cx="0" cy="0"/>
        </a:xfrm>
      </p:grpSpPr>
      <p:sp>
        <p:nvSpPr>
          <p:cNvPr id="3280" name="Google Shape;3280;p232"/>
          <p:cNvSpPr txBox="1"/>
          <p:nvPr/>
        </p:nvSpPr>
        <p:spPr>
          <a:xfrm>
            <a:off x="330200" y="1543875"/>
            <a:ext cx="85536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releases =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all_years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&gt; = </a:t>
            </a:r>
            <a:r>
              <a:rPr lang="en" sz="2400">
                <a:solidFill>
                  <a:srgbClr val="FFFFFF"/>
                </a:solidFill>
                <a:highlight>
                  <a:srgbClr val="1155CC"/>
                </a:highlight>
                <a:latin typeface="Source Code Pro"/>
                <a:ea typeface="Source Code Pro"/>
                <a:cs typeface="Source Code Pro"/>
                <a:sym typeface="Source Code Pro"/>
              </a:rPr>
              <a:t>vec!</a:t>
            </a:r>
            <a:r>
              <a:rPr lang="en" sz="2400">
                <a:solidFill>
                  <a:srgbClr val="F6B26B"/>
                </a:solidFill>
                <a:highlight>
                  <a:srgbClr val="1155CC"/>
                </a:highlight>
                <a:latin typeface="Source Code Pro"/>
                <a:ea typeface="Source Code Pro"/>
                <a:cs typeface="Source Code Pro"/>
                <a:sym typeface="Source Code Pro"/>
              </a:rPr>
              <a:t>[</a:t>
            </a:r>
            <a:br>
              <a:rPr lang="en" sz="2400">
                <a:solidFill>
                  <a:srgbClr val="F6B26B"/>
                </a:solidFill>
                <a:highlight>
                  <a:srgbClr val="1155CC"/>
                </a:highlight>
                <a:latin typeface="Source Code Pro"/>
                <a:ea typeface="Source Code Pro"/>
                <a:cs typeface="Source Code Pro"/>
                <a:sym typeface="Source Code Pro"/>
              </a:rPr>
            </a:b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1980</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1985</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1990</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1995</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2000</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2000</a:t>
            </a:r>
            <a:br>
              <a:rPr lang="en" sz="2400">
                <a:solidFill>
                  <a:srgbClr val="F6B26B"/>
                </a:solidFill>
                <a:highlight>
                  <a:srgbClr val="1155CC"/>
                </a:highlight>
                <a:latin typeface="Source Code Pro"/>
                <a:ea typeface="Source Code Pro"/>
                <a:cs typeface="Source Code Pro"/>
                <a:sym typeface="Source Code Pro"/>
              </a:rPr>
            </a:br>
            <a:r>
              <a:rPr lang="en" sz="2400">
                <a:solidFill>
                  <a:srgbClr val="F6B26B"/>
                </a:solidFill>
                <a:highlight>
                  <a:srgbClr val="1155CC"/>
                </a:highlight>
                <a:latin typeface="Source Code Pro"/>
                <a:ea typeface="Source Code Pro"/>
                <a:cs typeface="Source Code Pro"/>
                <a:sym typeface="Source Code Pro"/>
              </a:rPr>
              <a:t>    ];</a:t>
            </a:r>
            <a:endParaRPr sz="2400">
              <a:solidFill>
                <a:srgbClr val="F6B26B"/>
              </a:solidFill>
              <a:highlight>
                <a:srgbClr val="1155CC"/>
              </a:highlight>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jazz</a:t>
            </a:r>
            <a:r>
              <a:rPr lang="en" sz="2400">
                <a:solidFill>
                  <a:srgbClr val="FFFFFF"/>
                </a:solidFill>
                <a:highlight>
                  <a:srgbClr val="1155CC"/>
                </a:highlight>
                <a:latin typeface="Source Code Pro"/>
                <a:ea typeface="Source Code Pro"/>
                <a:cs typeface="Source Code Pro"/>
                <a:sym typeface="Source Code Pro"/>
              </a:rPr>
              <a:t>_releases</a:t>
            </a:r>
            <a:r>
              <a:rPr lang="en" sz="2400">
                <a:solidFill>
                  <a:srgbClr val="F6B26B"/>
                </a:solidFill>
                <a:highlight>
                  <a:srgbClr val="1155CC"/>
                </a:highlight>
                <a:latin typeface="Source Code Pro"/>
                <a:ea typeface="Source Code Pro"/>
                <a:cs typeface="Source Code Pro"/>
                <a:sym typeface="Source Code Pro"/>
              </a:rPr>
              <a:t>(&amp;</a:t>
            </a:r>
            <a:r>
              <a:rPr lang="en" sz="2400">
                <a:solidFill>
                  <a:srgbClr val="FFFFFF"/>
                </a:solidFill>
                <a:highlight>
                  <a:srgbClr val="1155CC"/>
                </a:highlight>
                <a:latin typeface="Source Code Pro"/>
                <a:ea typeface="Source Code Pro"/>
                <a:cs typeface="Source Code Pro"/>
                <a:sym typeface="Source Code Pro"/>
              </a:rPr>
              <a:t>all_years</a:t>
            </a:r>
            <a:r>
              <a:rPr lang="en" sz="2400">
                <a:solidFill>
                  <a:srgbClr val="F6B26B"/>
                </a:solidFill>
                <a:highlight>
                  <a:srgbClr val="1155CC"/>
                </a:highlight>
                <a:latin typeface="Source Code Pro"/>
                <a:ea typeface="Source Code Pro"/>
                <a:cs typeface="Source Code Pro"/>
                <a:sym typeface="Source Code Pro"/>
              </a:rPr>
              <a:t>)</a:t>
            </a:r>
            <a:br>
              <a:rPr lang="en" sz="2400">
                <a:solidFill>
                  <a:srgbClr val="F6B26B"/>
                </a:solidFill>
                <a:highlight>
                  <a:srgbClr val="1155CC"/>
                </a:highlight>
                <a:latin typeface="Source Code Pro"/>
                <a:ea typeface="Source Code Pro"/>
                <a:cs typeface="Source Code Pro"/>
                <a:sym typeface="Source Code Pro"/>
              </a:rPr>
            </a:br>
            <a:r>
              <a:rPr lang="en" sz="2400">
                <a:solidFill>
                  <a:srgbClr val="F6B26B"/>
                </a:solidFill>
                <a:highlight>
                  <a:srgbClr val="1155CC"/>
                </a:highlight>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a:t>
            </a:r>
            <a:r>
              <a:rPr lang="en" sz="2400">
                <a:solidFill>
                  <a:srgbClr val="93C47D"/>
                </a:solidFill>
                <a:latin typeface="Source Code Pro"/>
                <a:ea typeface="Source Code Pro"/>
                <a:cs typeface="Source Code Pro"/>
                <a:sym typeface="Source Code Pro"/>
              </a:rPr>
              <a:t>// dealloc(all_years)</a:t>
            </a:r>
            <a:endParaRPr sz="2400">
              <a:solidFill>
                <a:srgbClr val="F6B26B"/>
              </a:solidFill>
              <a:latin typeface="Source Code Pro"/>
              <a:ea typeface="Source Code Pro"/>
              <a:cs typeface="Source Code Pro"/>
              <a:sym typeface="Source Code Pro"/>
            </a:endParaRPr>
          </a:p>
        </p:txBody>
      </p:sp>
      <p:sp>
        <p:nvSpPr>
          <p:cNvPr id="3281" name="Google Shape;3281;p232"/>
          <p:cNvSpPr txBox="1"/>
          <p:nvPr/>
        </p:nvSpPr>
        <p:spPr>
          <a:xfrm>
            <a:off x="313275" y="189675"/>
            <a:ext cx="23292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Lifetimes</a:t>
            </a:r>
            <a:endParaRPr sz="3600">
              <a:solidFill>
                <a:srgbClr val="F3F3F3"/>
              </a:solidFill>
              <a:latin typeface="Alegreya"/>
              <a:ea typeface="Alegreya"/>
              <a:cs typeface="Alegreya"/>
              <a:sym typeface="Alegreya"/>
            </a:endParaRPr>
          </a:p>
        </p:txBody>
      </p:sp>
      <p:sp>
        <p:nvSpPr>
          <p:cNvPr id="3282" name="Google Shape;3282;p232"/>
          <p:cNvSpPr txBox="1"/>
          <p:nvPr/>
        </p:nvSpPr>
        <p:spPr>
          <a:xfrm>
            <a:off x="330200" y="4126425"/>
            <a:ext cx="4299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eighties =</a:t>
            </a: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    releases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eighties;</a:t>
            </a:r>
            <a:endParaRPr sz="2400">
              <a:solidFill>
                <a:srgbClr val="F6B26B"/>
              </a:solidFill>
              <a:latin typeface="Source Code Pro"/>
              <a:ea typeface="Source Code Pro"/>
              <a:cs typeface="Source Code Pro"/>
              <a:sym typeface="Source Code Pro"/>
            </a:endParaRPr>
          </a:p>
        </p:txBody>
      </p:sp>
      <p:sp>
        <p:nvSpPr>
          <p:cNvPr id="3283" name="Google Shape;3283;p232"/>
          <p:cNvSpPr txBox="1"/>
          <p:nvPr/>
        </p:nvSpPr>
        <p:spPr>
          <a:xfrm>
            <a:off x="330200" y="858075"/>
            <a:ext cx="90171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jazz</a:t>
            </a:r>
            <a:r>
              <a:rPr lang="en" sz="2400">
                <a:solidFill>
                  <a:srgbClr val="FFFFFF"/>
                </a:solidFill>
                <a:latin typeface="Source Code Pro"/>
                <a:ea typeface="Source Code Pro"/>
                <a:cs typeface="Source Code Pro"/>
                <a:sym typeface="Source Code Pro"/>
              </a:rPr>
              <a:t>_releases</a:t>
            </a:r>
            <a:r>
              <a:rPr lang="en" sz="2400">
                <a:solidFill>
                  <a:srgbClr val="FFFFFF"/>
                </a:solidFill>
                <a:latin typeface="Source Code Pro"/>
                <a:ea typeface="Source Code Pro"/>
                <a:cs typeface="Source Code Pro"/>
                <a:sym typeface="Source Code Pro"/>
              </a:rPr>
              <a:t>(</a:t>
            </a:r>
            <a:r>
              <a:rPr lang="en" sz="2400">
                <a:solidFill>
                  <a:srgbClr val="FFFFFF"/>
                </a:solidFill>
                <a:highlight>
                  <a:srgbClr val="1155CC"/>
                </a:highlight>
                <a:latin typeface="Source Code Pro"/>
                <a:ea typeface="Source Code Pro"/>
                <a:cs typeface="Source Code Pro"/>
                <a:sym typeface="Source Code Pro"/>
              </a:rPr>
              <a:t>years: </a:t>
            </a:r>
            <a:r>
              <a:rPr lang="en" sz="2400">
                <a:solidFill>
                  <a:srgbClr val="F6B26B"/>
                </a:solidFill>
                <a:highlight>
                  <a:srgbClr val="1155CC"/>
                </a:highlight>
                <a:latin typeface="Source Code Pro"/>
                <a:ea typeface="Source Code Pro"/>
                <a:cs typeface="Source Code Pro"/>
                <a:sym typeface="Source Code Pro"/>
              </a:rPr>
              <a:t>&amp;[</a:t>
            </a:r>
            <a:r>
              <a:rPr lang="en" sz="2400">
                <a:solidFill>
                  <a:srgbClr val="FFFFFF"/>
                </a:solidFill>
                <a:highlight>
                  <a:srgbClr val="1155CC"/>
                </a:highlight>
                <a:latin typeface="Source Code Pro"/>
                <a:ea typeface="Source Code Pro"/>
                <a:cs typeface="Source Code Pro"/>
                <a:sym typeface="Source Code Pro"/>
              </a:rPr>
              <a:t>i64</a:t>
            </a:r>
            <a:r>
              <a:rPr lang="en" sz="2400">
                <a:solidFill>
                  <a:srgbClr val="F6B26B"/>
                </a:solidFill>
                <a:highlight>
                  <a:srgbClr val="1155CC"/>
                </a:highlight>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284" name="Google Shape;3284;p232"/>
          <p:cNvSpPr txBox="1"/>
          <p:nvPr/>
        </p:nvSpPr>
        <p:spPr>
          <a:xfrm>
            <a:off x="4537475" y="1256100"/>
            <a:ext cx="5174700" cy="64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Releases</a:t>
            </a:r>
            <a:r>
              <a:rPr i="1" lang="en" sz="3000">
                <a:solidFill>
                  <a:srgbClr val="B4A7D6"/>
                </a:solidFill>
                <a:latin typeface="Source Sans Pro"/>
                <a:ea typeface="Source Sans Pro"/>
                <a:cs typeface="Source Sans Pro"/>
                <a:sym typeface="Source Sans Pro"/>
              </a:rPr>
              <a:t> depends on </a:t>
            </a:r>
            <a:r>
              <a:rPr lang="en" sz="2400">
                <a:solidFill>
                  <a:srgbClr val="FFFFFF"/>
                </a:solidFill>
                <a:latin typeface="Source Code Pro"/>
                <a:ea typeface="Source Code Pro"/>
                <a:cs typeface="Source Code Pro"/>
                <a:sym typeface="Source Code Pro"/>
              </a:rPr>
              <a:t>years</a:t>
            </a:r>
            <a:endParaRPr sz="2400">
              <a:solidFill>
                <a:srgbClr val="FFFFFF"/>
              </a:solidFill>
              <a:latin typeface="Source Code Pro"/>
              <a:ea typeface="Source Code Pro"/>
              <a:cs typeface="Source Code Pro"/>
              <a:sym typeface="Source Code Pro"/>
            </a:endParaRPr>
          </a:p>
        </p:txBody>
      </p:sp>
      <p:sp>
        <p:nvSpPr>
          <p:cNvPr id="3285" name="Google Shape;3285;p232"/>
          <p:cNvSpPr txBox="1"/>
          <p:nvPr/>
        </p:nvSpPr>
        <p:spPr>
          <a:xfrm>
            <a:off x="3022150" y="276825"/>
            <a:ext cx="3690600" cy="64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3000">
                <a:solidFill>
                  <a:srgbClr val="6D9EEB"/>
                </a:solidFill>
                <a:latin typeface="Source Sans Pro"/>
                <a:ea typeface="Source Sans Pro"/>
                <a:cs typeface="Source Sans Pro"/>
                <a:sym typeface="Source Sans Pro"/>
              </a:rPr>
              <a:t>still </a:t>
            </a:r>
            <a:r>
              <a:rPr lang="en" sz="3000">
                <a:solidFill>
                  <a:srgbClr val="6D9EEB"/>
                </a:solidFill>
                <a:latin typeface="Source Sans Pro"/>
                <a:ea typeface="Source Sans Pro"/>
                <a:cs typeface="Source Sans Pro"/>
                <a:sym typeface="Source Sans Pro"/>
              </a:rPr>
              <a:t>within its lifetime</a:t>
            </a:r>
            <a:endParaRPr sz="3000">
              <a:solidFill>
                <a:srgbClr val="F6B26B"/>
              </a:solidFill>
              <a:latin typeface="Source Code Pro"/>
              <a:ea typeface="Source Code Pro"/>
              <a:cs typeface="Source Code Pro"/>
              <a:sym typeface="Source Code Pro"/>
            </a:endParaRPr>
          </a:p>
        </p:txBody>
      </p:sp>
      <p:sp>
        <p:nvSpPr>
          <p:cNvPr id="3286" name="Google Shape;3286;p232"/>
          <p:cNvSpPr txBox="1"/>
          <p:nvPr/>
        </p:nvSpPr>
        <p:spPr>
          <a:xfrm>
            <a:off x="4630100" y="4055975"/>
            <a:ext cx="4395900" cy="11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3000">
                <a:solidFill>
                  <a:srgbClr val="6D9EEB"/>
                </a:solidFill>
                <a:latin typeface="Source Sans Pro"/>
                <a:ea typeface="Source Sans Pro"/>
                <a:cs typeface="Source Sans Pro"/>
                <a:sym typeface="Source Sans Pro"/>
              </a:rPr>
              <a:t>refers to </a:t>
            </a:r>
            <a:r>
              <a:rPr lang="en" sz="3000">
                <a:solidFill>
                  <a:srgbClr val="FFFFFF"/>
                </a:solidFill>
                <a:latin typeface="Source Code Pro"/>
                <a:ea typeface="Source Code Pro"/>
                <a:cs typeface="Source Code Pro"/>
                <a:sym typeface="Source Code Pro"/>
              </a:rPr>
              <a:t>all_years</a:t>
            </a:r>
            <a:r>
              <a:rPr lang="en" sz="3000">
                <a:solidFill>
                  <a:srgbClr val="6D9EEB"/>
                </a:solidFill>
                <a:latin typeface="Source Sans Pro"/>
                <a:ea typeface="Source Sans Pro"/>
                <a:cs typeface="Source Sans Pro"/>
                <a:sym typeface="Source Sans Pro"/>
              </a:rPr>
              <a:t> after its lifetime has ended</a:t>
            </a:r>
            <a:endParaRPr sz="3000">
              <a:solidFill>
                <a:srgbClr val="F6B26B"/>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4"/>
                                        </p:tgtEl>
                                        <p:attrNameLst>
                                          <p:attrName>style.visibility</p:attrName>
                                        </p:attrNameLst>
                                      </p:cBhvr>
                                      <p:to>
                                        <p:strVal val="visible"/>
                                      </p:to>
                                    </p:set>
                                    <p:animEffect filter="fade" transition="in">
                                      <p:cBhvr>
                                        <p:cTn dur="1000"/>
                                        <p:tgtEl>
                                          <p:spTgt spid="3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Mutability</a:t>
            </a:r>
            <a:endParaRPr sz="3600">
              <a:solidFill>
                <a:srgbClr val="F3F3F3"/>
              </a:solidFill>
              <a:latin typeface="Alegreya"/>
              <a:ea typeface="Alegreya"/>
              <a:cs typeface="Alegreya"/>
              <a:sym typeface="Alegreya"/>
            </a:endParaRPr>
          </a:p>
        </p:txBody>
      </p:sp>
      <p:sp>
        <p:nvSpPr>
          <p:cNvPr id="220" name="Google Shape;220;p35"/>
          <p:cNvSpPr txBox="1"/>
          <p:nvPr/>
        </p:nvSpPr>
        <p:spPr>
          <a:xfrm>
            <a:off x="771150" y="1010475"/>
            <a:ext cx="7601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x</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1.1</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x</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2.2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pic>
        <p:nvPicPr>
          <p:cNvPr id="221" name="Google Shape;221;p35"/>
          <p:cNvPicPr preferRelativeResize="0"/>
          <p:nvPr/>
        </p:nvPicPr>
        <p:blipFill>
          <a:blip r:embed="rId3">
            <a:alphaModFix/>
          </a:blip>
          <a:stretch>
            <a:fillRect/>
          </a:stretch>
        </p:blipFill>
        <p:spPr>
          <a:xfrm>
            <a:off x="152400" y="2379675"/>
            <a:ext cx="8839199" cy="3148411"/>
          </a:xfrm>
          <a:prstGeom prst="rect">
            <a:avLst/>
          </a:prstGeom>
          <a:noFill/>
          <a:ln>
            <a:noFill/>
          </a:ln>
        </p:spPr>
      </p:pic>
      <p:grpSp>
        <p:nvGrpSpPr>
          <p:cNvPr id="222" name="Google Shape;222;p35"/>
          <p:cNvGrpSpPr/>
          <p:nvPr/>
        </p:nvGrpSpPr>
        <p:grpSpPr>
          <a:xfrm>
            <a:off x="4730950" y="749625"/>
            <a:ext cx="4260625" cy="1662300"/>
            <a:chOff x="4730950" y="749625"/>
            <a:chExt cx="4260625" cy="1662300"/>
          </a:xfrm>
        </p:grpSpPr>
        <p:sp>
          <p:nvSpPr>
            <p:cNvPr id="223" name="Google Shape;223;p35"/>
            <p:cNvSpPr txBox="1"/>
            <p:nvPr/>
          </p:nvSpPr>
          <p:spPr>
            <a:xfrm>
              <a:off x="4730950" y="1010475"/>
              <a:ext cx="4078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mut </a:t>
              </a:r>
              <a:r>
                <a:rPr lang="en" sz="2400">
                  <a:solidFill>
                    <a:srgbClr val="FFFFFF"/>
                  </a:solidFill>
                  <a:latin typeface="Source Code Pro"/>
                  <a:ea typeface="Source Code Pro"/>
                  <a:cs typeface="Source Code Pro"/>
                  <a:sym typeface="Source Code Pro"/>
                </a:rPr>
                <a:t>x</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1.1</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x</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2.2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24" name="Google Shape;224;p35"/>
            <p:cNvSpPr txBox="1"/>
            <p:nvPr/>
          </p:nvSpPr>
          <p:spPr>
            <a:xfrm>
              <a:off x="7957475" y="749625"/>
              <a:ext cx="1034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600">
                  <a:solidFill>
                    <a:srgbClr val="93C47D"/>
                  </a:solidFill>
                  <a:latin typeface="Source Sans Pro"/>
                  <a:ea typeface="Source Sans Pro"/>
                  <a:cs typeface="Source Sans Pro"/>
                  <a:sym typeface="Source Sans Pro"/>
                </a:rPr>
                <a:t>✓</a:t>
              </a:r>
              <a:endParaRPr b="1" sz="9600">
                <a:solidFill>
                  <a:srgbClr val="93C47D"/>
                </a:solidFill>
                <a:latin typeface="Source Sans Pro"/>
                <a:ea typeface="Source Sans Pro"/>
                <a:cs typeface="Source Sans Pro"/>
                <a:sym typeface="Source Sans Pr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0" name="Shape 3290"/>
        <p:cNvGrpSpPr/>
        <p:nvPr/>
      </p:nvGrpSpPr>
      <p:grpSpPr>
        <a:xfrm>
          <a:off x="0" y="0"/>
          <a:ext cx="0" cy="0"/>
          <a:chOff x="0" y="0"/>
          <a:chExt cx="0" cy="0"/>
        </a:xfrm>
      </p:grpSpPr>
      <p:sp>
        <p:nvSpPr>
          <p:cNvPr id="3291" name="Google Shape;3291;p233"/>
          <p:cNvSpPr txBox="1"/>
          <p:nvPr/>
        </p:nvSpPr>
        <p:spPr>
          <a:xfrm>
            <a:off x="330200" y="858075"/>
            <a:ext cx="8553600" cy="3879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jazz(years: </a:t>
            </a:r>
            <a:r>
              <a:rPr lang="en" sz="2400">
                <a:solidFill>
                  <a:srgbClr val="F6B26B"/>
                </a:solidFill>
                <a:latin typeface="Source Code Pro"/>
                <a:ea typeface="Source Code Pro"/>
                <a:cs typeface="Source Code Pro"/>
                <a:sym typeface="Source Code Pro"/>
              </a:rPr>
              <a:t>&amp;[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eighties: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 &amp;</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nineties: </a:t>
            </a:r>
            <a:r>
              <a:rPr lang="en" sz="2400">
                <a:solidFill>
                  <a:srgbClr val="F6B26B"/>
                </a:solidFill>
                <a:latin typeface="Source Code Pro"/>
                <a:ea typeface="Source Code Pro"/>
                <a:cs typeface="Source Code Pro"/>
                <a:sym typeface="Source Code Pro"/>
              </a:rPr>
              <a:t>&amp;[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 &amp;</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eighties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nineties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292" name="Google Shape;3292;p233"/>
          <p:cNvSpPr txBox="1"/>
          <p:nvPr/>
        </p:nvSpPr>
        <p:spPr>
          <a:xfrm>
            <a:off x="4921575" y="2343475"/>
            <a:ext cx="3834900" cy="2031900"/>
          </a:xfrm>
          <a:prstGeom prst="rect">
            <a:avLst/>
          </a:prstGeom>
          <a:noFill/>
          <a:ln cap="flat" cmpd="sng" w="38100">
            <a:solidFill>
              <a:srgbClr val="B4A7D6"/>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eighties: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nineties: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293" name="Google Shape;3293;p233"/>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Lifetimes</a:t>
            </a:r>
            <a:endParaRPr sz="3600">
              <a:solidFill>
                <a:srgbClr val="F3F3F3"/>
              </a:solidFill>
              <a:latin typeface="Alegreya"/>
              <a:ea typeface="Alegreya"/>
              <a:cs typeface="Alegreya"/>
              <a:sym typeface="Alegreya"/>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7" name="Shape 3297"/>
        <p:cNvGrpSpPr/>
        <p:nvPr/>
      </p:nvGrpSpPr>
      <p:grpSpPr>
        <a:xfrm>
          <a:off x="0" y="0"/>
          <a:ext cx="0" cy="0"/>
          <a:chOff x="0" y="0"/>
          <a:chExt cx="0" cy="0"/>
        </a:xfrm>
      </p:grpSpPr>
      <p:sp>
        <p:nvSpPr>
          <p:cNvPr id="3298" name="Google Shape;3298;p234"/>
          <p:cNvSpPr txBox="1"/>
          <p:nvPr/>
        </p:nvSpPr>
        <p:spPr>
          <a:xfrm>
            <a:off x="330200" y="858075"/>
            <a:ext cx="8553600" cy="3879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jazz</a:t>
            </a:r>
            <a:r>
              <a:rPr lang="en" sz="2400">
                <a:solidFill>
                  <a:srgbClr val="F6B26B"/>
                </a:solidFill>
                <a:latin typeface="Source Code Pro"/>
                <a:ea typeface="Source Code Pro"/>
                <a:cs typeface="Source Code Pro"/>
                <a:sym typeface="Source Code Pro"/>
              </a:rPr>
              <a:t>&lt;</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(years: </a:t>
            </a:r>
            <a:r>
              <a:rPr lang="en" sz="2400">
                <a:solidFill>
                  <a:srgbClr val="F6B26B"/>
                </a:solidFill>
                <a:latin typeface="Source Code Pro"/>
                <a:ea typeface="Source Code Pro"/>
                <a:cs typeface="Source Code Pro"/>
                <a:sym typeface="Source Code Pro"/>
              </a:rPr>
              <a:t>&amp;</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eighties: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 &amp;</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nineties: </a:t>
            </a:r>
            <a:r>
              <a:rPr lang="en" sz="2400">
                <a:solidFill>
                  <a:srgbClr val="F6B26B"/>
                </a:solidFill>
                <a:latin typeface="Source Code Pro"/>
                <a:ea typeface="Source Code Pro"/>
                <a:cs typeface="Source Code Pro"/>
                <a:sym typeface="Source Code Pro"/>
              </a:rPr>
              <a:t>&amp;[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 &amp;</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eighties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nineties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299" name="Google Shape;3299;p234"/>
          <p:cNvSpPr txBox="1"/>
          <p:nvPr/>
        </p:nvSpPr>
        <p:spPr>
          <a:xfrm>
            <a:off x="4921575" y="2343475"/>
            <a:ext cx="3834900" cy="2031900"/>
          </a:xfrm>
          <a:prstGeom prst="rect">
            <a:avLst/>
          </a:prstGeom>
          <a:noFill/>
          <a:ln cap="flat" cmpd="sng" w="38100">
            <a:solidFill>
              <a:srgbClr val="B4A7D6"/>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eighties: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nineties: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300" name="Google Shape;3300;p234"/>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Lifetimes</a:t>
            </a:r>
            <a:endParaRPr sz="3600">
              <a:solidFill>
                <a:srgbClr val="F3F3F3"/>
              </a:solidFill>
              <a:latin typeface="Alegreya"/>
              <a:ea typeface="Alegreya"/>
              <a:cs typeface="Alegreya"/>
              <a:sym typeface="Alegreya"/>
            </a:endParaRPr>
          </a:p>
        </p:txBody>
      </p:sp>
      <p:sp>
        <p:nvSpPr>
          <p:cNvPr id="3301" name="Google Shape;3301;p234"/>
          <p:cNvSpPr txBox="1"/>
          <p:nvPr/>
        </p:nvSpPr>
        <p:spPr>
          <a:xfrm>
            <a:off x="2869750" y="200625"/>
            <a:ext cx="5947500" cy="64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3000">
                <a:solidFill>
                  <a:srgbClr val="6D9EEB"/>
                </a:solidFill>
                <a:latin typeface="Source Sans Pro"/>
                <a:ea typeface="Source Sans Pro"/>
                <a:cs typeface="Source Sans Pro"/>
                <a:sym typeface="Source Sans Pro"/>
              </a:rPr>
              <a:t>a lifetime parameter named </a:t>
            </a:r>
            <a:r>
              <a:rPr lang="en" sz="3000">
                <a:solidFill>
                  <a:srgbClr val="FFFFFF"/>
                </a:solidFill>
                <a:latin typeface="Source Code Pro"/>
                <a:ea typeface="Source Code Pro"/>
                <a:cs typeface="Source Code Pro"/>
                <a:sym typeface="Source Code Pro"/>
              </a:rPr>
              <a:t>'a</a:t>
            </a:r>
            <a:endParaRPr sz="3000">
              <a:solidFill>
                <a:srgbClr val="F6B26B"/>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1"/>
                                        </p:tgtEl>
                                        <p:attrNameLst>
                                          <p:attrName>style.visibility</p:attrName>
                                        </p:attrNameLst>
                                      </p:cBhvr>
                                      <p:to>
                                        <p:strVal val="visible"/>
                                      </p:to>
                                    </p:set>
                                    <p:animEffect filter="fade" transition="in">
                                      <p:cBhvr>
                                        <p:cTn dur="1000"/>
                                        <p:tgtEl>
                                          <p:spTgt spid="3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5" name="Shape 3305"/>
        <p:cNvGrpSpPr/>
        <p:nvPr/>
      </p:nvGrpSpPr>
      <p:grpSpPr>
        <a:xfrm>
          <a:off x="0" y="0"/>
          <a:ext cx="0" cy="0"/>
          <a:chOff x="0" y="0"/>
          <a:chExt cx="0" cy="0"/>
        </a:xfrm>
      </p:grpSpPr>
      <p:sp>
        <p:nvSpPr>
          <p:cNvPr id="3306" name="Google Shape;3306;p235"/>
          <p:cNvSpPr txBox="1"/>
          <p:nvPr/>
        </p:nvSpPr>
        <p:spPr>
          <a:xfrm>
            <a:off x="330200" y="858075"/>
            <a:ext cx="8553600" cy="3879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jazz</a:t>
            </a:r>
            <a:r>
              <a:rPr lang="en" sz="2400">
                <a:solidFill>
                  <a:srgbClr val="F6B26B"/>
                </a:solidFill>
                <a:latin typeface="Source Code Pro"/>
                <a:ea typeface="Source Code Pro"/>
                <a:cs typeface="Source Code Pro"/>
                <a:sym typeface="Source Code Pro"/>
              </a:rPr>
              <a:t>&lt;</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(years: </a:t>
            </a:r>
            <a:r>
              <a:rPr lang="en" sz="2400">
                <a:solidFill>
                  <a:srgbClr val="F6B26B"/>
                </a:solidFill>
                <a:latin typeface="Source Code Pro"/>
                <a:ea typeface="Source Code Pro"/>
                <a:cs typeface="Source Code Pro"/>
                <a:sym typeface="Source Code Pro"/>
              </a:rPr>
              <a:t>&amp;</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eighties:</a:t>
            </a:r>
            <a:r>
              <a:rPr lang="en" sz="2400">
                <a:solidFill>
                  <a:srgbClr val="F6B26B"/>
                </a:solidFill>
                <a:latin typeface="Source Code Pro"/>
                <a:ea typeface="Source Code Pro"/>
                <a:cs typeface="Source Code Pro"/>
                <a:sym typeface="Source Code Pro"/>
              </a:rPr>
              <a:t> &amp;</a:t>
            </a:r>
            <a:r>
              <a:rPr lang="en" sz="2400">
                <a:solidFill>
                  <a:srgbClr val="6D9EEB"/>
                </a:solidFill>
                <a:latin typeface="Source Code Pro"/>
                <a:ea typeface="Source Code Pro"/>
                <a:cs typeface="Source Code Pro"/>
                <a:sym typeface="Source Code Pro"/>
              </a:rPr>
              <a:t>'a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 &amp;</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nineties: </a:t>
            </a:r>
            <a:r>
              <a:rPr lang="en" sz="2400">
                <a:solidFill>
                  <a:srgbClr val="F6B26B"/>
                </a:solidFill>
                <a:latin typeface="Source Code Pro"/>
                <a:ea typeface="Source Code Pro"/>
                <a:cs typeface="Source Code Pro"/>
                <a:sym typeface="Source Code Pro"/>
              </a:rPr>
              <a:t>&amp;</a:t>
            </a:r>
            <a:r>
              <a:rPr lang="en" sz="2400">
                <a:solidFill>
                  <a:srgbClr val="6D9EEB"/>
                </a:solidFill>
                <a:latin typeface="Source Code Pro"/>
                <a:ea typeface="Source Code Pro"/>
                <a:cs typeface="Source Code Pro"/>
                <a:sym typeface="Source Code Pro"/>
              </a:rPr>
              <a:t>'a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 &amp;</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eighties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nineties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307" name="Google Shape;3307;p235"/>
          <p:cNvSpPr txBox="1"/>
          <p:nvPr/>
        </p:nvSpPr>
        <p:spPr>
          <a:xfrm>
            <a:off x="4921575" y="2343475"/>
            <a:ext cx="3834900" cy="2031900"/>
          </a:xfrm>
          <a:prstGeom prst="rect">
            <a:avLst/>
          </a:prstGeom>
          <a:noFill/>
          <a:ln cap="flat" cmpd="sng" w="38100">
            <a:solidFill>
              <a:srgbClr val="B4A7D6"/>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eighties: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nineties:</a:t>
            </a:r>
            <a:r>
              <a:rPr lang="en" sz="2400">
                <a:solidFill>
                  <a:srgbClr val="F6B26B"/>
                </a:solidFill>
                <a:latin typeface="Source Code Pro"/>
                <a:ea typeface="Source Code Pro"/>
                <a:cs typeface="Source Code Pro"/>
                <a:sym typeface="Source Code Pro"/>
              </a:rPr>
              <a:t> &amp;[</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308" name="Google Shape;3308;p235"/>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Lifetimes</a:t>
            </a:r>
            <a:endParaRPr sz="3600">
              <a:solidFill>
                <a:srgbClr val="F3F3F3"/>
              </a:solidFill>
              <a:latin typeface="Alegreya"/>
              <a:ea typeface="Alegreya"/>
              <a:cs typeface="Alegreya"/>
              <a:sym typeface="Alegreya"/>
            </a:endParaRPr>
          </a:p>
        </p:txBody>
      </p:sp>
      <p:sp>
        <p:nvSpPr>
          <p:cNvPr id="3309" name="Google Shape;3309;p235"/>
          <p:cNvSpPr txBox="1"/>
          <p:nvPr/>
        </p:nvSpPr>
        <p:spPr>
          <a:xfrm>
            <a:off x="2869750" y="200625"/>
            <a:ext cx="5947500" cy="64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3000">
                <a:solidFill>
                  <a:srgbClr val="6D9EEB"/>
                </a:solidFill>
                <a:latin typeface="Source Sans Pro"/>
                <a:ea typeface="Source Sans Pro"/>
                <a:cs typeface="Source Sans Pro"/>
                <a:sym typeface="Source Sans Pro"/>
              </a:rPr>
              <a:t>a lifetime parameter named </a:t>
            </a:r>
            <a:r>
              <a:rPr lang="en" sz="3000">
                <a:solidFill>
                  <a:srgbClr val="FFFFFF"/>
                </a:solidFill>
                <a:latin typeface="Source Code Pro"/>
                <a:ea typeface="Source Code Pro"/>
                <a:cs typeface="Source Code Pro"/>
                <a:sym typeface="Source Code Pro"/>
              </a:rPr>
              <a:t>'a</a:t>
            </a:r>
            <a:endParaRPr sz="3000">
              <a:solidFill>
                <a:srgbClr val="F6B26B"/>
              </a:solidFill>
              <a:latin typeface="Source Code Pro"/>
              <a:ea typeface="Source Code Pro"/>
              <a:cs typeface="Source Code Pro"/>
              <a:sym typeface="Source Code Pro"/>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3" name="Shape 3313"/>
        <p:cNvGrpSpPr/>
        <p:nvPr/>
      </p:nvGrpSpPr>
      <p:grpSpPr>
        <a:xfrm>
          <a:off x="0" y="0"/>
          <a:ext cx="0" cy="0"/>
          <a:chOff x="0" y="0"/>
          <a:chExt cx="0" cy="0"/>
        </a:xfrm>
      </p:grpSpPr>
      <p:sp>
        <p:nvSpPr>
          <p:cNvPr id="3314" name="Google Shape;3314;p236"/>
          <p:cNvSpPr txBox="1"/>
          <p:nvPr/>
        </p:nvSpPr>
        <p:spPr>
          <a:xfrm>
            <a:off x="330200" y="858075"/>
            <a:ext cx="8553600" cy="3879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jazz</a:t>
            </a:r>
            <a:r>
              <a:rPr lang="en" sz="2400">
                <a:solidFill>
                  <a:srgbClr val="F6B26B"/>
                </a:solidFill>
                <a:latin typeface="Source Code Pro"/>
                <a:ea typeface="Source Code Pro"/>
                <a:cs typeface="Source Code Pro"/>
                <a:sym typeface="Source Code Pro"/>
              </a:rPr>
              <a:t>&lt;</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(years: </a:t>
            </a:r>
            <a:r>
              <a:rPr lang="en" sz="2400">
                <a:solidFill>
                  <a:srgbClr val="F6B26B"/>
                </a:solidFill>
                <a:latin typeface="Source Code Pro"/>
                <a:ea typeface="Source Code Pro"/>
                <a:cs typeface="Source Code Pro"/>
                <a:sym typeface="Source Code Pro"/>
              </a:rPr>
              <a:t>&amp;</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eighties:</a:t>
            </a:r>
            <a:r>
              <a:rPr lang="en" sz="2400">
                <a:solidFill>
                  <a:srgbClr val="F6B26B"/>
                </a:solidFill>
                <a:latin typeface="Source Code Pro"/>
                <a:ea typeface="Source Code Pro"/>
                <a:cs typeface="Source Code Pro"/>
                <a:sym typeface="Source Code Pro"/>
              </a:rPr>
              <a:t> &amp;</a:t>
            </a:r>
            <a:r>
              <a:rPr lang="en" sz="2400">
                <a:solidFill>
                  <a:srgbClr val="6D9EEB"/>
                </a:solidFill>
                <a:latin typeface="Source Code Pro"/>
                <a:ea typeface="Source Code Pro"/>
                <a:cs typeface="Source Code Pro"/>
                <a:sym typeface="Source Code Pro"/>
              </a:rPr>
              <a:t>'a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 &amp;</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nineties: </a:t>
            </a:r>
            <a:r>
              <a:rPr lang="en" sz="2400">
                <a:solidFill>
                  <a:srgbClr val="F6B26B"/>
                </a:solidFill>
                <a:latin typeface="Source Code Pro"/>
                <a:ea typeface="Source Code Pro"/>
                <a:cs typeface="Source Code Pro"/>
                <a:sym typeface="Source Code Pro"/>
              </a:rPr>
              <a:t>&amp;</a:t>
            </a:r>
            <a:r>
              <a:rPr lang="en" sz="2400">
                <a:solidFill>
                  <a:srgbClr val="6D9EEB"/>
                </a:solidFill>
                <a:latin typeface="Source Code Pro"/>
                <a:ea typeface="Source Code Pro"/>
                <a:cs typeface="Source Code Pro"/>
                <a:sym typeface="Source Code Pro"/>
              </a:rPr>
              <a:t>'a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 = &amp;</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eighties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nineties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315" name="Google Shape;3315;p236"/>
          <p:cNvSpPr txBox="1"/>
          <p:nvPr/>
        </p:nvSpPr>
        <p:spPr>
          <a:xfrm>
            <a:off x="4203925" y="2343475"/>
            <a:ext cx="4552500" cy="2031900"/>
          </a:xfrm>
          <a:prstGeom prst="rect">
            <a:avLst/>
          </a:prstGeom>
          <a:noFill/>
          <a:ln cap="flat" cmpd="sng" w="38100">
            <a:solidFill>
              <a:srgbClr val="B4A7D6"/>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&lt;</a:t>
            </a:r>
            <a:r>
              <a:rPr lang="en" sz="2400">
                <a:solidFill>
                  <a:srgbClr val="6D9EEB"/>
                </a:solidFill>
                <a:latin typeface="Source Code Pro"/>
                <a:ea typeface="Source Code Pro"/>
                <a:cs typeface="Source Code Pro"/>
                <a:sym typeface="Source Code Pro"/>
              </a:rPr>
              <a:t>'y</a:t>
            </a:r>
            <a:r>
              <a:rPr lang="en" sz="2400">
                <a:solidFill>
                  <a:srgbClr val="F6B26B"/>
                </a:solidFill>
                <a:latin typeface="Source Code Pro"/>
                <a:ea typeface="Source Code Pro"/>
                <a:cs typeface="Source Code Pro"/>
                <a:sym typeface="Source Code Pro"/>
              </a:rPr>
              <a:t>&gt;</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&amp;</a:t>
            </a:r>
            <a:r>
              <a:rPr lang="en" sz="2400">
                <a:solidFill>
                  <a:srgbClr val="6D9EEB"/>
                </a:solidFill>
                <a:latin typeface="Source Code Pro"/>
                <a:ea typeface="Source Code Pro"/>
                <a:cs typeface="Source Code Pro"/>
                <a:sym typeface="Source Code Pro"/>
              </a:rPr>
              <a:t>'y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eighties:</a:t>
            </a:r>
            <a:r>
              <a:rPr lang="en" sz="2400">
                <a:solidFill>
                  <a:srgbClr val="F6B26B"/>
                </a:solidFill>
                <a:latin typeface="Source Code Pro"/>
                <a:ea typeface="Source Code Pro"/>
                <a:cs typeface="Source Code Pro"/>
                <a:sym typeface="Source Code Pro"/>
              </a:rPr>
              <a:t> &amp;</a:t>
            </a:r>
            <a:r>
              <a:rPr lang="en" sz="2400">
                <a:solidFill>
                  <a:srgbClr val="6D9EEB"/>
                </a:solidFill>
                <a:latin typeface="Source Code Pro"/>
                <a:ea typeface="Source Code Pro"/>
                <a:cs typeface="Source Code Pro"/>
                <a:sym typeface="Source Code Pro"/>
              </a:rPr>
              <a:t>'y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nineties:</a:t>
            </a:r>
            <a:r>
              <a:rPr lang="en" sz="2400">
                <a:solidFill>
                  <a:srgbClr val="F6B26B"/>
                </a:solidFill>
                <a:latin typeface="Source Code Pro"/>
                <a:ea typeface="Source Code Pro"/>
                <a:cs typeface="Source Code Pro"/>
                <a:sym typeface="Source Code Pro"/>
              </a:rPr>
              <a:t> &amp;</a:t>
            </a:r>
            <a:r>
              <a:rPr lang="en" sz="2400">
                <a:solidFill>
                  <a:srgbClr val="6D9EEB"/>
                </a:solidFill>
                <a:latin typeface="Source Code Pro"/>
                <a:ea typeface="Source Code Pro"/>
                <a:cs typeface="Source Code Pro"/>
                <a:sym typeface="Source Code Pro"/>
              </a:rPr>
              <a:t>'y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316" name="Google Shape;3316;p236"/>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Lifetimes</a:t>
            </a:r>
            <a:endParaRPr sz="3600">
              <a:solidFill>
                <a:srgbClr val="F3F3F3"/>
              </a:solidFill>
              <a:latin typeface="Alegreya"/>
              <a:ea typeface="Alegreya"/>
              <a:cs typeface="Alegreya"/>
              <a:sym typeface="Alegreya"/>
            </a:endParaRPr>
          </a:p>
        </p:txBody>
      </p:sp>
      <p:sp>
        <p:nvSpPr>
          <p:cNvPr id="3317" name="Google Shape;3317;p236"/>
          <p:cNvSpPr txBox="1"/>
          <p:nvPr/>
        </p:nvSpPr>
        <p:spPr>
          <a:xfrm>
            <a:off x="2869750" y="200625"/>
            <a:ext cx="5947500" cy="64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3000">
                <a:solidFill>
                  <a:srgbClr val="6D9EEB"/>
                </a:solidFill>
                <a:latin typeface="Source Sans Pro"/>
                <a:ea typeface="Source Sans Pro"/>
                <a:cs typeface="Source Sans Pro"/>
                <a:sym typeface="Source Sans Pro"/>
              </a:rPr>
              <a:t>a lifetime parameter named </a:t>
            </a:r>
            <a:r>
              <a:rPr lang="en" sz="3000">
                <a:solidFill>
                  <a:srgbClr val="FFFFFF"/>
                </a:solidFill>
                <a:latin typeface="Source Code Pro"/>
                <a:ea typeface="Source Code Pro"/>
                <a:cs typeface="Source Code Pro"/>
                <a:sym typeface="Source Code Pro"/>
              </a:rPr>
              <a:t>'a</a:t>
            </a:r>
            <a:endParaRPr sz="3000">
              <a:solidFill>
                <a:srgbClr val="F6B26B"/>
              </a:solidFill>
              <a:latin typeface="Source Code Pro"/>
              <a:ea typeface="Source Code Pro"/>
              <a:cs typeface="Source Code Pro"/>
              <a:sym typeface="Source Code Pro"/>
            </a:endParaRPr>
          </a:p>
        </p:txBody>
      </p:sp>
      <p:sp>
        <p:nvSpPr>
          <p:cNvPr id="3318" name="Google Shape;3318;p236"/>
          <p:cNvSpPr txBox="1"/>
          <p:nvPr/>
        </p:nvSpPr>
        <p:spPr>
          <a:xfrm>
            <a:off x="3403150" y="4315425"/>
            <a:ext cx="5353200" cy="6465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rPr lang="en" sz="3000">
                <a:solidFill>
                  <a:srgbClr val="6D9EEB"/>
                </a:solidFill>
                <a:latin typeface="Source Sans Pro"/>
                <a:ea typeface="Source Sans Pro"/>
                <a:cs typeface="Source Sans Pro"/>
                <a:sym typeface="Source Sans Pro"/>
              </a:rPr>
              <a:t>a lifetime parameter named </a:t>
            </a:r>
            <a:r>
              <a:rPr lang="en" sz="3000">
                <a:solidFill>
                  <a:srgbClr val="FFFFFF"/>
                </a:solidFill>
                <a:latin typeface="Source Code Pro"/>
                <a:ea typeface="Source Code Pro"/>
                <a:cs typeface="Source Code Pro"/>
                <a:sym typeface="Source Code Pro"/>
              </a:rPr>
              <a:t>'y</a:t>
            </a:r>
            <a:endParaRPr sz="3000">
              <a:solidFill>
                <a:srgbClr val="F6B26B"/>
              </a:solidFill>
              <a:latin typeface="Source Code Pro"/>
              <a:ea typeface="Source Code Pro"/>
              <a:cs typeface="Source Code Pro"/>
              <a:sym typeface="Source Code Pro"/>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2" name="Shape 3322"/>
        <p:cNvGrpSpPr/>
        <p:nvPr/>
      </p:nvGrpSpPr>
      <p:grpSpPr>
        <a:xfrm>
          <a:off x="0" y="0"/>
          <a:ext cx="0" cy="0"/>
          <a:chOff x="0" y="0"/>
          <a:chExt cx="0" cy="0"/>
        </a:xfrm>
      </p:grpSpPr>
      <p:sp>
        <p:nvSpPr>
          <p:cNvPr id="3323" name="Google Shape;3323;p237"/>
          <p:cNvSpPr txBox="1"/>
          <p:nvPr/>
        </p:nvSpPr>
        <p:spPr>
          <a:xfrm>
            <a:off x="330200" y="858075"/>
            <a:ext cx="89301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jazz</a:t>
            </a:r>
            <a:r>
              <a:rPr lang="en" sz="2400">
                <a:solidFill>
                  <a:srgbClr val="F6B26B"/>
                </a:solidFill>
                <a:latin typeface="Source Code Pro"/>
                <a:ea typeface="Source Code Pro"/>
                <a:cs typeface="Source Code Pro"/>
                <a:sym typeface="Source Code Pro"/>
              </a:rPr>
              <a:t>&lt;</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(years: </a:t>
            </a:r>
            <a:r>
              <a:rPr lang="en" sz="2400">
                <a:solidFill>
                  <a:srgbClr val="F6B26B"/>
                </a:solidFill>
                <a:latin typeface="Source Code Pro"/>
                <a:ea typeface="Source Code Pro"/>
                <a:cs typeface="Source Code Pro"/>
                <a:sym typeface="Source Code Pro"/>
              </a:rPr>
              <a:t>&amp;</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&lt;</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&gt;</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p:txBody>
      </p:sp>
      <p:sp>
        <p:nvSpPr>
          <p:cNvPr id="3324" name="Google Shape;3324;p237"/>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Lifetimes</a:t>
            </a:r>
            <a:endParaRPr sz="3600">
              <a:solidFill>
                <a:srgbClr val="F3F3F3"/>
              </a:solidFill>
              <a:latin typeface="Alegreya"/>
              <a:ea typeface="Alegreya"/>
              <a:cs typeface="Alegreya"/>
              <a:sym typeface="Alegreya"/>
            </a:endParaRPr>
          </a:p>
        </p:txBody>
      </p:sp>
      <p:sp>
        <p:nvSpPr>
          <p:cNvPr id="3325" name="Google Shape;3325;p237"/>
          <p:cNvSpPr txBox="1"/>
          <p:nvPr/>
        </p:nvSpPr>
        <p:spPr>
          <a:xfrm>
            <a:off x="3848275" y="1353725"/>
            <a:ext cx="4829700" cy="64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3000">
                <a:solidFill>
                  <a:srgbClr val="6D9EEB"/>
                </a:solidFill>
                <a:latin typeface="Source Sans Pro"/>
                <a:ea typeface="Source Sans Pro"/>
                <a:cs typeface="Source Sans Pro"/>
                <a:sym typeface="Source Sans Pro"/>
              </a:rPr>
              <a:t>the </a:t>
            </a:r>
            <a:r>
              <a:rPr b="1" i="1" lang="en" sz="3000">
                <a:solidFill>
                  <a:srgbClr val="6D9EEB"/>
                </a:solidFill>
                <a:latin typeface="Source Sans Pro"/>
                <a:ea typeface="Source Sans Pro"/>
                <a:cs typeface="Source Sans Pro"/>
                <a:sym typeface="Source Sans Pro"/>
              </a:rPr>
              <a:t>lifetime</a:t>
            </a:r>
            <a:r>
              <a:rPr lang="en" sz="3000">
                <a:solidFill>
                  <a:srgbClr val="6D9EEB"/>
                </a:solidFill>
                <a:latin typeface="Source Sans Pro"/>
                <a:ea typeface="Source Sans Pro"/>
                <a:cs typeface="Source Sans Pro"/>
                <a:sym typeface="Source Sans Pro"/>
              </a:rPr>
              <a:t> of </a:t>
            </a:r>
            <a:r>
              <a:rPr lang="en" sz="3000">
                <a:solidFill>
                  <a:srgbClr val="FFFFFF"/>
                </a:solidFill>
                <a:latin typeface="Source Code Pro"/>
                <a:ea typeface="Source Code Pro"/>
                <a:cs typeface="Source Code Pro"/>
                <a:sym typeface="Source Code Pro"/>
              </a:rPr>
              <a:t>all_years</a:t>
            </a:r>
            <a:endParaRPr sz="3000">
              <a:solidFill>
                <a:srgbClr val="F6B26B"/>
              </a:solidFill>
              <a:latin typeface="Source Code Pro"/>
              <a:ea typeface="Source Code Pro"/>
              <a:cs typeface="Source Code Pro"/>
              <a:sym typeface="Source Code Pro"/>
            </a:endParaRPr>
          </a:p>
        </p:txBody>
      </p:sp>
      <p:sp>
        <p:nvSpPr>
          <p:cNvPr id="3326" name="Google Shape;3326;p237"/>
          <p:cNvSpPr txBox="1"/>
          <p:nvPr/>
        </p:nvSpPr>
        <p:spPr>
          <a:xfrm>
            <a:off x="330200" y="1543875"/>
            <a:ext cx="85536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releases =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all_years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&gt; = </a:t>
            </a:r>
            <a:r>
              <a:rPr lang="en" sz="2400">
                <a:solidFill>
                  <a:srgbClr val="FFFFFF"/>
                </a:solidFill>
                <a:highlight>
                  <a:srgbClr val="1155CC"/>
                </a:highlight>
                <a:latin typeface="Source Code Pro"/>
                <a:ea typeface="Source Code Pro"/>
                <a:cs typeface="Source Code Pro"/>
                <a:sym typeface="Source Code Pro"/>
              </a:rPr>
              <a:t>vec!</a:t>
            </a:r>
            <a:r>
              <a:rPr lang="en" sz="2400">
                <a:solidFill>
                  <a:srgbClr val="F6B26B"/>
                </a:solidFill>
                <a:highlight>
                  <a:srgbClr val="1155CC"/>
                </a:highlight>
                <a:latin typeface="Source Code Pro"/>
                <a:ea typeface="Source Code Pro"/>
                <a:cs typeface="Source Code Pro"/>
                <a:sym typeface="Source Code Pro"/>
              </a:rPr>
              <a:t>[</a:t>
            </a:r>
            <a:br>
              <a:rPr lang="en" sz="2400">
                <a:solidFill>
                  <a:srgbClr val="F6B26B"/>
                </a:solidFill>
                <a:highlight>
                  <a:srgbClr val="1155CC"/>
                </a:highlight>
                <a:latin typeface="Source Code Pro"/>
                <a:ea typeface="Source Code Pro"/>
                <a:cs typeface="Source Code Pro"/>
                <a:sym typeface="Source Code Pro"/>
              </a:rPr>
            </a:b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1980</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1985</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1990</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1995</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2000</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2000</a:t>
            </a:r>
            <a:br>
              <a:rPr lang="en" sz="2400">
                <a:solidFill>
                  <a:srgbClr val="F6B26B"/>
                </a:solidFill>
                <a:highlight>
                  <a:srgbClr val="1155CC"/>
                </a:highlight>
                <a:latin typeface="Source Code Pro"/>
                <a:ea typeface="Source Code Pro"/>
                <a:cs typeface="Source Code Pro"/>
                <a:sym typeface="Source Code Pro"/>
              </a:rPr>
            </a:br>
            <a:r>
              <a:rPr lang="en" sz="2400">
                <a:solidFill>
                  <a:srgbClr val="F6B26B"/>
                </a:solidFill>
                <a:highlight>
                  <a:srgbClr val="1155CC"/>
                </a:highlight>
                <a:latin typeface="Source Code Pro"/>
                <a:ea typeface="Source Code Pro"/>
                <a:cs typeface="Source Code Pro"/>
                <a:sym typeface="Source Code Pro"/>
              </a:rPr>
              <a:t>    ];</a:t>
            </a:r>
            <a:endParaRPr sz="2400">
              <a:solidFill>
                <a:srgbClr val="F6B26B"/>
              </a:solidFill>
              <a:highlight>
                <a:srgbClr val="1155CC"/>
              </a:highlight>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jazz</a:t>
            </a:r>
            <a:r>
              <a:rPr lang="en" sz="2400">
                <a:solidFill>
                  <a:srgbClr val="F6B26B"/>
                </a:solidFill>
                <a:highlight>
                  <a:srgbClr val="1155CC"/>
                </a:highlight>
                <a:latin typeface="Source Code Pro"/>
                <a:ea typeface="Source Code Pro"/>
                <a:cs typeface="Source Code Pro"/>
                <a:sym typeface="Source Code Pro"/>
              </a:rPr>
              <a:t>(&amp;</a:t>
            </a:r>
            <a:r>
              <a:rPr lang="en" sz="2400">
                <a:solidFill>
                  <a:srgbClr val="FFFFFF"/>
                </a:solidFill>
                <a:highlight>
                  <a:srgbClr val="1155CC"/>
                </a:highlight>
                <a:latin typeface="Source Code Pro"/>
                <a:ea typeface="Source Code Pro"/>
                <a:cs typeface="Source Code Pro"/>
                <a:sym typeface="Source Code Pro"/>
              </a:rPr>
              <a:t>all_years</a:t>
            </a:r>
            <a:r>
              <a:rPr lang="en" sz="2400">
                <a:solidFill>
                  <a:srgbClr val="F6B26B"/>
                </a:solidFill>
                <a:highlight>
                  <a:srgbClr val="1155CC"/>
                </a:highlight>
                <a:latin typeface="Source Code Pro"/>
                <a:ea typeface="Source Code Pro"/>
                <a:cs typeface="Source Code Pro"/>
                <a:sym typeface="Source Code Pro"/>
              </a:rPr>
              <a:t>)</a:t>
            </a:r>
            <a:br>
              <a:rPr lang="en" sz="2400">
                <a:solidFill>
                  <a:srgbClr val="F6B26B"/>
                </a:solidFill>
                <a:highlight>
                  <a:srgbClr val="1155CC"/>
                </a:highlight>
                <a:latin typeface="Source Code Pro"/>
                <a:ea typeface="Source Code Pro"/>
                <a:cs typeface="Source Code Pro"/>
                <a:sym typeface="Source Code Pro"/>
              </a:rPr>
            </a:br>
            <a:r>
              <a:rPr lang="en" sz="2400">
                <a:solidFill>
                  <a:srgbClr val="F6B26B"/>
                </a:solidFill>
                <a:highlight>
                  <a:srgbClr val="1155CC"/>
                </a:highlight>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a:t>
            </a:r>
            <a:r>
              <a:rPr lang="en" sz="2400">
                <a:solidFill>
                  <a:srgbClr val="93C47D"/>
                </a:solidFill>
                <a:latin typeface="Source Code Pro"/>
                <a:ea typeface="Source Code Pro"/>
                <a:cs typeface="Source Code Pro"/>
                <a:sym typeface="Source Code Pro"/>
              </a:rPr>
              <a:t>// dealloc(all_years)</a:t>
            </a:r>
            <a:endParaRPr sz="2400">
              <a:solidFill>
                <a:srgbClr val="F6B26B"/>
              </a:solidFill>
              <a:latin typeface="Source Code Pro"/>
              <a:ea typeface="Source Code Pro"/>
              <a:cs typeface="Source Code Pro"/>
              <a:sym typeface="Source Code Pro"/>
            </a:endParaRPr>
          </a:p>
        </p:txBody>
      </p:sp>
      <p:sp>
        <p:nvSpPr>
          <p:cNvPr id="3327" name="Google Shape;3327;p237"/>
          <p:cNvSpPr txBox="1"/>
          <p:nvPr/>
        </p:nvSpPr>
        <p:spPr>
          <a:xfrm>
            <a:off x="330200" y="4126425"/>
            <a:ext cx="4299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eighties =</a:t>
            </a: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    releases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eighties;</a:t>
            </a:r>
            <a:endParaRPr sz="2400">
              <a:solidFill>
                <a:srgbClr val="F6B26B"/>
              </a:solidFill>
              <a:latin typeface="Source Code Pro"/>
              <a:ea typeface="Source Code Pro"/>
              <a:cs typeface="Source Code Pro"/>
              <a:sym typeface="Source Code Pro"/>
            </a:endParaRPr>
          </a:p>
        </p:txBody>
      </p:sp>
      <p:sp>
        <p:nvSpPr>
          <p:cNvPr id="3328" name="Google Shape;3328;p237"/>
          <p:cNvSpPr txBox="1"/>
          <p:nvPr/>
        </p:nvSpPr>
        <p:spPr>
          <a:xfrm>
            <a:off x="4630100" y="4132175"/>
            <a:ext cx="4395900" cy="11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3000">
                <a:solidFill>
                  <a:srgbClr val="6D9EEB"/>
                </a:solidFill>
                <a:latin typeface="Source Sans Pro"/>
                <a:ea typeface="Source Sans Pro"/>
                <a:cs typeface="Source Sans Pro"/>
                <a:sym typeface="Source Sans Pro"/>
              </a:rPr>
              <a:t>refers to </a:t>
            </a:r>
            <a:r>
              <a:rPr lang="en" sz="3000">
                <a:solidFill>
                  <a:srgbClr val="FFFFFF"/>
                </a:solidFill>
                <a:latin typeface="Source Code Pro"/>
                <a:ea typeface="Source Code Pro"/>
                <a:cs typeface="Source Code Pro"/>
                <a:sym typeface="Source Code Pro"/>
              </a:rPr>
              <a:t>all_years</a:t>
            </a:r>
            <a:r>
              <a:rPr lang="en" sz="3000">
                <a:solidFill>
                  <a:srgbClr val="6D9EEB"/>
                </a:solidFill>
                <a:latin typeface="Source Sans Pro"/>
                <a:ea typeface="Source Sans Pro"/>
                <a:cs typeface="Source Sans Pro"/>
                <a:sym typeface="Source Sans Pro"/>
              </a:rPr>
              <a:t> after its lifetime has ended</a:t>
            </a:r>
            <a:endParaRPr sz="3000">
              <a:solidFill>
                <a:srgbClr val="F6B26B"/>
              </a:solidFill>
              <a:latin typeface="Source Code Pro"/>
              <a:ea typeface="Source Code Pro"/>
              <a:cs typeface="Source Code Pro"/>
              <a:sym typeface="Source Code Pro"/>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2" name="Shape 3332"/>
        <p:cNvGrpSpPr/>
        <p:nvPr/>
      </p:nvGrpSpPr>
      <p:grpSpPr>
        <a:xfrm>
          <a:off x="0" y="0"/>
          <a:ext cx="0" cy="0"/>
          <a:chOff x="0" y="0"/>
          <a:chExt cx="0" cy="0"/>
        </a:xfrm>
      </p:grpSpPr>
      <p:sp>
        <p:nvSpPr>
          <p:cNvPr id="3333" name="Google Shape;3333;p238"/>
          <p:cNvSpPr txBox="1"/>
          <p:nvPr/>
        </p:nvSpPr>
        <p:spPr>
          <a:xfrm>
            <a:off x="330200" y="1543875"/>
            <a:ext cx="85536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releases: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&lt;</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all_years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&gt; = </a:t>
            </a:r>
            <a:r>
              <a:rPr lang="en" sz="2400">
                <a:solidFill>
                  <a:srgbClr val="FFFFFF"/>
                </a:solidFill>
                <a:highlight>
                  <a:srgbClr val="1155CC"/>
                </a:highlight>
                <a:latin typeface="Source Code Pro"/>
                <a:ea typeface="Source Code Pro"/>
                <a:cs typeface="Source Code Pro"/>
                <a:sym typeface="Source Code Pro"/>
              </a:rPr>
              <a:t>vec!</a:t>
            </a:r>
            <a:r>
              <a:rPr lang="en" sz="2400">
                <a:solidFill>
                  <a:srgbClr val="F6B26B"/>
                </a:solidFill>
                <a:highlight>
                  <a:srgbClr val="1155CC"/>
                </a:highlight>
                <a:latin typeface="Source Code Pro"/>
                <a:ea typeface="Source Code Pro"/>
                <a:cs typeface="Source Code Pro"/>
                <a:sym typeface="Source Code Pro"/>
              </a:rPr>
              <a:t>[</a:t>
            </a:r>
            <a:br>
              <a:rPr lang="en" sz="2400">
                <a:solidFill>
                  <a:srgbClr val="F6B26B"/>
                </a:solidFill>
                <a:highlight>
                  <a:srgbClr val="1155CC"/>
                </a:highlight>
                <a:latin typeface="Source Code Pro"/>
                <a:ea typeface="Source Code Pro"/>
                <a:cs typeface="Source Code Pro"/>
                <a:sym typeface="Source Code Pro"/>
              </a:rPr>
            </a:b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1980</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1985</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1990</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1995</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2000</a:t>
            </a: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2000</a:t>
            </a:r>
            <a:br>
              <a:rPr lang="en" sz="2400">
                <a:solidFill>
                  <a:srgbClr val="F6B26B"/>
                </a:solidFill>
                <a:highlight>
                  <a:srgbClr val="1155CC"/>
                </a:highlight>
                <a:latin typeface="Source Code Pro"/>
                <a:ea typeface="Source Code Pro"/>
                <a:cs typeface="Source Code Pro"/>
                <a:sym typeface="Source Code Pro"/>
              </a:rPr>
            </a:br>
            <a:r>
              <a:rPr lang="en" sz="2400">
                <a:solidFill>
                  <a:srgbClr val="F6B26B"/>
                </a:solidFill>
                <a:highlight>
                  <a:srgbClr val="1155CC"/>
                </a:highlight>
                <a:latin typeface="Source Code Pro"/>
                <a:ea typeface="Source Code Pro"/>
                <a:cs typeface="Source Code Pro"/>
                <a:sym typeface="Source Code Pro"/>
              </a:rPr>
              <a:t>    ];</a:t>
            </a:r>
            <a:endParaRPr sz="2400">
              <a:solidFill>
                <a:srgbClr val="F6B26B"/>
              </a:solidFill>
              <a:highlight>
                <a:srgbClr val="1155CC"/>
              </a:highlight>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highlight>
                  <a:srgbClr val="1155CC"/>
                </a:highlight>
                <a:latin typeface="Source Code Pro"/>
                <a:ea typeface="Source Code Pro"/>
                <a:cs typeface="Source Code Pro"/>
                <a:sym typeface="Source Code Pro"/>
              </a:rPr>
              <a:t>    </a:t>
            </a:r>
            <a:r>
              <a:rPr lang="en" sz="2400">
                <a:solidFill>
                  <a:srgbClr val="FFFFFF"/>
                </a:solidFill>
                <a:highlight>
                  <a:srgbClr val="1155CC"/>
                </a:highlight>
                <a:latin typeface="Source Code Pro"/>
                <a:ea typeface="Source Code Pro"/>
                <a:cs typeface="Source Code Pro"/>
                <a:sym typeface="Source Code Pro"/>
              </a:rPr>
              <a:t>jazz</a:t>
            </a:r>
            <a:r>
              <a:rPr lang="en" sz="2400">
                <a:solidFill>
                  <a:srgbClr val="F6B26B"/>
                </a:solidFill>
                <a:highlight>
                  <a:srgbClr val="1155CC"/>
                </a:highlight>
                <a:latin typeface="Source Code Pro"/>
                <a:ea typeface="Source Code Pro"/>
                <a:cs typeface="Source Code Pro"/>
                <a:sym typeface="Source Code Pro"/>
              </a:rPr>
              <a:t>(&amp;</a:t>
            </a:r>
            <a:r>
              <a:rPr lang="en" sz="2400">
                <a:solidFill>
                  <a:srgbClr val="FFFFFF"/>
                </a:solidFill>
                <a:highlight>
                  <a:srgbClr val="1155CC"/>
                </a:highlight>
                <a:latin typeface="Source Code Pro"/>
                <a:ea typeface="Source Code Pro"/>
                <a:cs typeface="Source Code Pro"/>
                <a:sym typeface="Source Code Pro"/>
              </a:rPr>
              <a:t>all_years</a:t>
            </a:r>
            <a:r>
              <a:rPr lang="en" sz="2400">
                <a:solidFill>
                  <a:srgbClr val="F6B26B"/>
                </a:solidFill>
                <a:highlight>
                  <a:srgbClr val="1155CC"/>
                </a:highlight>
                <a:latin typeface="Source Code Pro"/>
                <a:ea typeface="Source Code Pro"/>
                <a:cs typeface="Source Code Pro"/>
                <a:sym typeface="Source Code Pro"/>
              </a:rPr>
              <a:t>)</a:t>
            </a:r>
            <a:br>
              <a:rPr lang="en" sz="2400">
                <a:solidFill>
                  <a:srgbClr val="F6B26B"/>
                </a:solidFill>
                <a:highlight>
                  <a:srgbClr val="1155CC"/>
                </a:highlight>
                <a:latin typeface="Source Code Pro"/>
                <a:ea typeface="Source Code Pro"/>
                <a:cs typeface="Source Code Pro"/>
                <a:sym typeface="Source Code Pro"/>
              </a:rPr>
            </a:br>
            <a:r>
              <a:rPr lang="en" sz="2400">
                <a:solidFill>
                  <a:srgbClr val="F6B26B"/>
                </a:solidFill>
                <a:highlight>
                  <a:srgbClr val="1155CC"/>
                </a:highlight>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a:t>
            </a:r>
            <a:r>
              <a:rPr lang="en" sz="2400">
                <a:solidFill>
                  <a:srgbClr val="93C47D"/>
                </a:solidFill>
                <a:latin typeface="Source Code Pro"/>
                <a:ea typeface="Source Code Pro"/>
                <a:cs typeface="Source Code Pro"/>
                <a:sym typeface="Source Code Pro"/>
              </a:rPr>
              <a:t>// dealloc(all_years)</a:t>
            </a:r>
            <a:endParaRPr sz="2400">
              <a:solidFill>
                <a:srgbClr val="F6B26B"/>
              </a:solidFill>
              <a:latin typeface="Source Code Pro"/>
              <a:ea typeface="Source Code Pro"/>
              <a:cs typeface="Source Code Pro"/>
              <a:sym typeface="Source Code Pro"/>
            </a:endParaRPr>
          </a:p>
        </p:txBody>
      </p:sp>
      <p:sp>
        <p:nvSpPr>
          <p:cNvPr id="3334" name="Google Shape;3334;p238"/>
          <p:cNvSpPr txBox="1"/>
          <p:nvPr/>
        </p:nvSpPr>
        <p:spPr>
          <a:xfrm>
            <a:off x="330200" y="858075"/>
            <a:ext cx="89301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jazz</a:t>
            </a:r>
            <a:r>
              <a:rPr lang="en" sz="2400">
                <a:solidFill>
                  <a:srgbClr val="F6B26B"/>
                </a:solidFill>
                <a:latin typeface="Source Code Pro"/>
                <a:ea typeface="Source Code Pro"/>
                <a:cs typeface="Source Code Pro"/>
                <a:sym typeface="Source Code Pro"/>
              </a:rPr>
              <a:t>&lt;</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(years: </a:t>
            </a:r>
            <a:r>
              <a:rPr lang="en" sz="2400">
                <a:solidFill>
                  <a:srgbClr val="F6B26B"/>
                </a:solidFill>
                <a:latin typeface="Source Code Pro"/>
                <a:ea typeface="Source Code Pro"/>
                <a:cs typeface="Source Code Pro"/>
                <a:sym typeface="Source Code Pro"/>
              </a:rPr>
              <a:t>&amp;</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&lt;</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&gt; </a:t>
            </a:r>
            <a:endParaRPr sz="2400">
              <a:solidFill>
                <a:srgbClr val="F6B26B"/>
              </a:solidFill>
              <a:latin typeface="Source Code Pro"/>
              <a:ea typeface="Source Code Pro"/>
              <a:cs typeface="Source Code Pro"/>
              <a:sym typeface="Source Code Pro"/>
            </a:endParaRPr>
          </a:p>
        </p:txBody>
      </p:sp>
      <p:sp>
        <p:nvSpPr>
          <p:cNvPr id="3335" name="Google Shape;3335;p238"/>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Lifetimes</a:t>
            </a:r>
            <a:endParaRPr sz="3600">
              <a:solidFill>
                <a:srgbClr val="F3F3F3"/>
              </a:solidFill>
              <a:latin typeface="Alegreya"/>
              <a:ea typeface="Alegreya"/>
              <a:cs typeface="Alegreya"/>
              <a:sym typeface="Alegreya"/>
            </a:endParaRPr>
          </a:p>
        </p:txBody>
      </p:sp>
      <p:sp>
        <p:nvSpPr>
          <p:cNvPr id="3336" name="Google Shape;3336;p238"/>
          <p:cNvSpPr txBox="1"/>
          <p:nvPr/>
        </p:nvSpPr>
        <p:spPr>
          <a:xfrm>
            <a:off x="4630100" y="4132175"/>
            <a:ext cx="4395900" cy="11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3000">
                <a:solidFill>
                  <a:srgbClr val="6D9EEB"/>
                </a:solidFill>
                <a:latin typeface="Source Sans Pro"/>
                <a:ea typeface="Source Sans Pro"/>
                <a:cs typeface="Source Sans Pro"/>
                <a:sym typeface="Source Sans Pro"/>
              </a:rPr>
              <a:t>refers to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&gt;</a:t>
            </a:r>
            <a:r>
              <a:rPr lang="en" sz="3000">
                <a:solidFill>
                  <a:srgbClr val="6D9EEB"/>
                </a:solidFill>
                <a:latin typeface="Source Sans Pro"/>
                <a:ea typeface="Source Sans Pro"/>
                <a:cs typeface="Source Sans Pro"/>
                <a:sym typeface="Source Sans Pro"/>
              </a:rPr>
              <a:t> after </a:t>
            </a:r>
            <a:r>
              <a:rPr lang="en" sz="2400">
                <a:solidFill>
                  <a:srgbClr val="FFFFFF"/>
                </a:solidFill>
                <a:latin typeface="Source Code Pro"/>
                <a:ea typeface="Source Code Pro"/>
                <a:cs typeface="Source Code Pro"/>
                <a:sym typeface="Source Code Pro"/>
              </a:rPr>
              <a:t>'a</a:t>
            </a:r>
            <a:r>
              <a:rPr lang="en" sz="3000">
                <a:solidFill>
                  <a:srgbClr val="6D9EEB"/>
                </a:solidFill>
                <a:latin typeface="Source Sans Pro"/>
                <a:ea typeface="Source Sans Pro"/>
                <a:cs typeface="Source Sans Pro"/>
                <a:sym typeface="Source Sans Pro"/>
              </a:rPr>
              <a:t> has ended</a:t>
            </a:r>
            <a:endParaRPr sz="3000">
              <a:solidFill>
                <a:srgbClr val="F6B26B"/>
              </a:solidFill>
              <a:latin typeface="Source Code Pro"/>
              <a:ea typeface="Source Code Pro"/>
              <a:cs typeface="Source Code Pro"/>
              <a:sym typeface="Source Code Pro"/>
            </a:endParaRPr>
          </a:p>
        </p:txBody>
      </p:sp>
      <p:sp>
        <p:nvSpPr>
          <p:cNvPr id="3337" name="Google Shape;3337;p238"/>
          <p:cNvSpPr txBox="1"/>
          <p:nvPr/>
        </p:nvSpPr>
        <p:spPr>
          <a:xfrm>
            <a:off x="330200" y="4126425"/>
            <a:ext cx="42999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eighties =</a:t>
            </a: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    releases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eighties;</a:t>
            </a:r>
            <a:endParaRPr sz="2400">
              <a:solidFill>
                <a:srgbClr val="F6B26B"/>
              </a:solidFill>
              <a:latin typeface="Source Code Pro"/>
              <a:ea typeface="Source Code Pro"/>
              <a:cs typeface="Source Code Pro"/>
              <a:sym typeface="Source Code Pro"/>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1" name="Shape 3341"/>
        <p:cNvGrpSpPr/>
        <p:nvPr/>
      </p:nvGrpSpPr>
      <p:grpSpPr>
        <a:xfrm>
          <a:off x="0" y="0"/>
          <a:ext cx="0" cy="0"/>
          <a:chOff x="0" y="0"/>
          <a:chExt cx="0" cy="0"/>
        </a:xfrm>
      </p:grpSpPr>
      <p:sp>
        <p:nvSpPr>
          <p:cNvPr id="3342" name="Google Shape;3342;p239"/>
          <p:cNvSpPr txBox="1"/>
          <p:nvPr/>
        </p:nvSpPr>
        <p:spPr>
          <a:xfrm>
            <a:off x="330200" y="1543875"/>
            <a:ext cx="85536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releases: Releases</a:t>
            </a:r>
            <a:r>
              <a:rPr lang="en" sz="2400">
                <a:solidFill>
                  <a:srgbClr val="F6B26B"/>
                </a:solidFill>
                <a:latin typeface="Source Code Pro"/>
                <a:ea typeface="Source Code Pro"/>
                <a:cs typeface="Source Code Pro"/>
                <a:sym typeface="Source Code Pro"/>
              </a:rPr>
              <a:t>&lt;</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all_years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&gt;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1980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1985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1990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1995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2000</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jazz</a:t>
            </a:r>
            <a:r>
              <a:rPr lang="en" sz="2400">
                <a:solidFill>
                  <a:srgbClr val="F6B26B"/>
                </a:solidFill>
                <a:latin typeface="Source Code Pro"/>
                <a:ea typeface="Source Code Pro"/>
                <a:cs typeface="Source Code Pro"/>
                <a:sym typeface="Source Code Pro"/>
              </a:rPr>
              <a:t>(&amp;</a:t>
            </a:r>
            <a:r>
              <a:rPr lang="en" sz="2400">
                <a:solidFill>
                  <a:srgbClr val="FFFFFF"/>
                </a:solidFill>
                <a:latin typeface="Source Code Pro"/>
                <a:ea typeface="Source Code Pro"/>
                <a:cs typeface="Source Code Pro"/>
                <a:sym typeface="Source Code Pro"/>
              </a:rPr>
              <a:t>all_years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343" name="Google Shape;3343;p239"/>
          <p:cNvSpPr txBox="1"/>
          <p:nvPr/>
        </p:nvSpPr>
        <p:spPr>
          <a:xfrm>
            <a:off x="330200" y="858075"/>
            <a:ext cx="89301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jazz</a:t>
            </a:r>
            <a:r>
              <a:rPr lang="en" sz="2400">
                <a:solidFill>
                  <a:srgbClr val="F6B26B"/>
                </a:solidFill>
                <a:latin typeface="Source Code Pro"/>
                <a:ea typeface="Source Code Pro"/>
                <a:cs typeface="Source Code Pro"/>
                <a:sym typeface="Source Code Pro"/>
              </a:rPr>
              <a:t>&lt;</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(years: </a:t>
            </a:r>
            <a:r>
              <a:rPr lang="en" sz="2400">
                <a:solidFill>
                  <a:srgbClr val="F6B26B"/>
                </a:solidFill>
                <a:latin typeface="Source Code Pro"/>
                <a:ea typeface="Source Code Pro"/>
                <a:cs typeface="Source Code Pro"/>
                <a:sym typeface="Source Code Pro"/>
              </a:rPr>
              <a:t>&amp;</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&lt;</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&gt; </a:t>
            </a:r>
            <a:endParaRPr sz="2400">
              <a:solidFill>
                <a:srgbClr val="F6B26B"/>
              </a:solidFill>
              <a:latin typeface="Source Code Pro"/>
              <a:ea typeface="Source Code Pro"/>
              <a:cs typeface="Source Code Pro"/>
              <a:sym typeface="Source Code Pro"/>
            </a:endParaRPr>
          </a:p>
        </p:txBody>
      </p:sp>
      <p:sp>
        <p:nvSpPr>
          <p:cNvPr id="3344" name="Google Shape;3344;p239"/>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Lifetimes</a:t>
            </a:r>
            <a:endParaRPr sz="3600">
              <a:solidFill>
                <a:srgbClr val="F3F3F3"/>
              </a:solidFill>
              <a:latin typeface="Alegreya"/>
              <a:ea typeface="Alegreya"/>
              <a:cs typeface="Alegreya"/>
              <a:sym typeface="Alegreya"/>
            </a:endParaRPr>
          </a:p>
        </p:txBody>
      </p:sp>
      <p:sp>
        <p:nvSpPr>
          <p:cNvPr id="3345" name="Google Shape;3345;p239"/>
          <p:cNvSpPr txBox="1"/>
          <p:nvPr/>
        </p:nvSpPr>
        <p:spPr>
          <a:xfrm>
            <a:off x="4356325" y="3486475"/>
            <a:ext cx="4552500" cy="2031900"/>
          </a:xfrm>
          <a:prstGeom prst="rect">
            <a:avLst/>
          </a:prstGeom>
          <a:noFill/>
          <a:ln cap="flat" cmpd="sng" w="38100">
            <a:solidFill>
              <a:srgbClr val="B4A7D6"/>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&lt;</a:t>
            </a:r>
            <a:r>
              <a:rPr lang="en" sz="2400">
                <a:solidFill>
                  <a:srgbClr val="6D9EEB"/>
                </a:solidFill>
                <a:latin typeface="Source Code Pro"/>
                <a:ea typeface="Source Code Pro"/>
                <a:cs typeface="Source Code Pro"/>
                <a:sym typeface="Source Code Pro"/>
              </a:rPr>
              <a:t>'y</a:t>
            </a:r>
            <a:r>
              <a:rPr lang="en" sz="2400">
                <a:solidFill>
                  <a:srgbClr val="F6B26B"/>
                </a:solidFill>
                <a:latin typeface="Source Code Pro"/>
                <a:ea typeface="Source Code Pro"/>
                <a:cs typeface="Source Code Pro"/>
                <a:sym typeface="Source Code Pro"/>
              </a:rPr>
              <a:t>&gt;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&amp;</a:t>
            </a:r>
            <a:r>
              <a:rPr lang="en" sz="2400">
                <a:solidFill>
                  <a:srgbClr val="6D9EEB"/>
                </a:solidFill>
                <a:latin typeface="Source Code Pro"/>
                <a:ea typeface="Source Code Pro"/>
                <a:cs typeface="Source Code Pro"/>
                <a:sym typeface="Source Code Pro"/>
              </a:rPr>
              <a:t>'y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eighties:</a:t>
            </a:r>
            <a:r>
              <a:rPr lang="en" sz="2400">
                <a:solidFill>
                  <a:srgbClr val="F6B26B"/>
                </a:solidFill>
                <a:latin typeface="Source Code Pro"/>
                <a:ea typeface="Source Code Pro"/>
                <a:cs typeface="Source Code Pro"/>
                <a:sym typeface="Source Code Pro"/>
              </a:rPr>
              <a:t> &amp;</a:t>
            </a:r>
            <a:r>
              <a:rPr lang="en" sz="2400">
                <a:solidFill>
                  <a:srgbClr val="6D9EEB"/>
                </a:solidFill>
                <a:latin typeface="Source Code Pro"/>
                <a:ea typeface="Source Code Pro"/>
                <a:cs typeface="Source Code Pro"/>
                <a:sym typeface="Source Code Pro"/>
              </a:rPr>
              <a:t>'y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nineties:</a:t>
            </a:r>
            <a:r>
              <a:rPr lang="en" sz="2400">
                <a:solidFill>
                  <a:srgbClr val="F6B26B"/>
                </a:solidFill>
                <a:latin typeface="Source Code Pro"/>
                <a:ea typeface="Source Code Pro"/>
                <a:cs typeface="Source Code Pro"/>
                <a:sym typeface="Source Code Pro"/>
              </a:rPr>
              <a:t> &amp;</a:t>
            </a:r>
            <a:r>
              <a:rPr lang="en" sz="2400">
                <a:solidFill>
                  <a:srgbClr val="6D9EEB"/>
                </a:solidFill>
                <a:latin typeface="Source Code Pro"/>
                <a:ea typeface="Source Code Pro"/>
                <a:cs typeface="Source Code Pro"/>
                <a:sym typeface="Source Code Pro"/>
              </a:rPr>
              <a:t>'y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346" name="Google Shape;3346;p239"/>
          <p:cNvSpPr txBox="1"/>
          <p:nvPr/>
        </p:nvSpPr>
        <p:spPr>
          <a:xfrm>
            <a:off x="389475" y="3999675"/>
            <a:ext cx="3775800" cy="13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B4A7D6"/>
                </a:solidFill>
                <a:latin typeface="Alegreya"/>
                <a:ea typeface="Alegreya"/>
                <a:cs typeface="Alegreya"/>
                <a:sym typeface="Alegreya"/>
              </a:rPr>
              <a:t>lifetime annotations</a:t>
            </a:r>
            <a:br>
              <a:rPr lang="en" sz="2600">
                <a:solidFill>
                  <a:srgbClr val="B4A7D6"/>
                </a:solidFill>
                <a:latin typeface="Alegreya"/>
                <a:ea typeface="Alegreya"/>
                <a:cs typeface="Alegreya"/>
                <a:sym typeface="Alegreya"/>
              </a:rPr>
            </a:br>
            <a:r>
              <a:rPr lang="en" sz="2600">
                <a:solidFill>
                  <a:srgbClr val="B4A7D6"/>
                </a:solidFill>
                <a:latin typeface="Alegreya"/>
                <a:ea typeface="Alegreya"/>
                <a:cs typeface="Alegreya"/>
                <a:sym typeface="Alegreya"/>
              </a:rPr>
              <a:t>are required in all structs that hold references</a:t>
            </a:r>
            <a:endParaRPr sz="2600">
              <a:solidFill>
                <a:srgbClr val="B4A7D6"/>
              </a:solidFill>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6"/>
                                        </p:tgtEl>
                                        <p:attrNameLst>
                                          <p:attrName>style.visibility</p:attrName>
                                        </p:attrNameLst>
                                      </p:cBhvr>
                                      <p:to>
                                        <p:strVal val="visible"/>
                                      </p:to>
                                    </p:set>
                                    <p:animEffect filter="fade" transition="in">
                                      <p:cBhvr>
                                        <p:cTn dur="1000"/>
                                        <p:tgtEl>
                                          <p:spTgt spid="33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0" name="Shape 3350"/>
        <p:cNvGrpSpPr/>
        <p:nvPr/>
      </p:nvGrpSpPr>
      <p:grpSpPr>
        <a:xfrm>
          <a:off x="0" y="0"/>
          <a:ext cx="0" cy="0"/>
          <a:chOff x="0" y="0"/>
          <a:chExt cx="0" cy="0"/>
        </a:xfrm>
      </p:grpSpPr>
      <p:sp>
        <p:nvSpPr>
          <p:cNvPr id="3351" name="Google Shape;3351;p240"/>
          <p:cNvSpPr txBox="1"/>
          <p:nvPr/>
        </p:nvSpPr>
        <p:spPr>
          <a:xfrm>
            <a:off x="330200" y="1543875"/>
            <a:ext cx="85536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releases: Releases</a:t>
            </a:r>
            <a:r>
              <a:rPr lang="en" sz="2400">
                <a:solidFill>
                  <a:srgbClr val="F6B26B"/>
                </a:solidFill>
                <a:latin typeface="Source Code Pro"/>
                <a:ea typeface="Source Code Pro"/>
                <a:cs typeface="Source Code Pro"/>
                <a:sym typeface="Source Code Pro"/>
              </a:rPr>
              <a:t>&lt;</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all_years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&gt;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1980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1985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1990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1995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2000</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jazz</a:t>
            </a:r>
            <a:r>
              <a:rPr lang="en" sz="2400">
                <a:solidFill>
                  <a:srgbClr val="F6B26B"/>
                </a:solidFill>
                <a:latin typeface="Source Code Pro"/>
                <a:ea typeface="Source Code Pro"/>
                <a:cs typeface="Source Code Pro"/>
                <a:sym typeface="Source Code Pro"/>
              </a:rPr>
              <a:t>(&amp;</a:t>
            </a:r>
            <a:r>
              <a:rPr lang="en" sz="2400">
                <a:solidFill>
                  <a:srgbClr val="FFFFFF"/>
                </a:solidFill>
                <a:latin typeface="Source Code Pro"/>
                <a:ea typeface="Source Code Pro"/>
                <a:cs typeface="Source Code Pro"/>
                <a:sym typeface="Source Code Pro"/>
              </a:rPr>
              <a:t>all_years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352" name="Google Shape;3352;p240"/>
          <p:cNvSpPr txBox="1"/>
          <p:nvPr/>
        </p:nvSpPr>
        <p:spPr>
          <a:xfrm>
            <a:off x="330200" y="858075"/>
            <a:ext cx="89301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jazz</a:t>
            </a:r>
            <a:r>
              <a:rPr lang="en" sz="2400">
                <a:solidFill>
                  <a:srgbClr val="F6B26B"/>
                </a:solidFill>
                <a:latin typeface="Source Code Pro"/>
                <a:ea typeface="Source Code Pro"/>
                <a:cs typeface="Source Code Pro"/>
                <a:sym typeface="Source Code Pro"/>
              </a:rPr>
              <a:t>&lt;</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(years: </a:t>
            </a:r>
            <a:r>
              <a:rPr lang="en" sz="2400">
                <a:solidFill>
                  <a:srgbClr val="F6B26B"/>
                </a:solidFill>
                <a:latin typeface="Source Code Pro"/>
                <a:ea typeface="Source Code Pro"/>
                <a:cs typeface="Source Code Pro"/>
                <a:sym typeface="Source Code Pro"/>
              </a:rPr>
              <a:t>&amp;</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&lt;</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&gt; </a:t>
            </a:r>
            <a:endParaRPr sz="2400">
              <a:solidFill>
                <a:srgbClr val="F6B26B"/>
              </a:solidFill>
              <a:latin typeface="Source Code Pro"/>
              <a:ea typeface="Source Code Pro"/>
              <a:cs typeface="Source Code Pro"/>
              <a:sym typeface="Source Code Pro"/>
            </a:endParaRPr>
          </a:p>
        </p:txBody>
      </p:sp>
      <p:sp>
        <p:nvSpPr>
          <p:cNvPr id="3353" name="Google Shape;3353;p240"/>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Lifetime Elision</a:t>
            </a:r>
            <a:endParaRPr sz="3600">
              <a:solidFill>
                <a:srgbClr val="F3F3F3"/>
              </a:solidFill>
              <a:latin typeface="Alegreya"/>
              <a:ea typeface="Alegreya"/>
              <a:cs typeface="Alegreya"/>
              <a:sym typeface="Alegreya"/>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7" name="Shape 3357"/>
        <p:cNvGrpSpPr/>
        <p:nvPr/>
      </p:nvGrpSpPr>
      <p:grpSpPr>
        <a:xfrm>
          <a:off x="0" y="0"/>
          <a:ext cx="0" cy="0"/>
          <a:chOff x="0" y="0"/>
          <a:chExt cx="0" cy="0"/>
        </a:xfrm>
      </p:grpSpPr>
      <p:sp>
        <p:nvSpPr>
          <p:cNvPr id="3358" name="Google Shape;3358;p241"/>
          <p:cNvSpPr txBox="1"/>
          <p:nvPr/>
        </p:nvSpPr>
        <p:spPr>
          <a:xfrm>
            <a:off x="330200" y="1543875"/>
            <a:ext cx="85536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releases: Releases</a:t>
            </a:r>
            <a:r>
              <a:rPr lang="en" sz="2400">
                <a:solidFill>
                  <a:srgbClr val="F6B26B"/>
                </a:solidFill>
                <a:latin typeface="Source Code Pro"/>
                <a:ea typeface="Source Code Pro"/>
                <a:cs typeface="Source Code Pro"/>
                <a:sym typeface="Source Code Pro"/>
              </a:rPr>
              <a:t>&lt;</a:t>
            </a:r>
            <a:r>
              <a:rPr lang="en" sz="2400">
                <a:solidFill>
                  <a:srgbClr val="6D9EEB"/>
                </a:solidFill>
                <a:latin typeface="Source Code Pro"/>
                <a:ea typeface="Source Code Pro"/>
                <a:cs typeface="Source Code Pro"/>
                <a:sym typeface="Source Code Pro"/>
              </a:rPr>
              <a:t>'_</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all_years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&gt; = </a:t>
            </a:r>
            <a:r>
              <a:rPr lang="en" sz="2400">
                <a:solidFill>
                  <a:srgbClr val="FFFFFF"/>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1980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1985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1990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1995</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2000</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2000</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jazz</a:t>
            </a:r>
            <a:r>
              <a:rPr lang="en" sz="2400">
                <a:solidFill>
                  <a:srgbClr val="F6B26B"/>
                </a:solidFill>
                <a:latin typeface="Source Code Pro"/>
                <a:ea typeface="Source Code Pro"/>
                <a:cs typeface="Source Code Pro"/>
                <a:sym typeface="Source Code Pro"/>
              </a:rPr>
              <a:t>(&amp;</a:t>
            </a:r>
            <a:r>
              <a:rPr lang="en" sz="2400">
                <a:solidFill>
                  <a:srgbClr val="FFFFFF"/>
                </a:solidFill>
                <a:latin typeface="Source Code Pro"/>
                <a:ea typeface="Source Code Pro"/>
                <a:cs typeface="Source Code Pro"/>
                <a:sym typeface="Source Code Pro"/>
              </a:rPr>
              <a:t>all_years</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3359" name="Google Shape;3359;p241"/>
          <p:cNvSpPr txBox="1"/>
          <p:nvPr/>
        </p:nvSpPr>
        <p:spPr>
          <a:xfrm>
            <a:off x="330200" y="858075"/>
            <a:ext cx="89301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jazz</a:t>
            </a:r>
            <a:r>
              <a:rPr lang="en" sz="2400">
                <a:solidFill>
                  <a:srgbClr val="F6B26B"/>
                </a:solidFill>
                <a:latin typeface="Source Code Pro"/>
                <a:ea typeface="Source Code Pro"/>
                <a:cs typeface="Source Code Pro"/>
                <a:sym typeface="Source Code Pro"/>
              </a:rPr>
              <a:t>&lt;</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(years: </a:t>
            </a:r>
            <a:r>
              <a:rPr lang="en" sz="2400">
                <a:solidFill>
                  <a:srgbClr val="F6B26B"/>
                </a:solidFill>
                <a:latin typeface="Source Code Pro"/>
                <a:ea typeface="Source Code Pro"/>
                <a:cs typeface="Source Code Pro"/>
                <a:sym typeface="Source Code Pro"/>
              </a:rPr>
              <a:t>&amp;</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Releases</a:t>
            </a:r>
            <a:r>
              <a:rPr lang="en" sz="2400">
                <a:solidFill>
                  <a:srgbClr val="F6B26B"/>
                </a:solidFill>
                <a:latin typeface="Source Code Pro"/>
                <a:ea typeface="Source Code Pro"/>
                <a:cs typeface="Source Code Pro"/>
                <a:sym typeface="Source Code Pro"/>
              </a:rPr>
              <a:t>&lt;</a:t>
            </a:r>
            <a:r>
              <a:rPr lang="en" sz="2400">
                <a:solidFill>
                  <a:srgbClr val="6D9EEB"/>
                </a:solidFill>
                <a:latin typeface="Source Code Pro"/>
                <a:ea typeface="Source Code Pro"/>
                <a:cs typeface="Source Code Pro"/>
                <a:sym typeface="Source Code Pro"/>
              </a:rPr>
              <a:t>'a</a:t>
            </a:r>
            <a:r>
              <a:rPr lang="en" sz="2400">
                <a:solidFill>
                  <a:srgbClr val="F6B26B"/>
                </a:solidFill>
                <a:latin typeface="Source Code Pro"/>
                <a:ea typeface="Source Code Pro"/>
                <a:cs typeface="Source Code Pro"/>
                <a:sym typeface="Source Code Pro"/>
              </a:rPr>
              <a:t>&gt; </a:t>
            </a:r>
            <a:endParaRPr sz="2400">
              <a:solidFill>
                <a:srgbClr val="F6B26B"/>
              </a:solidFill>
              <a:latin typeface="Source Code Pro"/>
              <a:ea typeface="Source Code Pro"/>
              <a:cs typeface="Source Code Pro"/>
              <a:sym typeface="Source Code Pro"/>
            </a:endParaRPr>
          </a:p>
        </p:txBody>
      </p:sp>
      <p:sp>
        <p:nvSpPr>
          <p:cNvPr id="3360" name="Google Shape;3360;p241"/>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Lifetime Elision</a:t>
            </a:r>
            <a:endParaRPr sz="3600">
              <a:solidFill>
                <a:srgbClr val="F3F3F3"/>
              </a:solidFill>
              <a:latin typeface="Alegreya"/>
              <a:ea typeface="Alegreya"/>
              <a:cs typeface="Alegreya"/>
              <a:sym typeface="Alegreya"/>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4" name="Shape 3364"/>
        <p:cNvGrpSpPr/>
        <p:nvPr/>
      </p:nvGrpSpPr>
      <p:grpSpPr>
        <a:xfrm>
          <a:off x="0" y="0"/>
          <a:ext cx="0" cy="0"/>
          <a:chOff x="0" y="0"/>
          <a:chExt cx="0" cy="0"/>
        </a:xfrm>
      </p:grpSpPr>
      <p:sp>
        <p:nvSpPr>
          <p:cNvPr id="3365" name="Google Shape;3365;p242"/>
          <p:cNvSpPr txBox="1"/>
          <p:nvPr/>
        </p:nvSpPr>
        <p:spPr>
          <a:xfrm>
            <a:off x="330200" y="858075"/>
            <a:ext cx="8930100" cy="24936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3000">
                <a:solidFill>
                  <a:srgbClr val="F6B26B"/>
                </a:solidFill>
                <a:latin typeface="Source Code Pro"/>
                <a:ea typeface="Source Code Pro"/>
                <a:cs typeface="Source Code Pro"/>
                <a:sym typeface="Source Code Pro"/>
              </a:rPr>
              <a:t>let</a:t>
            </a:r>
            <a:r>
              <a:rPr lang="en" sz="3000">
                <a:solidFill>
                  <a:srgbClr val="F6B26B"/>
                </a:solidFill>
                <a:latin typeface="Source Code Pro"/>
                <a:ea typeface="Source Code Pro"/>
                <a:cs typeface="Source Code Pro"/>
                <a:sym typeface="Source Code Pro"/>
              </a:rPr>
              <a:t> </a:t>
            </a:r>
            <a:r>
              <a:rPr lang="en" sz="3000">
                <a:solidFill>
                  <a:srgbClr val="FFFFFF"/>
                </a:solidFill>
                <a:latin typeface="Source Code Pro"/>
                <a:ea typeface="Source Code Pro"/>
                <a:cs typeface="Source Code Pro"/>
                <a:sym typeface="Source Code Pro"/>
              </a:rPr>
              <a:t>name </a:t>
            </a:r>
            <a:r>
              <a:rPr lang="en" sz="3000">
                <a:solidFill>
                  <a:srgbClr val="F6B26B"/>
                </a:solidFill>
                <a:latin typeface="Source Code Pro"/>
                <a:ea typeface="Source Code Pro"/>
                <a:cs typeface="Source Code Pro"/>
                <a:sym typeface="Source Code Pro"/>
              </a:rPr>
              <a:t>=</a:t>
            </a:r>
            <a:r>
              <a:rPr lang="en" sz="3000">
                <a:solidFill>
                  <a:srgbClr val="FFFFFF"/>
                </a:solidFill>
                <a:latin typeface="Source Code Pro"/>
                <a:ea typeface="Source Code Pro"/>
                <a:cs typeface="Source Code Pro"/>
                <a:sym typeface="Source Code Pro"/>
              </a:rPr>
              <a:t> </a:t>
            </a:r>
            <a:r>
              <a:rPr lang="en" sz="3000">
                <a:solidFill>
                  <a:srgbClr val="A2C4C9"/>
                </a:solidFill>
                <a:latin typeface="Source Code Pro"/>
                <a:ea typeface="Source Code Pro"/>
                <a:cs typeface="Source Code Pro"/>
                <a:sym typeface="Source Code Pro"/>
              </a:rPr>
              <a:t>"Sam"</a:t>
            </a:r>
            <a:r>
              <a:rPr lang="en" sz="3000">
                <a:solidFill>
                  <a:srgbClr val="F6B26B"/>
                </a:solidFill>
                <a:latin typeface="Source Code Pro"/>
                <a:ea typeface="Source Code Pro"/>
                <a:cs typeface="Source Code Pro"/>
                <a:sym typeface="Source Code Pro"/>
              </a:rPr>
              <a:t>;</a:t>
            </a:r>
            <a:endParaRPr sz="3000">
              <a:solidFill>
                <a:srgbClr val="FFFFFF"/>
              </a:solidFill>
              <a:latin typeface="Source Code Pro"/>
              <a:ea typeface="Source Code Pro"/>
              <a:cs typeface="Source Code Pro"/>
              <a:sym typeface="Source Code Pro"/>
            </a:endParaRPr>
          </a:p>
          <a:p>
            <a:pPr indent="0" lvl="0" marL="0" rtl="0" algn="l">
              <a:lnSpc>
                <a:spcPct val="200000"/>
              </a:lnSpc>
              <a:spcBef>
                <a:spcPts val="0"/>
              </a:spcBef>
              <a:spcAft>
                <a:spcPts val="0"/>
              </a:spcAft>
              <a:buNone/>
            </a:pPr>
            <a:r>
              <a:rPr lang="en" sz="3000">
                <a:solidFill>
                  <a:srgbClr val="F6B26B"/>
                </a:solidFill>
                <a:latin typeface="Source Code Pro"/>
                <a:ea typeface="Source Code Pro"/>
                <a:cs typeface="Source Code Pro"/>
                <a:sym typeface="Source Code Pro"/>
              </a:rPr>
              <a:t>let </a:t>
            </a:r>
            <a:r>
              <a:rPr lang="en" sz="3000">
                <a:solidFill>
                  <a:srgbClr val="FFFFFF"/>
                </a:solidFill>
                <a:latin typeface="Source Code Pro"/>
                <a:ea typeface="Source Code Pro"/>
                <a:cs typeface="Source Code Pro"/>
                <a:sym typeface="Source Code Pro"/>
              </a:rPr>
              <a:t>name: </a:t>
            </a:r>
            <a:r>
              <a:rPr lang="en" sz="3000">
                <a:solidFill>
                  <a:srgbClr val="F6B26B"/>
                </a:solidFill>
                <a:latin typeface="Source Code Pro"/>
                <a:ea typeface="Source Code Pro"/>
                <a:cs typeface="Source Code Pro"/>
                <a:sym typeface="Source Code Pro"/>
              </a:rPr>
              <a:t>&amp;</a:t>
            </a:r>
            <a:r>
              <a:rPr lang="en" sz="3000">
                <a:solidFill>
                  <a:srgbClr val="6D9EEB"/>
                </a:solidFill>
                <a:latin typeface="Source Code Pro"/>
                <a:ea typeface="Source Code Pro"/>
                <a:cs typeface="Source Code Pro"/>
                <a:sym typeface="Source Code Pro"/>
              </a:rPr>
              <a:t>'static</a:t>
            </a:r>
            <a:r>
              <a:rPr lang="en" sz="3000">
                <a:solidFill>
                  <a:srgbClr val="FFFFFF"/>
                </a:solidFill>
                <a:latin typeface="Source Code Pro"/>
                <a:ea typeface="Source Code Pro"/>
                <a:cs typeface="Source Code Pro"/>
                <a:sym typeface="Source Code Pro"/>
              </a:rPr>
              <a:t> </a:t>
            </a:r>
            <a:r>
              <a:rPr lang="en" sz="3000">
                <a:solidFill>
                  <a:srgbClr val="F6B26B"/>
                </a:solidFill>
                <a:latin typeface="Source Code Pro"/>
                <a:ea typeface="Source Code Pro"/>
                <a:cs typeface="Source Code Pro"/>
                <a:sym typeface="Source Code Pro"/>
              </a:rPr>
              <a:t>str</a:t>
            </a:r>
            <a:r>
              <a:rPr lang="en" sz="3000">
                <a:solidFill>
                  <a:srgbClr val="FFFFFF"/>
                </a:solidFill>
                <a:latin typeface="Source Code Pro"/>
                <a:ea typeface="Source Code Pro"/>
                <a:cs typeface="Source Code Pro"/>
                <a:sym typeface="Source Code Pro"/>
              </a:rPr>
              <a:t> </a:t>
            </a:r>
            <a:r>
              <a:rPr lang="en" sz="3000">
                <a:solidFill>
                  <a:srgbClr val="F6B26B"/>
                </a:solidFill>
                <a:latin typeface="Source Code Pro"/>
                <a:ea typeface="Source Code Pro"/>
                <a:cs typeface="Source Code Pro"/>
                <a:sym typeface="Source Code Pro"/>
              </a:rPr>
              <a:t>=</a:t>
            </a:r>
            <a:r>
              <a:rPr lang="en" sz="3000">
                <a:solidFill>
                  <a:srgbClr val="FFFFFF"/>
                </a:solidFill>
                <a:latin typeface="Source Code Pro"/>
                <a:ea typeface="Source Code Pro"/>
                <a:cs typeface="Source Code Pro"/>
                <a:sym typeface="Source Code Pro"/>
              </a:rPr>
              <a:t> </a:t>
            </a:r>
            <a:r>
              <a:rPr lang="en" sz="3000">
                <a:solidFill>
                  <a:srgbClr val="A2C4C9"/>
                </a:solidFill>
                <a:latin typeface="Source Code Pro"/>
                <a:ea typeface="Source Code Pro"/>
                <a:cs typeface="Source Code Pro"/>
                <a:sym typeface="Source Code Pro"/>
              </a:rPr>
              <a:t>"Sam"</a:t>
            </a:r>
            <a:r>
              <a:rPr lang="en" sz="3000">
                <a:solidFill>
                  <a:srgbClr val="F6B26B"/>
                </a:solidFill>
                <a:latin typeface="Source Code Pro"/>
                <a:ea typeface="Source Code Pro"/>
                <a:cs typeface="Source Code Pro"/>
                <a:sym typeface="Source Code Pro"/>
              </a:rPr>
              <a:t>;</a:t>
            </a:r>
            <a:endParaRPr sz="3000">
              <a:solidFill>
                <a:srgbClr val="FFFFFF"/>
              </a:solidFill>
              <a:latin typeface="Source Code Pro"/>
              <a:ea typeface="Source Code Pro"/>
              <a:cs typeface="Source Code Pro"/>
              <a:sym typeface="Source Code Pro"/>
            </a:endParaRPr>
          </a:p>
          <a:p>
            <a:pPr indent="0" lvl="0" marL="0" rtl="0" algn="l">
              <a:lnSpc>
                <a:spcPct val="200000"/>
              </a:lnSpc>
              <a:spcBef>
                <a:spcPts val="0"/>
              </a:spcBef>
              <a:spcAft>
                <a:spcPts val="0"/>
              </a:spcAft>
              <a:buNone/>
            </a:pPr>
            <a:r>
              <a:rPr lang="en" sz="3000">
                <a:solidFill>
                  <a:srgbClr val="F6B26B"/>
                </a:solidFill>
                <a:latin typeface="Source Code Pro"/>
                <a:ea typeface="Source Code Pro"/>
                <a:cs typeface="Source Code Pro"/>
                <a:sym typeface="Source Code Pro"/>
              </a:rPr>
              <a:t>let </a:t>
            </a:r>
            <a:r>
              <a:rPr lang="en" sz="3000">
                <a:solidFill>
                  <a:srgbClr val="FFFFFF"/>
                </a:solidFill>
                <a:latin typeface="Source Code Pro"/>
                <a:ea typeface="Source Code Pro"/>
                <a:cs typeface="Source Code Pro"/>
                <a:sym typeface="Source Code Pro"/>
              </a:rPr>
              <a:t>name: </a:t>
            </a:r>
            <a:r>
              <a:rPr lang="en" sz="3000">
                <a:solidFill>
                  <a:srgbClr val="F6B26B"/>
                </a:solidFill>
                <a:latin typeface="Source Code Pro"/>
                <a:ea typeface="Source Code Pro"/>
                <a:cs typeface="Source Code Pro"/>
                <a:sym typeface="Source Code Pro"/>
              </a:rPr>
              <a:t>&amp;str</a:t>
            </a:r>
            <a:r>
              <a:rPr lang="en" sz="3000">
                <a:solidFill>
                  <a:srgbClr val="FFFFFF"/>
                </a:solidFill>
                <a:latin typeface="Source Code Pro"/>
                <a:ea typeface="Source Code Pro"/>
                <a:cs typeface="Source Code Pro"/>
                <a:sym typeface="Source Code Pro"/>
              </a:rPr>
              <a:t> </a:t>
            </a:r>
            <a:r>
              <a:rPr lang="en" sz="3000">
                <a:solidFill>
                  <a:srgbClr val="F6B26B"/>
                </a:solidFill>
                <a:latin typeface="Source Code Pro"/>
                <a:ea typeface="Source Code Pro"/>
                <a:cs typeface="Source Code Pro"/>
                <a:sym typeface="Source Code Pro"/>
              </a:rPr>
              <a:t>=</a:t>
            </a:r>
            <a:r>
              <a:rPr lang="en" sz="3000">
                <a:solidFill>
                  <a:srgbClr val="FFFFFF"/>
                </a:solidFill>
                <a:latin typeface="Source Code Pro"/>
                <a:ea typeface="Source Code Pro"/>
                <a:cs typeface="Source Code Pro"/>
                <a:sym typeface="Source Code Pro"/>
              </a:rPr>
              <a:t> </a:t>
            </a:r>
            <a:r>
              <a:rPr lang="en" sz="3000">
                <a:solidFill>
                  <a:srgbClr val="A2C4C9"/>
                </a:solidFill>
                <a:latin typeface="Source Code Pro"/>
                <a:ea typeface="Source Code Pro"/>
                <a:cs typeface="Source Code Pro"/>
                <a:sym typeface="Source Code Pro"/>
              </a:rPr>
              <a:t>"Sam"</a:t>
            </a:r>
            <a:r>
              <a:rPr lang="en" sz="3000">
                <a:solidFill>
                  <a:srgbClr val="F6B26B"/>
                </a:solidFill>
                <a:latin typeface="Source Code Pro"/>
                <a:ea typeface="Source Code Pro"/>
                <a:cs typeface="Source Code Pro"/>
                <a:sym typeface="Source Code Pro"/>
              </a:rPr>
              <a:t>;</a:t>
            </a:r>
            <a:endParaRPr sz="3000">
              <a:solidFill>
                <a:srgbClr val="FFFFFF"/>
              </a:solidFill>
              <a:latin typeface="Source Code Pro"/>
              <a:ea typeface="Source Code Pro"/>
              <a:cs typeface="Source Code Pro"/>
              <a:sym typeface="Source Code Pro"/>
            </a:endParaRPr>
          </a:p>
        </p:txBody>
      </p:sp>
      <p:sp>
        <p:nvSpPr>
          <p:cNvPr id="3366" name="Google Shape;3366;p242"/>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Static Lifetime</a:t>
            </a:r>
            <a:endParaRPr sz="3600">
              <a:solidFill>
                <a:srgbClr val="F3F3F3"/>
              </a:solidFill>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5">
                                            <p:txEl>
                                              <p:pRg end="0" st="0"/>
                                            </p:txEl>
                                          </p:spTgt>
                                        </p:tgtEl>
                                        <p:attrNameLst>
                                          <p:attrName>style.visibility</p:attrName>
                                        </p:attrNameLst>
                                      </p:cBhvr>
                                      <p:to>
                                        <p:strVal val="visible"/>
                                      </p:to>
                                    </p:set>
                                    <p:animEffect filter="fade" transition="in">
                                      <p:cBhvr>
                                        <p:cTn dur="1000"/>
                                        <p:tgtEl>
                                          <p:spTgt spid="336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5">
                                            <p:txEl>
                                              <p:pRg end="1" st="1"/>
                                            </p:txEl>
                                          </p:spTgt>
                                        </p:tgtEl>
                                        <p:attrNameLst>
                                          <p:attrName>style.visibility</p:attrName>
                                        </p:attrNameLst>
                                      </p:cBhvr>
                                      <p:to>
                                        <p:strVal val="visible"/>
                                      </p:to>
                                    </p:set>
                                    <p:animEffect filter="fade" transition="in">
                                      <p:cBhvr>
                                        <p:cTn dur="1000"/>
                                        <p:tgtEl>
                                          <p:spTgt spid="336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5">
                                            <p:txEl>
                                              <p:pRg end="2" st="2"/>
                                            </p:txEl>
                                          </p:spTgt>
                                        </p:tgtEl>
                                        <p:attrNameLst>
                                          <p:attrName>style.visibility</p:attrName>
                                        </p:attrNameLst>
                                      </p:cBhvr>
                                      <p:to>
                                        <p:strVal val="visible"/>
                                      </p:to>
                                    </p:set>
                                    <p:animEffect filter="fade" transition="in">
                                      <p:cBhvr>
                                        <p:cTn dur="1000"/>
                                        <p:tgtEl>
                                          <p:spTgt spid="336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p:nvPr/>
        </p:nvSpPr>
        <p:spPr>
          <a:xfrm>
            <a:off x="2092250" y="3080300"/>
            <a:ext cx="3932700" cy="1326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6"/>
          <p:cNvSpPr txBox="1"/>
          <p:nvPr/>
        </p:nvSpPr>
        <p:spPr>
          <a:xfrm>
            <a:off x="2092250" y="3695675"/>
            <a:ext cx="39327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rgbClr val="FFFFFF"/>
                </a:solidFill>
                <a:latin typeface="Source Code Pro"/>
                <a:ea typeface="Source Code Pro"/>
                <a:cs typeface="Source Code Pro"/>
                <a:sym typeface="Source Code Pro"/>
              </a:rPr>
              <a:t>y</a:t>
            </a:r>
            <a:r>
              <a:rPr lang="en" sz="3000">
                <a:solidFill>
                  <a:srgbClr val="F6B26B"/>
                </a:solidFill>
                <a:latin typeface="Source Code Pro"/>
                <a:ea typeface="Source Code Pro"/>
                <a:cs typeface="Source Code Pro"/>
                <a:sym typeface="Source Code Pro"/>
              </a:rPr>
              <a:t> </a:t>
            </a:r>
            <a:r>
              <a:rPr lang="en" sz="3000">
                <a:solidFill>
                  <a:srgbClr val="E06666"/>
                </a:solidFill>
                <a:latin typeface="Source Code Pro"/>
                <a:ea typeface="Source Code Pro"/>
                <a:cs typeface="Source Code Pro"/>
                <a:sym typeface="Source Code Pro"/>
              </a:rPr>
              <a:t>changed types!</a:t>
            </a:r>
            <a:endParaRPr sz="3000">
              <a:solidFill>
                <a:srgbClr val="E06666"/>
              </a:solidFill>
              <a:latin typeface="Source Code Pro"/>
              <a:ea typeface="Source Code Pro"/>
              <a:cs typeface="Source Code Pro"/>
              <a:sym typeface="Source Code Pro"/>
            </a:endParaRPr>
          </a:p>
        </p:txBody>
      </p:sp>
      <p:sp>
        <p:nvSpPr>
          <p:cNvPr id="231" name="Google Shape;231;p36"/>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Numeric</a:t>
            </a:r>
            <a:r>
              <a:rPr lang="en" sz="3600">
                <a:solidFill>
                  <a:srgbClr val="F3F3F3"/>
                </a:solidFill>
                <a:latin typeface="Alegreya"/>
                <a:ea typeface="Alegreya"/>
                <a:cs typeface="Alegreya"/>
                <a:sym typeface="Alegreya"/>
              </a:rPr>
              <a:t> Types</a:t>
            </a:r>
            <a:endParaRPr sz="3600">
              <a:solidFill>
                <a:srgbClr val="F3F3F3"/>
              </a:solidFill>
              <a:latin typeface="Alegreya"/>
              <a:ea typeface="Alegreya"/>
              <a:cs typeface="Alegreya"/>
              <a:sym typeface="Alegreya"/>
            </a:endParaRPr>
          </a:p>
        </p:txBody>
      </p:sp>
      <p:sp>
        <p:nvSpPr>
          <p:cNvPr id="232" name="Google Shape;232;p36"/>
          <p:cNvSpPr txBox="1"/>
          <p:nvPr/>
        </p:nvSpPr>
        <p:spPr>
          <a:xfrm>
            <a:off x="1103675" y="1609725"/>
            <a:ext cx="5917200" cy="2031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3000">
                <a:solidFill>
                  <a:srgbClr val="F6B26B"/>
                </a:solidFill>
                <a:latin typeface="Source Code Pro"/>
                <a:ea typeface="Source Code Pro"/>
                <a:cs typeface="Source Code Pro"/>
                <a:sym typeface="Source Code Pro"/>
              </a:rPr>
              <a:t>let mut</a:t>
            </a:r>
            <a:r>
              <a:rPr lang="en" sz="3000">
                <a:solidFill>
                  <a:srgbClr val="FFFFFF"/>
                </a:solidFill>
                <a:latin typeface="Source Code Pro"/>
                <a:ea typeface="Source Code Pro"/>
                <a:cs typeface="Source Code Pro"/>
                <a:sym typeface="Source Code Pro"/>
              </a:rPr>
              <a:t> y </a:t>
            </a:r>
            <a:r>
              <a:rPr lang="en" sz="3000">
                <a:solidFill>
                  <a:srgbClr val="F6B26B"/>
                </a:solidFill>
                <a:latin typeface="Source Code Pro"/>
                <a:ea typeface="Source Code Pro"/>
                <a:cs typeface="Source Code Pro"/>
                <a:sym typeface="Source Code Pro"/>
              </a:rPr>
              <a:t>=</a:t>
            </a:r>
            <a:r>
              <a:rPr lang="en" sz="3000">
                <a:solidFill>
                  <a:srgbClr val="FFFFFF"/>
                </a:solidFill>
                <a:latin typeface="Source Code Pro"/>
                <a:ea typeface="Source Code Pro"/>
                <a:cs typeface="Source Code Pro"/>
                <a:sym typeface="Source Code Pro"/>
              </a:rPr>
              <a:t> </a:t>
            </a:r>
            <a:r>
              <a:rPr lang="en" sz="3000">
                <a:solidFill>
                  <a:srgbClr val="FFFFFF"/>
                </a:solidFill>
                <a:latin typeface="Source Code Pro"/>
                <a:ea typeface="Source Code Pro"/>
                <a:cs typeface="Source Code Pro"/>
                <a:sym typeface="Source Code Pro"/>
              </a:rPr>
              <a:t>2.</a:t>
            </a:r>
            <a:r>
              <a:rPr lang="en" sz="3000">
                <a:solidFill>
                  <a:srgbClr val="FFFFFF"/>
                </a:solidFill>
                <a:latin typeface="Source Code Pro"/>
                <a:ea typeface="Source Code Pro"/>
                <a:cs typeface="Source Code Pro"/>
                <a:sym typeface="Source Code Pro"/>
              </a:rPr>
              <a:t>2</a:t>
            </a:r>
            <a:r>
              <a:rPr lang="en" sz="3000">
                <a:solidFill>
                  <a:srgbClr val="F6B26B"/>
                </a:solidFill>
                <a:latin typeface="Source Code Pro"/>
                <a:ea typeface="Source Code Pro"/>
                <a:cs typeface="Source Code Pro"/>
                <a:sym typeface="Source Code Pro"/>
              </a:rPr>
              <a:t>;</a:t>
            </a:r>
            <a:endParaRPr sz="30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3000">
                <a:solidFill>
                  <a:srgbClr val="FFFFFF"/>
                </a:solidFill>
                <a:latin typeface="Source Code Pro"/>
                <a:ea typeface="Source Code Pro"/>
                <a:cs typeface="Source Code Pro"/>
                <a:sym typeface="Source Code Pro"/>
              </a:rPr>
              <a:t>y</a:t>
            </a:r>
            <a:r>
              <a:rPr lang="en" sz="3000">
                <a:solidFill>
                  <a:srgbClr val="FFFFFF"/>
                </a:solidFill>
                <a:latin typeface="Source Code Pro"/>
                <a:ea typeface="Source Code Pro"/>
                <a:cs typeface="Source Code Pro"/>
                <a:sym typeface="Source Code Pro"/>
              </a:rPr>
              <a:t> </a:t>
            </a:r>
            <a:r>
              <a:rPr lang="en" sz="3000">
                <a:solidFill>
                  <a:srgbClr val="F6B26B"/>
                </a:solidFill>
                <a:latin typeface="Source Code Pro"/>
                <a:ea typeface="Source Code Pro"/>
                <a:cs typeface="Source Code Pro"/>
                <a:sym typeface="Source Code Pro"/>
              </a:rPr>
              <a:t>=</a:t>
            </a:r>
            <a:r>
              <a:rPr lang="en" sz="3000">
                <a:solidFill>
                  <a:srgbClr val="FFFFFF"/>
                </a:solidFill>
                <a:latin typeface="Source Code Pro"/>
                <a:ea typeface="Source Code Pro"/>
                <a:cs typeface="Source Code Pro"/>
                <a:sym typeface="Source Code Pro"/>
              </a:rPr>
              <a:t> 3.1</a:t>
            </a:r>
            <a:r>
              <a:rPr lang="en" sz="3000">
                <a:solidFill>
                  <a:srgbClr val="F6B26B"/>
                </a:solidFill>
                <a:latin typeface="Source Code Pro"/>
                <a:ea typeface="Source Code Pro"/>
                <a:cs typeface="Source Code Pro"/>
                <a:sym typeface="Source Code Pro"/>
              </a:rPr>
              <a:t>;</a:t>
            </a:r>
            <a:endParaRPr sz="30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3000">
                <a:solidFill>
                  <a:srgbClr val="FFFFFF"/>
                </a:solidFill>
                <a:latin typeface="Source Code Pro"/>
                <a:ea typeface="Source Code Pro"/>
                <a:cs typeface="Source Code Pro"/>
                <a:sym typeface="Source Code Pro"/>
              </a:rPr>
              <a:t>y </a:t>
            </a:r>
            <a:r>
              <a:rPr lang="en" sz="3000">
                <a:solidFill>
                  <a:srgbClr val="F6B26B"/>
                </a:solidFill>
                <a:latin typeface="Source Code Pro"/>
                <a:ea typeface="Source Code Pro"/>
                <a:cs typeface="Source Code Pro"/>
                <a:sym typeface="Source Code Pro"/>
              </a:rPr>
              <a:t>=</a:t>
            </a:r>
            <a:r>
              <a:rPr lang="en" sz="3000">
                <a:solidFill>
                  <a:srgbClr val="FFFFFF"/>
                </a:solidFill>
                <a:latin typeface="Source Code Pro"/>
                <a:ea typeface="Source Code Pro"/>
                <a:cs typeface="Source Code Pro"/>
                <a:sym typeface="Source Code Pro"/>
              </a:rPr>
              <a:t> </a:t>
            </a:r>
            <a:r>
              <a:rPr lang="en" sz="3000">
                <a:solidFill>
                  <a:srgbClr val="A2C4C9"/>
                </a:solidFill>
                <a:latin typeface="Source Code Pro"/>
                <a:ea typeface="Source Code Pro"/>
                <a:cs typeface="Source Code Pro"/>
                <a:sym typeface="Source Code Pro"/>
              </a:rPr>
              <a:t>"three point one"</a:t>
            </a:r>
            <a:r>
              <a:rPr lang="en" sz="3000">
                <a:solidFill>
                  <a:srgbClr val="F6B26B"/>
                </a:solidFill>
                <a:latin typeface="Source Code Pro"/>
                <a:ea typeface="Source Code Pro"/>
                <a:cs typeface="Source Code Pro"/>
                <a:sym typeface="Source Code Pro"/>
              </a:rPr>
              <a:t>;</a:t>
            </a:r>
            <a:endParaRPr sz="3000">
              <a:solidFill>
                <a:srgbClr val="FFFFF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0" st="0"/>
                                            </p:txEl>
                                          </p:spTgt>
                                        </p:tgtEl>
                                        <p:attrNameLst>
                                          <p:attrName>style.visibility</p:attrName>
                                        </p:attrNameLst>
                                      </p:cBhvr>
                                      <p:to>
                                        <p:strVal val="visible"/>
                                      </p:to>
                                    </p:set>
                                    <p:animEffect filter="fade" transition="in">
                                      <p:cBhvr>
                                        <p:cTn dur="1000"/>
                                        <p:tgtEl>
                                          <p:spTgt spid="2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1" st="1"/>
                                            </p:txEl>
                                          </p:spTgt>
                                        </p:tgtEl>
                                        <p:attrNameLst>
                                          <p:attrName>style.visibility</p:attrName>
                                        </p:attrNameLst>
                                      </p:cBhvr>
                                      <p:to>
                                        <p:strVal val="visible"/>
                                      </p:to>
                                    </p:set>
                                    <p:animEffect filter="fade" transition="in">
                                      <p:cBhvr>
                                        <p:cTn dur="1000"/>
                                        <p:tgtEl>
                                          <p:spTgt spid="2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xEl>
                                              <p:pRg end="2" st="2"/>
                                            </p:txEl>
                                          </p:spTgt>
                                        </p:tgtEl>
                                        <p:attrNameLst>
                                          <p:attrName>style.visibility</p:attrName>
                                        </p:attrNameLst>
                                      </p:cBhvr>
                                      <p:to>
                                        <p:strVal val="visible"/>
                                      </p:to>
                                    </p:set>
                                    <p:animEffect filter="fade" transition="in">
                                      <p:cBhvr>
                                        <p:cTn dur="1000"/>
                                        <p:tgtEl>
                                          <p:spTgt spid="2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0" name="Shape 3370"/>
        <p:cNvGrpSpPr/>
        <p:nvPr/>
      </p:nvGrpSpPr>
      <p:grpSpPr>
        <a:xfrm>
          <a:off x="0" y="0"/>
          <a:ext cx="0" cy="0"/>
          <a:chOff x="0" y="0"/>
          <a:chExt cx="0" cy="0"/>
        </a:xfrm>
      </p:grpSpPr>
      <p:sp>
        <p:nvSpPr>
          <p:cNvPr id="3371" name="Google Shape;3371;p243"/>
          <p:cNvSpPr txBox="1"/>
          <p:nvPr>
            <p:ph idx="1" type="body"/>
          </p:nvPr>
        </p:nvSpPr>
        <p:spPr>
          <a:xfrm>
            <a:off x="483575" y="2025050"/>
            <a:ext cx="8954700" cy="31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lifetimes</a:t>
            </a:r>
            <a:r>
              <a:rPr lang="en">
                <a:solidFill>
                  <a:schemeClr val="lt2"/>
                </a:solidFill>
              </a:rPr>
              <a:t>            </a:t>
            </a:r>
            <a:r>
              <a:rPr lang="en" sz="2200">
                <a:solidFill>
                  <a:schemeClr val="lt2"/>
                </a:solidFill>
              </a:rPr>
              <a:t>time between a value is allocated and deallocated</a:t>
            </a:r>
            <a:endParaRPr sz="2200"/>
          </a:p>
          <a:p>
            <a:pPr indent="0" lvl="0" marL="0" rtl="0" algn="l">
              <a:lnSpc>
                <a:spcPct val="115000"/>
              </a:lnSpc>
              <a:spcBef>
                <a:spcPts val="1600"/>
              </a:spcBef>
              <a:spcAft>
                <a:spcPts val="0"/>
              </a:spcAft>
              <a:buNone/>
            </a:pPr>
            <a:r>
              <a:rPr lang="en"/>
              <a:t>annotations     </a:t>
            </a:r>
            <a:r>
              <a:rPr lang="en" sz="2200">
                <a:solidFill>
                  <a:srgbClr val="B1E57F"/>
                </a:solidFill>
                <a:latin typeface="Source Code Pro"/>
                <a:ea typeface="Source Code Pro"/>
                <a:cs typeface="Source Code Pro"/>
                <a:sym typeface="Source Code Pro"/>
              </a:rPr>
              <a:t>struct </a:t>
            </a:r>
            <a:r>
              <a:rPr lang="en" sz="2200">
                <a:solidFill>
                  <a:schemeClr val="lt2"/>
                </a:solidFill>
                <a:latin typeface="Source Code Pro"/>
                <a:ea typeface="Source Code Pro"/>
                <a:cs typeface="Source Code Pro"/>
                <a:sym typeface="Source Code Pro"/>
              </a:rPr>
              <a:t>Foo</a:t>
            </a:r>
            <a:r>
              <a:rPr lang="en" sz="2200">
                <a:solidFill>
                  <a:srgbClr val="B1E57F"/>
                </a:solidFill>
                <a:latin typeface="Source Code Pro"/>
                <a:ea typeface="Source Code Pro"/>
                <a:cs typeface="Source Code Pro"/>
                <a:sym typeface="Source Code Pro"/>
              </a:rPr>
              <a:t>&lt;</a:t>
            </a:r>
            <a:r>
              <a:rPr lang="en" sz="2200">
                <a:solidFill>
                  <a:schemeClr val="lt2"/>
                </a:solidFill>
                <a:latin typeface="Source Code Pro"/>
                <a:ea typeface="Source Code Pro"/>
                <a:cs typeface="Source Code Pro"/>
                <a:sym typeface="Source Code Pro"/>
              </a:rPr>
              <a:t>'a</a:t>
            </a:r>
            <a:r>
              <a:rPr lang="en" sz="2200">
                <a:solidFill>
                  <a:srgbClr val="B1E57F"/>
                </a:solidFill>
                <a:latin typeface="Source Code Pro"/>
                <a:ea typeface="Source Code Pro"/>
                <a:cs typeface="Source Code Pro"/>
                <a:sym typeface="Source Code Pro"/>
              </a:rPr>
              <a:t>&gt;</a:t>
            </a:r>
            <a:r>
              <a:rPr lang="en" sz="2200">
                <a:solidFill>
                  <a:schemeClr val="lt2"/>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x: </a:t>
            </a:r>
            <a:r>
              <a:rPr lang="en" sz="2200">
                <a:solidFill>
                  <a:srgbClr val="B1E57F"/>
                </a:solidFill>
                <a:latin typeface="Source Code Pro"/>
                <a:ea typeface="Source Code Pro"/>
                <a:cs typeface="Source Code Pro"/>
                <a:sym typeface="Source Code Pro"/>
              </a:rPr>
              <a:t>&amp;</a:t>
            </a:r>
            <a:r>
              <a:rPr lang="en" sz="2200">
                <a:solidFill>
                  <a:schemeClr val="lt2"/>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a </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i64</a:t>
            </a:r>
            <a:r>
              <a:rPr lang="en" sz="2200">
                <a:solidFill>
                  <a:srgbClr val="B1E57F"/>
                </a:solidFill>
                <a:latin typeface="Source Code Pro"/>
                <a:ea typeface="Source Code Pro"/>
                <a:cs typeface="Source Code Pro"/>
                <a:sym typeface="Source Code Pro"/>
              </a:rPr>
              <a:t>] }</a:t>
            </a:r>
            <a:endParaRPr i="1"/>
          </a:p>
          <a:p>
            <a:pPr indent="0" lvl="0" marL="0" rtl="0" algn="l">
              <a:spcBef>
                <a:spcPts val="1600"/>
              </a:spcBef>
              <a:spcAft>
                <a:spcPts val="0"/>
              </a:spcAft>
              <a:buNone/>
            </a:pPr>
            <a:r>
              <a:rPr lang="en">
                <a:solidFill>
                  <a:schemeClr val="lt2"/>
                </a:solidFill>
              </a:rPr>
              <a:t>elision</a:t>
            </a:r>
            <a:r>
              <a:rPr lang="en">
                <a:solidFill>
                  <a:schemeClr val="lt2"/>
                </a:solidFill>
              </a:rPr>
              <a:t>                </a:t>
            </a:r>
            <a:r>
              <a:rPr lang="en" sz="2200">
                <a:solidFill>
                  <a:srgbClr val="B1E57F"/>
                </a:solidFill>
                <a:latin typeface="Source Code Pro"/>
                <a:ea typeface="Source Code Pro"/>
                <a:cs typeface="Source Code Pro"/>
                <a:sym typeface="Source Code Pro"/>
              </a:rPr>
              <a:t>fn </a:t>
            </a:r>
            <a:r>
              <a:rPr lang="en" sz="2200">
                <a:solidFill>
                  <a:schemeClr val="lt2"/>
                </a:solidFill>
                <a:latin typeface="Source Code Pro"/>
                <a:ea typeface="Source Code Pro"/>
                <a:cs typeface="Source Code Pro"/>
                <a:sym typeface="Source Code Pro"/>
              </a:rPr>
              <a:t>len</a:t>
            </a:r>
            <a:r>
              <a:rPr lang="en" sz="2200">
                <a:solidFill>
                  <a:srgbClr val="B1E57F"/>
                </a:solidFill>
                <a:latin typeface="Source Code Pro"/>
                <a:ea typeface="Source Code Pro"/>
                <a:cs typeface="Source Code Pro"/>
                <a:sym typeface="Source Code Pro"/>
              </a:rPr>
              <a:t>&lt;</a:t>
            </a:r>
            <a:r>
              <a:rPr lang="en" sz="2200">
                <a:solidFill>
                  <a:schemeClr val="lt2"/>
                </a:solidFill>
                <a:latin typeface="Source Code Pro"/>
                <a:ea typeface="Source Code Pro"/>
                <a:cs typeface="Source Code Pro"/>
                <a:sym typeface="Source Code Pro"/>
              </a:rPr>
              <a:t>'a</a:t>
            </a:r>
            <a:r>
              <a:rPr lang="en" sz="2200">
                <a:solidFill>
                  <a:srgbClr val="B1E57F"/>
                </a:solidFill>
                <a:latin typeface="Source Code Pro"/>
                <a:ea typeface="Source Code Pro"/>
                <a:cs typeface="Source Code Pro"/>
                <a:sym typeface="Source Code Pro"/>
              </a:rPr>
              <a:t>&gt;(&amp;'a self) </a:t>
            </a:r>
            <a:r>
              <a:rPr lang="en" sz="2200">
                <a:solidFill>
                  <a:srgbClr val="FFFFFF"/>
                </a:solidFill>
                <a:latin typeface="Source Code Pro"/>
                <a:ea typeface="Source Code Pro"/>
                <a:cs typeface="Source Code Pro"/>
                <a:sym typeface="Source Code Pro"/>
              </a:rPr>
              <a:t>⇒</a:t>
            </a:r>
            <a:r>
              <a:rPr lang="en" sz="2200">
                <a:solidFill>
                  <a:srgbClr val="B1E57F"/>
                </a:solidFill>
                <a:latin typeface="Source Code Pro"/>
                <a:ea typeface="Source Code Pro"/>
                <a:cs typeface="Source Code Pro"/>
                <a:sym typeface="Source Code Pro"/>
              </a:rPr>
              <a:t> fn</a:t>
            </a:r>
            <a:r>
              <a:rPr lang="en" sz="2200">
                <a:solidFill>
                  <a:srgbClr val="B1E57F"/>
                </a:solidFill>
                <a:latin typeface="Source Code Pro"/>
                <a:ea typeface="Source Code Pro"/>
                <a:cs typeface="Source Code Pro"/>
                <a:sym typeface="Source Code Pro"/>
              </a:rPr>
              <a:t> </a:t>
            </a:r>
            <a:r>
              <a:rPr lang="en" sz="2200">
                <a:solidFill>
                  <a:schemeClr val="lt2"/>
                </a:solidFill>
                <a:latin typeface="Source Code Pro"/>
                <a:ea typeface="Source Code Pro"/>
                <a:cs typeface="Source Code Pro"/>
                <a:sym typeface="Source Code Pro"/>
              </a:rPr>
              <a:t>len</a:t>
            </a:r>
            <a:r>
              <a:rPr lang="en" sz="2200">
                <a:solidFill>
                  <a:schemeClr val="lt2"/>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(&amp;self)</a:t>
            </a:r>
            <a:endParaRPr/>
          </a:p>
          <a:p>
            <a:pPr indent="0" lvl="0" marL="0" rtl="0" algn="l">
              <a:lnSpc>
                <a:spcPct val="115000"/>
              </a:lnSpc>
              <a:spcBef>
                <a:spcPts val="1600"/>
              </a:spcBef>
              <a:spcAft>
                <a:spcPts val="1600"/>
              </a:spcAft>
              <a:buNone/>
            </a:pPr>
            <a:r>
              <a:rPr lang="en"/>
              <a:t>&amp;'static               </a:t>
            </a:r>
            <a:r>
              <a:rPr lang="en" sz="2200">
                <a:solidFill>
                  <a:srgbClr val="B1E57F"/>
                </a:solidFill>
                <a:latin typeface="Source Code Pro"/>
                <a:ea typeface="Source Code Pro"/>
                <a:cs typeface="Source Code Pro"/>
                <a:sym typeface="Source Code Pro"/>
              </a:rPr>
              <a:t>let</a:t>
            </a:r>
            <a:r>
              <a:rPr lang="en" sz="2200">
                <a:solidFill>
                  <a:schemeClr val="lt2"/>
                </a:solidFill>
              </a:rPr>
              <a:t> hi:</a:t>
            </a:r>
            <a:r>
              <a:rPr lang="en" sz="2200">
                <a:solidFill>
                  <a:srgbClr val="B1E57F"/>
                </a:solidFill>
                <a:latin typeface="Source Code Pro"/>
                <a:ea typeface="Source Code Pro"/>
                <a:cs typeface="Source Code Pro"/>
                <a:sym typeface="Source Code Pro"/>
              </a:rPr>
              <a:t> &amp;'static str = </a:t>
            </a:r>
            <a:r>
              <a:rPr lang="en" sz="2200">
                <a:solidFill>
                  <a:schemeClr val="lt2"/>
                </a:solidFill>
                <a:latin typeface="Source Code Pro"/>
                <a:ea typeface="Source Code Pro"/>
                <a:cs typeface="Source Code Pro"/>
                <a:sym typeface="Source Code Pro"/>
              </a:rPr>
              <a:t>"Hello, World!"</a:t>
            </a:r>
            <a:endParaRPr sz="2200">
              <a:solidFill>
                <a:srgbClr val="B1E57F"/>
              </a:solidFill>
              <a:latin typeface="Source Code Pro"/>
              <a:ea typeface="Source Code Pro"/>
              <a:cs typeface="Source Code Pro"/>
              <a:sym typeface="Source Code Pro"/>
            </a:endParaRPr>
          </a:p>
        </p:txBody>
      </p:sp>
      <p:sp>
        <p:nvSpPr>
          <p:cNvPr id="3372" name="Google Shape;3372;p243"/>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Review of Part 7</a:t>
            </a:r>
            <a:endParaRPr>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1">
                                            <p:txEl>
                                              <p:pRg end="0" st="0"/>
                                            </p:txEl>
                                          </p:spTgt>
                                        </p:tgtEl>
                                        <p:attrNameLst>
                                          <p:attrName>style.visibility</p:attrName>
                                        </p:attrNameLst>
                                      </p:cBhvr>
                                      <p:to>
                                        <p:strVal val="visible"/>
                                      </p:to>
                                    </p:set>
                                    <p:animEffect filter="fade" transition="in">
                                      <p:cBhvr>
                                        <p:cTn dur="500"/>
                                        <p:tgtEl>
                                          <p:spTgt spid="337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1">
                                            <p:txEl>
                                              <p:pRg end="1" st="1"/>
                                            </p:txEl>
                                          </p:spTgt>
                                        </p:tgtEl>
                                        <p:attrNameLst>
                                          <p:attrName>style.visibility</p:attrName>
                                        </p:attrNameLst>
                                      </p:cBhvr>
                                      <p:to>
                                        <p:strVal val="visible"/>
                                      </p:to>
                                    </p:set>
                                    <p:animEffect filter="fade" transition="in">
                                      <p:cBhvr>
                                        <p:cTn dur="500"/>
                                        <p:tgtEl>
                                          <p:spTgt spid="337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1">
                                            <p:txEl>
                                              <p:pRg end="2" st="2"/>
                                            </p:txEl>
                                          </p:spTgt>
                                        </p:tgtEl>
                                        <p:attrNameLst>
                                          <p:attrName>style.visibility</p:attrName>
                                        </p:attrNameLst>
                                      </p:cBhvr>
                                      <p:to>
                                        <p:strVal val="visible"/>
                                      </p:to>
                                    </p:set>
                                    <p:animEffect filter="fade" transition="in">
                                      <p:cBhvr>
                                        <p:cTn dur="500"/>
                                        <p:tgtEl>
                                          <p:spTgt spid="337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1">
                                            <p:txEl>
                                              <p:pRg end="3" st="3"/>
                                            </p:txEl>
                                          </p:spTgt>
                                        </p:tgtEl>
                                        <p:attrNameLst>
                                          <p:attrName>style.visibility</p:attrName>
                                        </p:attrNameLst>
                                      </p:cBhvr>
                                      <p:to>
                                        <p:strVal val="visible"/>
                                      </p:to>
                                    </p:set>
                                    <p:animEffect filter="fade" transition="in">
                                      <p:cBhvr>
                                        <p:cTn dur="500"/>
                                        <p:tgtEl>
                                          <p:spTgt spid="337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6" name="Shape 3376"/>
        <p:cNvGrpSpPr/>
        <p:nvPr/>
      </p:nvGrpSpPr>
      <p:grpSpPr>
        <a:xfrm>
          <a:off x="0" y="0"/>
          <a:ext cx="0" cy="0"/>
          <a:chOff x="0" y="0"/>
          <a:chExt cx="0" cy="0"/>
        </a:xfrm>
      </p:grpSpPr>
      <p:sp>
        <p:nvSpPr>
          <p:cNvPr id="3377" name="Google Shape;3377;p244"/>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Exercises for Part 7</a:t>
            </a:r>
            <a:endParaRPr b="1">
              <a:solidFill>
                <a:srgbClr val="B1E57F"/>
              </a:solidFill>
              <a:latin typeface="Alegreya"/>
              <a:ea typeface="Alegreya"/>
              <a:cs typeface="Alegreya"/>
              <a:sym typeface="Alegreya"/>
            </a:endParaRPr>
          </a:p>
        </p:txBody>
      </p:sp>
      <p:sp>
        <p:nvSpPr>
          <p:cNvPr id="3378" name="Google Shape;3378;p244"/>
          <p:cNvSpPr txBox="1"/>
          <p:nvPr>
            <p:ph idx="1" type="body"/>
          </p:nvPr>
        </p:nvSpPr>
        <p:spPr>
          <a:xfrm>
            <a:off x="483575" y="2025056"/>
            <a:ext cx="81711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Follow the instructions in </a:t>
            </a:r>
            <a:r>
              <a:rPr b="1" lang="en">
                <a:latin typeface="Source Code Pro"/>
                <a:ea typeface="Source Code Pro"/>
                <a:cs typeface="Source Code Pro"/>
                <a:sym typeface="Source Code Pro"/>
              </a:rPr>
              <a:t>part7/README.md</a:t>
            </a:r>
            <a:endParaRPr b="1" u="sng">
              <a:solidFill>
                <a:schemeClr val="accent4"/>
              </a:solidFill>
              <a:latin typeface="Source Code Pro"/>
              <a:ea typeface="Source Code Pro"/>
              <a:cs typeface="Source Code Pro"/>
              <a:sym typeface="Source Code Pro"/>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2" name="Shape 3382"/>
        <p:cNvGrpSpPr/>
        <p:nvPr/>
      </p:nvGrpSpPr>
      <p:grpSpPr>
        <a:xfrm>
          <a:off x="0" y="0"/>
          <a:ext cx="0" cy="0"/>
          <a:chOff x="0" y="0"/>
          <a:chExt cx="0" cy="0"/>
        </a:xfrm>
      </p:grpSpPr>
      <p:sp>
        <p:nvSpPr>
          <p:cNvPr id="3383" name="Google Shape;3383;p245"/>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Wrap-Up</a:t>
            </a:r>
            <a:endParaRPr b="1">
              <a:solidFill>
                <a:srgbClr val="B1E57F"/>
              </a:solidFill>
              <a:latin typeface="Alegreya"/>
              <a:ea typeface="Alegreya"/>
              <a:cs typeface="Alegreya"/>
              <a:sym typeface="Alegreya"/>
            </a:endParaRPr>
          </a:p>
        </p:txBody>
      </p:sp>
      <p:sp>
        <p:nvSpPr>
          <p:cNvPr id="3384" name="Google Shape;3384;p245"/>
          <p:cNvSpPr txBox="1"/>
          <p:nvPr>
            <p:ph idx="1" type="body"/>
          </p:nvPr>
        </p:nvSpPr>
        <p:spPr>
          <a:xfrm>
            <a:off x="483575" y="2025056"/>
            <a:ext cx="81711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a:p>
            <a:pPr indent="0" lvl="0" marL="0" rtl="0" algn="l">
              <a:spcBef>
                <a:spcPts val="1600"/>
              </a:spcBef>
              <a:spcAft>
                <a:spcPts val="1600"/>
              </a:spcAft>
              <a:buNone/>
            </a:pPr>
            <a:r>
              <a:rPr lang="en"/>
              <a:t>Additional Resources</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8" name="Shape 3388"/>
        <p:cNvGrpSpPr/>
        <p:nvPr/>
      </p:nvGrpSpPr>
      <p:grpSpPr>
        <a:xfrm>
          <a:off x="0" y="0"/>
          <a:ext cx="0" cy="0"/>
          <a:chOff x="0" y="0"/>
          <a:chExt cx="0" cy="0"/>
        </a:xfrm>
      </p:grpSpPr>
      <p:pic>
        <p:nvPicPr>
          <p:cNvPr id="3389" name="Google Shape;3389;p246"/>
          <p:cNvPicPr preferRelativeResize="0"/>
          <p:nvPr/>
        </p:nvPicPr>
        <p:blipFill>
          <a:blip r:embed="rId3">
            <a:alphaModFix/>
          </a:blip>
          <a:stretch>
            <a:fillRect/>
          </a:stretch>
        </p:blipFill>
        <p:spPr>
          <a:xfrm>
            <a:off x="818112" y="2608425"/>
            <a:ext cx="1078799" cy="1078799"/>
          </a:xfrm>
          <a:prstGeom prst="rect">
            <a:avLst/>
          </a:prstGeom>
          <a:noFill/>
          <a:ln>
            <a:noFill/>
          </a:ln>
        </p:spPr>
      </p:pic>
      <p:sp>
        <p:nvSpPr>
          <p:cNvPr id="3390" name="Google Shape;3390;p246"/>
          <p:cNvSpPr txBox="1"/>
          <p:nvPr/>
        </p:nvSpPr>
        <p:spPr>
          <a:xfrm>
            <a:off x="2294363" y="2608425"/>
            <a:ext cx="6254400" cy="13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Source Sans Pro"/>
                <a:ea typeface="Source Sans Pro"/>
                <a:cs typeface="Source Sans Pro"/>
                <a:sym typeface="Source Sans Pro"/>
              </a:rPr>
              <a:t>“ A language empowering everyone to build </a:t>
            </a:r>
            <a:r>
              <a:rPr b="1" lang="en" sz="3000">
                <a:solidFill>
                  <a:srgbClr val="F6B26B"/>
                </a:solidFill>
                <a:latin typeface="Source Sans Pro"/>
                <a:ea typeface="Source Sans Pro"/>
                <a:cs typeface="Source Sans Pro"/>
                <a:sym typeface="Source Sans Pro"/>
              </a:rPr>
              <a:t>reliable</a:t>
            </a:r>
            <a:r>
              <a:rPr lang="en" sz="3000">
                <a:solidFill>
                  <a:srgbClr val="FFFFFF"/>
                </a:solidFill>
                <a:latin typeface="Source Sans Pro"/>
                <a:ea typeface="Source Sans Pro"/>
                <a:cs typeface="Source Sans Pro"/>
                <a:sym typeface="Source Sans Pro"/>
              </a:rPr>
              <a:t> and </a:t>
            </a:r>
            <a:r>
              <a:rPr b="1" lang="en" sz="3000">
                <a:solidFill>
                  <a:srgbClr val="F6B26B"/>
                </a:solidFill>
                <a:latin typeface="Source Sans Pro"/>
                <a:ea typeface="Source Sans Pro"/>
                <a:cs typeface="Source Sans Pro"/>
                <a:sym typeface="Source Sans Pro"/>
              </a:rPr>
              <a:t>efficient</a:t>
            </a:r>
            <a:r>
              <a:rPr lang="en" sz="3000">
                <a:solidFill>
                  <a:srgbClr val="FFFFFF"/>
                </a:solidFill>
                <a:latin typeface="Source Sans Pro"/>
                <a:ea typeface="Source Sans Pro"/>
                <a:cs typeface="Source Sans Pro"/>
                <a:sym typeface="Source Sans Pro"/>
              </a:rPr>
              <a:t> software.”</a:t>
            </a:r>
            <a:endParaRPr sz="3000">
              <a:solidFill>
                <a:srgbClr val="FFFFFF"/>
              </a:solidFill>
              <a:latin typeface="Source Sans Pro"/>
              <a:ea typeface="Source Sans Pro"/>
              <a:cs typeface="Source Sans Pro"/>
              <a:sym typeface="Source Sans Pro"/>
            </a:endParaRPr>
          </a:p>
        </p:txBody>
      </p:sp>
      <p:sp>
        <p:nvSpPr>
          <p:cNvPr id="3391" name="Google Shape;3391;p246"/>
          <p:cNvSpPr txBox="1"/>
          <p:nvPr/>
        </p:nvSpPr>
        <p:spPr>
          <a:xfrm>
            <a:off x="595238" y="1772175"/>
            <a:ext cx="2642100" cy="7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Source Sans Pro"/>
                <a:ea typeface="Source Sans Pro"/>
                <a:cs typeface="Source Sans Pro"/>
                <a:sym typeface="Source Sans Pro"/>
              </a:rPr>
              <a:t>rust-lang.org</a:t>
            </a:r>
            <a:endParaRPr b="1" sz="3000">
              <a:solidFill>
                <a:srgbClr val="FFFFFF"/>
              </a:solidFill>
              <a:latin typeface="Source Sans Pro"/>
              <a:ea typeface="Source Sans Pro"/>
              <a:cs typeface="Source Sans Pro"/>
              <a:sym typeface="Source Sans Pro"/>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5" name="Shape 3395"/>
        <p:cNvGrpSpPr/>
        <p:nvPr/>
      </p:nvGrpSpPr>
      <p:grpSpPr>
        <a:xfrm>
          <a:off x="0" y="0"/>
          <a:ext cx="0" cy="0"/>
          <a:chOff x="0" y="0"/>
          <a:chExt cx="0" cy="0"/>
        </a:xfrm>
      </p:grpSpPr>
      <p:cxnSp>
        <p:nvCxnSpPr>
          <p:cNvPr id="3396" name="Google Shape;3396;p247"/>
          <p:cNvCxnSpPr/>
          <p:nvPr/>
        </p:nvCxnSpPr>
        <p:spPr>
          <a:xfrm flipH="1" rot="10800000">
            <a:off x="3067825" y="1361056"/>
            <a:ext cx="2634300" cy="1179900"/>
          </a:xfrm>
          <a:prstGeom prst="straightConnector1">
            <a:avLst/>
          </a:prstGeom>
          <a:noFill/>
          <a:ln cap="flat" cmpd="sng" w="76200">
            <a:solidFill>
              <a:srgbClr val="CCCCCC"/>
            </a:solidFill>
            <a:prstDash val="solid"/>
            <a:round/>
            <a:headEnd len="med" w="med" type="none"/>
            <a:tailEnd len="med" w="med" type="triangle"/>
          </a:ln>
        </p:spPr>
      </p:cxnSp>
      <p:sp>
        <p:nvSpPr>
          <p:cNvPr id="3397" name="Google Shape;3397;p247"/>
          <p:cNvSpPr txBox="1"/>
          <p:nvPr/>
        </p:nvSpPr>
        <p:spPr>
          <a:xfrm>
            <a:off x="1958025" y="2530750"/>
            <a:ext cx="4508700" cy="65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Sans Pro"/>
                <a:ea typeface="Source Sans Pro"/>
                <a:cs typeface="Source Sans Pro"/>
                <a:sym typeface="Source Sans Pro"/>
              </a:rPr>
              <a:t>compiles to either</a:t>
            </a:r>
            <a:endParaRPr sz="2400">
              <a:solidFill>
                <a:srgbClr val="FFFFFF"/>
              </a:solidFill>
              <a:latin typeface="Source Sans Pro"/>
              <a:ea typeface="Source Sans Pro"/>
              <a:cs typeface="Source Sans Pro"/>
              <a:sym typeface="Source Sans Pro"/>
            </a:endParaRPr>
          </a:p>
        </p:txBody>
      </p:sp>
      <p:pic>
        <p:nvPicPr>
          <p:cNvPr id="3398" name="Google Shape;3398;p247"/>
          <p:cNvPicPr preferRelativeResize="0"/>
          <p:nvPr/>
        </p:nvPicPr>
        <p:blipFill>
          <a:blip r:embed="rId3">
            <a:alphaModFix/>
          </a:blip>
          <a:stretch>
            <a:fillRect/>
          </a:stretch>
        </p:blipFill>
        <p:spPr>
          <a:xfrm>
            <a:off x="617575" y="2034075"/>
            <a:ext cx="1891551" cy="1891551"/>
          </a:xfrm>
          <a:prstGeom prst="rect">
            <a:avLst/>
          </a:prstGeom>
          <a:noFill/>
          <a:ln>
            <a:noFill/>
          </a:ln>
        </p:spPr>
      </p:pic>
      <p:sp>
        <p:nvSpPr>
          <p:cNvPr id="3399" name="Google Shape;3399;p247"/>
          <p:cNvSpPr txBox="1"/>
          <p:nvPr/>
        </p:nvSpPr>
        <p:spPr>
          <a:xfrm>
            <a:off x="6275025" y="726701"/>
            <a:ext cx="2594400" cy="22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93C47D"/>
                </a:solidFill>
                <a:latin typeface="Source Code Pro"/>
                <a:ea typeface="Source Code Pro"/>
                <a:cs typeface="Source Code Pro"/>
                <a:sym typeface="Source Code Pro"/>
              </a:rPr>
              <a:t>0111010110101100111101101101011001001011</a:t>
            </a:r>
            <a:endParaRPr sz="3000">
              <a:solidFill>
                <a:srgbClr val="93C47D"/>
              </a:solidFill>
              <a:latin typeface="Source Code Pro"/>
              <a:ea typeface="Source Code Pro"/>
              <a:cs typeface="Source Code Pro"/>
              <a:sym typeface="Source Code Pro"/>
            </a:endParaRPr>
          </a:p>
        </p:txBody>
      </p:sp>
      <p:sp>
        <p:nvSpPr>
          <p:cNvPr id="3400" name="Google Shape;3400;p247"/>
          <p:cNvSpPr txBox="1"/>
          <p:nvPr/>
        </p:nvSpPr>
        <p:spPr>
          <a:xfrm>
            <a:off x="6152025" y="197738"/>
            <a:ext cx="2724900" cy="7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93C47D"/>
                </a:solidFill>
                <a:latin typeface="Source Sans Pro"/>
                <a:ea typeface="Source Sans Pro"/>
                <a:cs typeface="Source Sans Pro"/>
                <a:sym typeface="Source Sans Pro"/>
              </a:rPr>
              <a:t>machine code</a:t>
            </a:r>
            <a:endParaRPr b="1" sz="3000">
              <a:solidFill>
                <a:srgbClr val="93C47D"/>
              </a:solidFill>
              <a:latin typeface="Source Sans Pro"/>
              <a:ea typeface="Source Sans Pro"/>
              <a:cs typeface="Source Sans Pro"/>
              <a:sym typeface="Source Sans Pro"/>
            </a:endParaRPr>
          </a:p>
        </p:txBody>
      </p:sp>
      <p:sp>
        <p:nvSpPr>
          <p:cNvPr id="3401" name="Google Shape;3401;p247"/>
          <p:cNvSpPr txBox="1"/>
          <p:nvPr/>
        </p:nvSpPr>
        <p:spPr>
          <a:xfrm>
            <a:off x="323900" y="1169425"/>
            <a:ext cx="2478900" cy="7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Source Sans Pro"/>
                <a:ea typeface="Source Sans Pro"/>
                <a:cs typeface="Source Sans Pro"/>
                <a:sym typeface="Source Sans Pro"/>
              </a:rPr>
              <a:t>Rust</a:t>
            </a:r>
            <a:endParaRPr b="1" sz="3000">
              <a:solidFill>
                <a:srgbClr val="FFFFFF"/>
              </a:solidFill>
              <a:latin typeface="Source Sans Pro"/>
              <a:ea typeface="Source Sans Pro"/>
              <a:cs typeface="Source Sans Pro"/>
              <a:sym typeface="Source Sans Pro"/>
            </a:endParaRPr>
          </a:p>
        </p:txBody>
      </p:sp>
      <p:cxnSp>
        <p:nvCxnSpPr>
          <p:cNvPr id="3402" name="Google Shape;3402;p247"/>
          <p:cNvCxnSpPr/>
          <p:nvPr/>
        </p:nvCxnSpPr>
        <p:spPr>
          <a:xfrm>
            <a:off x="3024825" y="3152125"/>
            <a:ext cx="2734500" cy="1201800"/>
          </a:xfrm>
          <a:prstGeom prst="straightConnector1">
            <a:avLst/>
          </a:prstGeom>
          <a:noFill/>
          <a:ln cap="flat" cmpd="sng" w="76200">
            <a:solidFill>
              <a:srgbClr val="CCCCCC"/>
            </a:solidFill>
            <a:prstDash val="solid"/>
            <a:round/>
            <a:headEnd len="med" w="med" type="none"/>
            <a:tailEnd len="med" w="med" type="triangle"/>
          </a:ln>
        </p:spPr>
      </p:cxnSp>
      <p:pic>
        <p:nvPicPr>
          <p:cNvPr id="3403" name="Google Shape;3403;p247"/>
          <p:cNvPicPr preferRelativeResize="0"/>
          <p:nvPr/>
        </p:nvPicPr>
        <p:blipFill rotWithShape="1">
          <a:blip r:embed="rId4">
            <a:alphaModFix/>
          </a:blip>
          <a:srcRect b="17781" l="18185" r="17781" t="18185"/>
          <a:stretch/>
        </p:blipFill>
        <p:spPr>
          <a:xfrm>
            <a:off x="6275025" y="3856850"/>
            <a:ext cx="2478902" cy="1394377"/>
          </a:xfrm>
          <a:prstGeom prst="rect">
            <a:avLst/>
          </a:prstGeom>
          <a:noFill/>
          <a:ln>
            <a:noFill/>
          </a:ln>
        </p:spPr>
      </p:pic>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7" name="Shape 3407"/>
        <p:cNvGrpSpPr/>
        <p:nvPr/>
      </p:nvGrpSpPr>
      <p:grpSpPr>
        <a:xfrm>
          <a:off x="0" y="0"/>
          <a:ext cx="0" cy="0"/>
          <a:chOff x="0" y="0"/>
          <a:chExt cx="0" cy="0"/>
        </a:xfrm>
      </p:grpSpPr>
      <p:sp>
        <p:nvSpPr>
          <p:cNvPr id="3408" name="Google Shape;3408;p248"/>
          <p:cNvSpPr txBox="1"/>
          <p:nvPr/>
        </p:nvSpPr>
        <p:spPr>
          <a:xfrm>
            <a:off x="477350" y="4887125"/>
            <a:ext cx="8464800" cy="698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3000">
                <a:solidFill>
                  <a:srgbClr val="EFEFEF"/>
                </a:solidFill>
                <a:latin typeface="Source Sans Pro"/>
                <a:ea typeface="Source Sans Pro"/>
                <a:cs typeface="Source Sans Pro"/>
                <a:sym typeface="Source Sans Pro"/>
              </a:rPr>
              <a:t>More at </a:t>
            </a:r>
            <a:r>
              <a:rPr lang="en" sz="3000" u="sng">
                <a:solidFill>
                  <a:srgbClr val="F6B26B"/>
                </a:solidFill>
                <a:latin typeface="Source Sans Pro"/>
                <a:ea typeface="Source Sans Pro"/>
                <a:cs typeface="Source Sans Pro"/>
                <a:sym typeface="Source Sans Pro"/>
                <a:hlinkClick r:id="rId3">
                  <a:extLst>
                    <a:ext uri="{A12FA001-AC4F-418D-AE19-62706E023703}">
                      <ahyp:hlinkClr val="tx"/>
                    </a:ext>
                  </a:extLst>
                </a:hlinkClick>
              </a:rPr>
              <a:t>rust-lang.org/production</a:t>
            </a:r>
            <a:endParaRPr sz="3000">
              <a:solidFill>
                <a:srgbClr val="F6B26B"/>
              </a:solidFill>
              <a:latin typeface="Source Sans Pro"/>
              <a:ea typeface="Source Sans Pro"/>
              <a:cs typeface="Source Sans Pro"/>
              <a:sym typeface="Source Sans Pro"/>
            </a:endParaRPr>
          </a:p>
        </p:txBody>
      </p:sp>
      <p:sp>
        <p:nvSpPr>
          <p:cNvPr id="3409" name="Google Shape;3409;p248"/>
          <p:cNvSpPr txBox="1"/>
          <p:nvPr/>
        </p:nvSpPr>
        <p:spPr>
          <a:xfrm>
            <a:off x="269275" y="0"/>
            <a:ext cx="8874600" cy="146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chemeClr val="accent1"/>
                </a:solidFill>
                <a:latin typeface="Alegreya"/>
                <a:ea typeface="Alegreya"/>
                <a:cs typeface="Alegreya"/>
                <a:sym typeface="Alegreya"/>
              </a:rPr>
              <a:t>Who uses Rust?</a:t>
            </a:r>
            <a:endParaRPr sz="6000">
              <a:solidFill>
                <a:schemeClr val="accent1"/>
              </a:solidFill>
              <a:latin typeface="Alegreya"/>
              <a:ea typeface="Alegreya"/>
              <a:cs typeface="Alegreya"/>
              <a:sym typeface="Alegreya"/>
            </a:endParaRPr>
          </a:p>
        </p:txBody>
      </p:sp>
      <p:pic>
        <p:nvPicPr>
          <p:cNvPr id="3410" name="Google Shape;3410;p248"/>
          <p:cNvPicPr preferRelativeResize="0"/>
          <p:nvPr/>
        </p:nvPicPr>
        <p:blipFill>
          <a:blip r:embed="rId4">
            <a:alphaModFix/>
          </a:blip>
          <a:stretch>
            <a:fillRect/>
          </a:stretch>
        </p:blipFill>
        <p:spPr>
          <a:xfrm>
            <a:off x="403325" y="1495125"/>
            <a:ext cx="2926899" cy="837484"/>
          </a:xfrm>
          <a:prstGeom prst="rect">
            <a:avLst/>
          </a:prstGeom>
          <a:noFill/>
          <a:ln>
            <a:noFill/>
          </a:ln>
        </p:spPr>
      </p:pic>
      <p:pic>
        <p:nvPicPr>
          <p:cNvPr id="3411" name="Google Shape;3411;p248"/>
          <p:cNvPicPr preferRelativeResize="0"/>
          <p:nvPr/>
        </p:nvPicPr>
        <p:blipFill rotWithShape="1">
          <a:blip r:embed="rId5">
            <a:alphaModFix/>
          </a:blip>
          <a:srcRect b="48589" l="14852" r="14285" t="28459"/>
          <a:stretch/>
        </p:blipFill>
        <p:spPr>
          <a:xfrm>
            <a:off x="403325" y="2635315"/>
            <a:ext cx="2926901" cy="947999"/>
          </a:xfrm>
          <a:prstGeom prst="rect">
            <a:avLst/>
          </a:prstGeom>
          <a:noFill/>
          <a:ln>
            <a:noFill/>
          </a:ln>
        </p:spPr>
      </p:pic>
      <p:pic>
        <p:nvPicPr>
          <p:cNvPr id="3412" name="Google Shape;3412;p248"/>
          <p:cNvPicPr preferRelativeResize="0"/>
          <p:nvPr/>
        </p:nvPicPr>
        <p:blipFill rotWithShape="1">
          <a:blip r:embed="rId6">
            <a:alphaModFix/>
          </a:blip>
          <a:srcRect b="34526" l="9226" r="7655" t="35727"/>
          <a:stretch/>
        </p:blipFill>
        <p:spPr>
          <a:xfrm>
            <a:off x="403325" y="3886019"/>
            <a:ext cx="2926896" cy="698400"/>
          </a:xfrm>
          <a:prstGeom prst="rect">
            <a:avLst/>
          </a:prstGeom>
          <a:noFill/>
          <a:ln>
            <a:noFill/>
          </a:ln>
        </p:spPr>
      </p:pic>
      <p:pic>
        <p:nvPicPr>
          <p:cNvPr id="3413" name="Google Shape;3413;p248"/>
          <p:cNvPicPr preferRelativeResize="0"/>
          <p:nvPr/>
        </p:nvPicPr>
        <p:blipFill>
          <a:blip r:embed="rId7">
            <a:alphaModFix/>
          </a:blip>
          <a:stretch>
            <a:fillRect/>
          </a:stretch>
        </p:blipFill>
        <p:spPr>
          <a:xfrm>
            <a:off x="4087201" y="3886025"/>
            <a:ext cx="2010408" cy="698401"/>
          </a:xfrm>
          <a:prstGeom prst="rect">
            <a:avLst/>
          </a:prstGeom>
          <a:noFill/>
          <a:ln>
            <a:noFill/>
          </a:ln>
        </p:spPr>
      </p:pic>
      <p:pic>
        <p:nvPicPr>
          <p:cNvPr id="3414" name="Google Shape;3414;p248"/>
          <p:cNvPicPr preferRelativeResize="0"/>
          <p:nvPr/>
        </p:nvPicPr>
        <p:blipFill>
          <a:blip r:embed="rId8">
            <a:alphaModFix/>
          </a:blip>
          <a:stretch>
            <a:fillRect/>
          </a:stretch>
        </p:blipFill>
        <p:spPr>
          <a:xfrm>
            <a:off x="4087198" y="2635325"/>
            <a:ext cx="3812603" cy="948000"/>
          </a:xfrm>
          <a:prstGeom prst="rect">
            <a:avLst/>
          </a:prstGeom>
          <a:noFill/>
          <a:ln>
            <a:noFill/>
          </a:ln>
        </p:spPr>
      </p:pic>
      <p:pic>
        <p:nvPicPr>
          <p:cNvPr id="3415" name="Google Shape;3415;p248"/>
          <p:cNvPicPr preferRelativeResize="0"/>
          <p:nvPr/>
        </p:nvPicPr>
        <p:blipFill>
          <a:blip r:embed="rId9">
            <a:alphaModFix/>
          </a:blip>
          <a:stretch>
            <a:fillRect/>
          </a:stretch>
        </p:blipFill>
        <p:spPr>
          <a:xfrm>
            <a:off x="4087200" y="1470600"/>
            <a:ext cx="2622940" cy="86200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9" name="Shape 3419"/>
        <p:cNvGrpSpPr/>
        <p:nvPr/>
      </p:nvGrpSpPr>
      <p:grpSpPr>
        <a:xfrm>
          <a:off x="0" y="0"/>
          <a:ext cx="0" cy="0"/>
          <a:chOff x="0" y="0"/>
          <a:chExt cx="0" cy="0"/>
        </a:xfrm>
      </p:grpSpPr>
      <p:sp>
        <p:nvSpPr>
          <p:cNvPr id="3420" name="Google Shape;3420;p249"/>
          <p:cNvSpPr txBox="1"/>
          <p:nvPr/>
        </p:nvSpPr>
        <p:spPr>
          <a:xfrm>
            <a:off x="269275" y="0"/>
            <a:ext cx="8874600" cy="146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chemeClr val="accent1"/>
                </a:solidFill>
                <a:latin typeface="Alegreya"/>
                <a:ea typeface="Alegreya"/>
                <a:cs typeface="Alegreya"/>
                <a:sym typeface="Alegreya"/>
              </a:rPr>
              <a:t>Why use Rust?</a:t>
            </a:r>
            <a:endParaRPr sz="6000">
              <a:solidFill>
                <a:schemeClr val="accent1"/>
              </a:solidFill>
              <a:latin typeface="Alegreya"/>
              <a:ea typeface="Alegreya"/>
              <a:cs typeface="Alegreya"/>
              <a:sym typeface="Alegreya"/>
            </a:endParaRPr>
          </a:p>
        </p:txBody>
      </p:sp>
      <p:sp>
        <p:nvSpPr>
          <p:cNvPr id="3421" name="Google Shape;3421;p249"/>
          <p:cNvSpPr txBox="1"/>
          <p:nvPr/>
        </p:nvSpPr>
        <p:spPr>
          <a:xfrm>
            <a:off x="705950" y="1143000"/>
            <a:ext cx="8464800" cy="4442700"/>
          </a:xfrm>
          <a:prstGeom prst="rect">
            <a:avLst/>
          </a:prstGeom>
          <a:noFill/>
          <a:ln>
            <a:noFill/>
          </a:ln>
        </p:spPr>
        <p:txBody>
          <a:bodyPr anchorCtr="0" anchor="ctr" bIns="91425" lIns="91425" spcFirstLastPara="1" rIns="91425" wrap="square" tIns="91425">
            <a:noAutofit/>
          </a:bodyPr>
          <a:lstStyle/>
          <a:p>
            <a:pPr indent="-609600" lvl="0" marL="457200" rtl="0" algn="l">
              <a:lnSpc>
                <a:spcPct val="150000"/>
              </a:lnSpc>
              <a:spcBef>
                <a:spcPts val="0"/>
              </a:spcBef>
              <a:spcAft>
                <a:spcPts val="0"/>
              </a:spcAft>
              <a:buClr>
                <a:srgbClr val="EFEFEF"/>
              </a:buClr>
              <a:buSzPts val="6000"/>
              <a:buFont typeface="Source Sans Pro"/>
              <a:buAutoNum type="arabicPeriod"/>
            </a:pPr>
            <a:r>
              <a:rPr lang="en" sz="6000">
                <a:solidFill>
                  <a:srgbClr val="EFEFEF"/>
                </a:solidFill>
                <a:latin typeface="Source Sans Pro"/>
                <a:ea typeface="Source Sans Pro"/>
                <a:cs typeface="Source Sans Pro"/>
                <a:sym typeface="Source Sans Pro"/>
              </a:rPr>
              <a:t>Speed</a:t>
            </a:r>
            <a:endParaRPr sz="6000">
              <a:solidFill>
                <a:srgbClr val="EFEFEF"/>
              </a:solidFill>
              <a:latin typeface="Source Sans Pro"/>
              <a:ea typeface="Source Sans Pro"/>
              <a:cs typeface="Source Sans Pro"/>
              <a:sym typeface="Source Sans Pro"/>
            </a:endParaRPr>
          </a:p>
          <a:p>
            <a:pPr indent="-609600" lvl="0" marL="457200" rtl="0" algn="l">
              <a:lnSpc>
                <a:spcPct val="150000"/>
              </a:lnSpc>
              <a:spcBef>
                <a:spcPts val="0"/>
              </a:spcBef>
              <a:spcAft>
                <a:spcPts val="0"/>
              </a:spcAft>
              <a:buClr>
                <a:srgbClr val="EFEFEF"/>
              </a:buClr>
              <a:buSzPts val="6000"/>
              <a:buFont typeface="Source Sans Pro"/>
              <a:buAutoNum type="arabicPeriod"/>
            </a:pPr>
            <a:r>
              <a:rPr lang="en" sz="6000">
                <a:solidFill>
                  <a:srgbClr val="EFEFEF"/>
                </a:solidFill>
                <a:latin typeface="Source Sans Pro"/>
                <a:ea typeface="Source Sans Pro"/>
                <a:cs typeface="Source Sans Pro"/>
                <a:sym typeface="Source Sans Pro"/>
              </a:rPr>
              <a:t>Performance</a:t>
            </a:r>
            <a:endParaRPr sz="6000">
              <a:solidFill>
                <a:srgbClr val="EFEFEF"/>
              </a:solidFill>
              <a:latin typeface="Source Sans Pro"/>
              <a:ea typeface="Source Sans Pro"/>
              <a:cs typeface="Source Sans Pro"/>
              <a:sym typeface="Source Sans Pro"/>
            </a:endParaRPr>
          </a:p>
          <a:p>
            <a:pPr indent="-609600" lvl="0" marL="457200" rtl="0" algn="l">
              <a:lnSpc>
                <a:spcPct val="100000"/>
              </a:lnSpc>
              <a:spcBef>
                <a:spcPts val="0"/>
              </a:spcBef>
              <a:spcAft>
                <a:spcPts val="0"/>
              </a:spcAft>
              <a:buClr>
                <a:srgbClr val="EFEFEF"/>
              </a:buClr>
              <a:buSzPts val="6000"/>
              <a:buFont typeface="Source Sans Pro"/>
              <a:buAutoNum type="arabicPeriod"/>
            </a:pPr>
            <a:r>
              <a:rPr lang="en" sz="6000">
                <a:solidFill>
                  <a:srgbClr val="EFEFEF"/>
                </a:solidFill>
                <a:latin typeface="Source Sans Pro"/>
                <a:ea typeface="Source Sans Pro"/>
                <a:cs typeface="Source Sans Pro"/>
                <a:sym typeface="Source Sans Pro"/>
              </a:rPr>
              <a:t>Going Real Fast</a:t>
            </a:r>
            <a:endParaRPr sz="6000">
              <a:solidFill>
                <a:srgbClr val="EFEFEF"/>
              </a:solidFill>
              <a:latin typeface="Source Sans Pro"/>
              <a:ea typeface="Source Sans Pro"/>
              <a:cs typeface="Source Sans Pro"/>
              <a:sym typeface="Source Sans Pro"/>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5" name="Shape 3425"/>
        <p:cNvGrpSpPr/>
        <p:nvPr/>
      </p:nvGrpSpPr>
      <p:grpSpPr>
        <a:xfrm>
          <a:off x="0" y="0"/>
          <a:ext cx="0" cy="0"/>
          <a:chOff x="0" y="0"/>
          <a:chExt cx="0" cy="0"/>
        </a:xfrm>
      </p:grpSpPr>
      <p:sp>
        <p:nvSpPr>
          <p:cNvPr id="3426" name="Google Shape;3426;p250"/>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1. Primitives</a:t>
            </a:r>
            <a:endParaRPr>
              <a:latin typeface="Alegreya"/>
              <a:ea typeface="Alegreya"/>
              <a:cs typeface="Alegreya"/>
              <a:sym typeface="Alegreya"/>
            </a:endParaRPr>
          </a:p>
        </p:txBody>
      </p:sp>
      <p:sp>
        <p:nvSpPr>
          <p:cNvPr id="3427" name="Google Shape;3427;p250"/>
          <p:cNvSpPr txBox="1"/>
          <p:nvPr>
            <p:ph idx="1" type="body"/>
          </p:nvPr>
        </p:nvSpPr>
        <p:spPr>
          <a:xfrm>
            <a:off x="483575" y="2025050"/>
            <a:ext cx="8660400" cy="31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2"/>
                </a:solidFill>
              </a:rPr>
              <a:t>strings            </a:t>
            </a:r>
            <a:r>
              <a:rPr lang="en" sz="2200">
                <a:solidFill>
                  <a:srgbClr val="B1E57F"/>
                </a:solidFill>
                <a:latin typeface="Source Code Pro"/>
                <a:ea typeface="Source Code Pro"/>
                <a:cs typeface="Source Code Pro"/>
                <a:sym typeface="Source Code Pro"/>
              </a:rPr>
              <a:t>    </a:t>
            </a:r>
            <a:r>
              <a:rPr lang="en" sz="2200">
                <a:solidFill>
                  <a:schemeClr val="lt2"/>
                </a:solidFill>
                <a:latin typeface="Source Code Pro"/>
                <a:ea typeface="Source Code Pro"/>
                <a:cs typeface="Source Code Pro"/>
                <a:sym typeface="Source Code Pro"/>
              </a:rPr>
              <a:t>format!(</a:t>
            </a:r>
            <a:r>
              <a:rPr lang="en" sz="2200">
                <a:solidFill>
                  <a:srgbClr val="B1E57F"/>
                </a:solidFill>
                <a:latin typeface="Source Code Pro"/>
                <a:ea typeface="Source Code Pro"/>
                <a:cs typeface="Source Code Pro"/>
                <a:sym typeface="Source Code Pro"/>
              </a:rPr>
              <a:t>"Hi, {}!"</a:t>
            </a:r>
            <a:r>
              <a:rPr lang="en" sz="2200">
                <a:solidFill>
                  <a:schemeClr val="lt2"/>
                </a:solidFill>
                <a:latin typeface="Source Code Pro"/>
                <a:ea typeface="Source Code Pro"/>
                <a:cs typeface="Source Code Pro"/>
                <a:sym typeface="Source Code Pro"/>
              </a:rPr>
              <a:t>, name)</a:t>
            </a:r>
            <a:endParaRPr/>
          </a:p>
          <a:p>
            <a:pPr indent="0" lvl="0" marL="0" rtl="0" algn="l">
              <a:lnSpc>
                <a:spcPct val="115000"/>
              </a:lnSpc>
              <a:spcBef>
                <a:spcPts val="1600"/>
              </a:spcBef>
              <a:spcAft>
                <a:spcPts val="0"/>
              </a:spcAft>
              <a:buNone/>
            </a:pPr>
            <a:r>
              <a:rPr lang="en"/>
              <a:t>floats                       </a:t>
            </a:r>
            <a:r>
              <a:rPr lang="en" sz="2200">
                <a:solidFill>
                  <a:srgbClr val="B1E57F"/>
                </a:solidFill>
                <a:latin typeface="Source Code Pro"/>
                <a:ea typeface="Source Code Pro"/>
                <a:cs typeface="Source Code Pro"/>
                <a:sym typeface="Source Code Pro"/>
              </a:rPr>
              <a:t>let mut </a:t>
            </a:r>
            <a:r>
              <a:rPr lang="en" sz="2200">
                <a:solidFill>
                  <a:schemeClr val="lt2"/>
                </a:solidFill>
                <a:latin typeface="Source Code Pro"/>
                <a:ea typeface="Source Code Pro"/>
                <a:cs typeface="Source Code Pro"/>
                <a:sym typeface="Source Code Pro"/>
              </a:rPr>
              <a:t>float: f64</a:t>
            </a:r>
            <a:r>
              <a:rPr lang="en" sz="2200">
                <a:solidFill>
                  <a:srgbClr val="B1E57F"/>
                </a:solidFill>
                <a:latin typeface="Source Code Pro"/>
                <a:ea typeface="Source Code Pro"/>
                <a:cs typeface="Source Code Pro"/>
                <a:sym typeface="Source Code Pro"/>
              </a:rPr>
              <a:t> = </a:t>
            </a:r>
            <a:r>
              <a:rPr lang="en" sz="2200">
                <a:solidFill>
                  <a:schemeClr val="lt2"/>
                </a:solidFill>
                <a:latin typeface="Source Code Pro"/>
                <a:ea typeface="Source Code Pro"/>
                <a:cs typeface="Source Code Pro"/>
                <a:sym typeface="Source Code Pro"/>
              </a:rPr>
              <a:t>1.234</a:t>
            </a:r>
            <a:r>
              <a:rPr lang="en" sz="2200">
                <a:solidFill>
                  <a:srgbClr val="B1E57F"/>
                </a:solidFill>
                <a:latin typeface="Source Code Pro"/>
                <a:ea typeface="Source Code Pro"/>
                <a:cs typeface="Source Code Pro"/>
                <a:sym typeface="Source Code Pro"/>
              </a:rPr>
              <a:t>;</a:t>
            </a:r>
            <a:endParaRPr i="1"/>
          </a:p>
          <a:p>
            <a:pPr indent="0" lvl="0" marL="0" rtl="0" algn="l">
              <a:spcBef>
                <a:spcPts val="1600"/>
              </a:spcBef>
              <a:spcAft>
                <a:spcPts val="0"/>
              </a:spcAft>
              <a:buClr>
                <a:schemeClr val="dk1"/>
              </a:buClr>
              <a:buSzPts val="1100"/>
              <a:buFont typeface="Arial"/>
              <a:buNone/>
            </a:pPr>
            <a:r>
              <a:rPr lang="en">
                <a:solidFill>
                  <a:schemeClr val="lt2"/>
                </a:solidFill>
              </a:rPr>
              <a:t>integers                  </a:t>
            </a:r>
            <a:r>
              <a:rPr lang="en" sz="2200">
                <a:solidFill>
                  <a:srgbClr val="B1E57F"/>
                </a:solidFill>
                <a:latin typeface="Source Code Pro"/>
                <a:ea typeface="Source Code Pro"/>
                <a:cs typeface="Source Code Pro"/>
                <a:sym typeface="Source Code Pro"/>
              </a:rPr>
              <a:t>let </a:t>
            </a:r>
            <a:r>
              <a:rPr lang="en" sz="2200">
                <a:solidFill>
                  <a:schemeClr val="lt2"/>
                </a:solidFill>
                <a:latin typeface="Source Code Pro"/>
                <a:ea typeface="Source Code Pro"/>
                <a:cs typeface="Source Code Pro"/>
                <a:sym typeface="Source Code Pro"/>
              </a:rPr>
              <a:t>one: u32</a:t>
            </a:r>
            <a:r>
              <a:rPr lang="en" sz="2200">
                <a:solidFill>
                  <a:srgbClr val="B1E57F"/>
                </a:solidFill>
                <a:latin typeface="Source Code Pro"/>
                <a:ea typeface="Source Code Pro"/>
                <a:cs typeface="Source Code Pro"/>
                <a:sym typeface="Source Code Pro"/>
              </a:rPr>
              <a:t> = </a:t>
            </a:r>
            <a:r>
              <a:rPr lang="en" sz="2200">
                <a:solidFill>
                  <a:schemeClr val="lt2"/>
                </a:solidFill>
                <a:latin typeface="Source Code Pro"/>
                <a:ea typeface="Source Code Pro"/>
                <a:cs typeface="Source Code Pro"/>
                <a:sym typeface="Source Code Pro"/>
              </a:rPr>
              <a:t>1.99 </a:t>
            </a:r>
            <a:r>
              <a:rPr lang="en" sz="2200">
                <a:solidFill>
                  <a:srgbClr val="B1E57F"/>
                </a:solidFill>
                <a:latin typeface="Source Code Pro"/>
                <a:ea typeface="Source Code Pro"/>
                <a:cs typeface="Source Code Pro"/>
                <a:sym typeface="Source Code Pro"/>
              </a:rPr>
              <a:t>as </a:t>
            </a:r>
            <a:r>
              <a:rPr lang="en" sz="2200">
                <a:solidFill>
                  <a:schemeClr val="lt2"/>
                </a:solidFill>
                <a:latin typeface="Source Code Pro"/>
                <a:ea typeface="Source Code Pro"/>
                <a:cs typeface="Source Code Pro"/>
                <a:sym typeface="Source Code Pro"/>
              </a:rPr>
              <a:t>u32</a:t>
            </a:r>
            <a:r>
              <a:rPr lang="en" sz="2200">
                <a:solidFill>
                  <a:srgbClr val="B1E57F"/>
                </a:solidFill>
                <a:latin typeface="Source Code Pro"/>
                <a:ea typeface="Source Code Pro"/>
                <a:cs typeface="Source Code Pro"/>
                <a:sym typeface="Source Code Pro"/>
              </a:rPr>
              <a:t>;</a:t>
            </a:r>
            <a:endParaRPr/>
          </a:p>
          <a:p>
            <a:pPr indent="0" lvl="0" marL="0" rtl="0" algn="l">
              <a:lnSpc>
                <a:spcPct val="115000"/>
              </a:lnSpc>
              <a:spcBef>
                <a:spcPts val="1600"/>
              </a:spcBef>
              <a:spcAft>
                <a:spcPts val="1600"/>
              </a:spcAft>
              <a:buNone/>
            </a:pPr>
            <a:r>
              <a:rPr lang="en"/>
              <a:t>booleans                </a:t>
            </a:r>
            <a:r>
              <a:rPr lang="en" sz="2200">
                <a:solidFill>
                  <a:srgbClr val="B1E57F"/>
                </a:solidFill>
                <a:latin typeface="Source Code Pro"/>
                <a:ea typeface="Source Code Pro"/>
                <a:cs typeface="Source Code Pro"/>
                <a:sym typeface="Source Code Pro"/>
              </a:rPr>
              <a:t>if </a:t>
            </a:r>
            <a:r>
              <a:rPr lang="en" sz="2200">
                <a:solidFill>
                  <a:schemeClr val="lt2"/>
                </a:solidFill>
                <a:latin typeface="Source Code Pro"/>
                <a:ea typeface="Source Code Pro"/>
                <a:cs typeface="Source Code Pro"/>
                <a:sym typeface="Source Code Pro"/>
              </a:rPr>
              <a:t>x </a:t>
            </a:r>
            <a:r>
              <a:rPr lang="en" sz="2200">
                <a:solidFill>
                  <a:srgbClr val="B1E57F"/>
                </a:solidFill>
                <a:latin typeface="Source Code Pro"/>
                <a:ea typeface="Source Code Pro"/>
                <a:cs typeface="Source Code Pro"/>
                <a:sym typeface="Source Code Pro"/>
              </a:rPr>
              <a:t>&gt;</a:t>
            </a:r>
            <a:r>
              <a:rPr lang="en" sz="2200">
                <a:solidFill>
                  <a:schemeClr val="lt2"/>
                </a:solidFill>
                <a:latin typeface="Source Code Pro"/>
                <a:ea typeface="Source Code Pro"/>
                <a:cs typeface="Source Code Pro"/>
                <a:sym typeface="Source Code Pro"/>
              </a:rPr>
              <a:t> 5</a:t>
            </a:r>
            <a:r>
              <a:rPr lang="en" sz="2200">
                <a:solidFill>
                  <a:srgbClr val="B1E57F"/>
                </a:solidFill>
                <a:latin typeface="Source Code Pro"/>
                <a:ea typeface="Source Code Pro"/>
                <a:cs typeface="Source Code Pro"/>
                <a:sym typeface="Source Code Pro"/>
              </a:rPr>
              <a:t> {</a:t>
            </a:r>
            <a:r>
              <a:rPr lang="en" sz="2200">
                <a:solidFill>
                  <a:schemeClr val="lt2"/>
                </a:solidFill>
                <a:latin typeface="Source Code Pro"/>
                <a:ea typeface="Source Code Pro"/>
                <a:cs typeface="Source Code Pro"/>
                <a:sym typeface="Source Code Pro"/>
              </a:rPr>
              <a:t> true </a:t>
            </a:r>
            <a:r>
              <a:rPr lang="en" sz="2200">
                <a:solidFill>
                  <a:srgbClr val="B1E57F"/>
                </a:solidFill>
                <a:latin typeface="Source Code Pro"/>
                <a:ea typeface="Source Code Pro"/>
                <a:cs typeface="Source Code Pro"/>
                <a:sym typeface="Source Code Pro"/>
              </a:rPr>
              <a:t>} else { </a:t>
            </a:r>
            <a:r>
              <a:rPr lang="en" sz="2200">
                <a:solidFill>
                  <a:schemeClr val="lt2"/>
                </a:solidFill>
                <a:latin typeface="Source Code Pro"/>
                <a:ea typeface="Source Code Pro"/>
                <a:cs typeface="Source Code Pro"/>
                <a:sym typeface="Source Code Pro"/>
              </a:rPr>
              <a:t>false </a:t>
            </a:r>
            <a:r>
              <a:rPr lang="en" sz="2200">
                <a:solidFill>
                  <a:srgbClr val="B1E57F"/>
                </a:solidFill>
                <a:latin typeface="Source Code Pro"/>
                <a:ea typeface="Source Code Pro"/>
                <a:cs typeface="Source Code Pro"/>
                <a:sym typeface="Source Code Pro"/>
              </a:rPr>
              <a:t>} </a:t>
            </a:r>
            <a:r>
              <a:rPr lang="en" sz="2200">
                <a:solidFill>
                  <a:schemeClr val="lt2"/>
                </a:solidFill>
                <a:latin typeface="Source Code Pro"/>
                <a:ea typeface="Source Code Pro"/>
                <a:cs typeface="Source Code Pro"/>
                <a:sym typeface="Source Code Pro"/>
              </a:rPr>
              <a:t> </a:t>
            </a:r>
            <a:endParaRPr sz="2200">
              <a:solidFill>
                <a:srgbClr val="B1E57F"/>
              </a:solidFill>
              <a:latin typeface="Source Code Pro"/>
              <a:ea typeface="Source Code Pro"/>
              <a:cs typeface="Source Code Pro"/>
              <a:sym typeface="Source Code Pro"/>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1" name="Shape 3431"/>
        <p:cNvGrpSpPr/>
        <p:nvPr/>
      </p:nvGrpSpPr>
      <p:grpSpPr>
        <a:xfrm>
          <a:off x="0" y="0"/>
          <a:ext cx="0" cy="0"/>
          <a:chOff x="0" y="0"/>
          <a:chExt cx="0" cy="0"/>
        </a:xfrm>
      </p:grpSpPr>
      <p:sp>
        <p:nvSpPr>
          <p:cNvPr id="3432" name="Google Shape;3432;p251"/>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2. Collections</a:t>
            </a:r>
            <a:endParaRPr>
              <a:latin typeface="Alegreya"/>
              <a:ea typeface="Alegreya"/>
              <a:cs typeface="Alegreya"/>
              <a:sym typeface="Alegreya"/>
            </a:endParaRPr>
          </a:p>
        </p:txBody>
      </p:sp>
      <p:sp>
        <p:nvSpPr>
          <p:cNvPr id="3433" name="Google Shape;3433;p251"/>
          <p:cNvSpPr txBox="1"/>
          <p:nvPr>
            <p:ph idx="1" type="body"/>
          </p:nvPr>
        </p:nvSpPr>
        <p:spPr>
          <a:xfrm>
            <a:off x="483575" y="2025050"/>
            <a:ext cx="8660400" cy="31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tuples            </a:t>
            </a:r>
            <a:r>
              <a:rPr lang="en" sz="2200">
                <a:solidFill>
                  <a:srgbClr val="B1E57F"/>
                </a:solidFill>
                <a:latin typeface="Source Code Pro"/>
                <a:ea typeface="Source Code Pro"/>
                <a:cs typeface="Source Code Pro"/>
                <a:sym typeface="Source Code Pro"/>
              </a:rPr>
              <a:t>    let </a:t>
            </a:r>
            <a:r>
              <a:rPr lang="en" sz="2200">
                <a:solidFill>
                  <a:schemeClr val="lt2"/>
                </a:solidFill>
                <a:latin typeface="Source Code Pro"/>
                <a:ea typeface="Source Code Pro"/>
                <a:cs typeface="Source Code Pro"/>
                <a:sym typeface="Source Code Pro"/>
              </a:rPr>
              <a:t>foo: </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i64</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bool</a:t>
            </a:r>
            <a:r>
              <a:rPr lang="en" sz="2200">
                <a:solidFill>
                  <a:srgbClr val="B1E57F"/>
                </a:solidFill>
                <a:latin typeface="Source Code Pro"/>
                <a:ea typeface="Source Code Pro"/>
                <a:cs typeface="Source Code Pro"/>
                <a:sym typeface="Source Code Pro"/>
              </a:rPr>
              <a:t>) = (</a:t>
            </a:r>
            <a:r>
              <a:rPr lang="en" sz="2200">
                <a:solidFill>
                  <a:schemeClr val="lt2"/>
                </a:solidFill>
                <a:latin typeface="Source Code Pro"/>
                <a:ea typeface="Source Code Pro"/>
                <a:cs typeface="Source Code Pro"/>
                <a:sym typeface="Source Code Pro"/>
              </a:rPr>
              <a:t>1, true</a:t>
            </a:r>
            <a:r>
              <a:rPr lang="en" sz="2200">
                <a:solidFill>
                  <a:srgbClr val="B1E57F"/>
                </a:solidFill>
                <a:latin typeface="Source Code Pro"/>
                <a:ea typeface="Source Code Pro"/>
                <a:cs typeface="Source Code Pro"/>
                <a:sym typeface="Source Code Pro"/>
              </a:rPr>
              <a:t>);</a:t>
            </a:r>
            <a:endParaRPr/>
          </a:p>
          <a:p>
            <a:pPr indent="0" lvl="0" marL="0" rtl="0" algn="l">
              <a:lnSpc>
                <a:spcPct val="115000"/>
              </a:lnSpc>
              <a:spcBef>
                <a:spcPts val="1600"/>
              </a:spcBef>
              <a:spcAft>
                <a:spcPts val="0"/>
              </a:spcAft>
              <a:buNone/>
            </a:pPr>
            <a:r>
              <a:rPr lang="en"/>
              <a:t>structs                   </a:t>
            </a:r>
            <a:r>
              <a:rPr lang="en" sz="2200">
                <a:solidFill>
                  <a:srgbClr val="B1E57F"/>
                </a:solidFill>
                <a:latin typeface="Source Code Pro"/>
                <a:ea typeface="Source Code Pro"/>
                <a:cs typeface="Source Code Pro"/>
                <a:sym typeface="Source Code Pro"/>
              </a:rPr>
              <a:t>struct </a:t>
            </a:r>
            <a:r>
              <a:rPr lang="en" sz="2200">
                <a:solidFill>
                  <a:schemeClr val="lt2"/>
                </a:solidFill>
                <a:latin typeface="Source Code Pro"/>
                <a:ea typeface="Source Code Pro"/>
                <a:cs typeface="Source Code Pro"/>
                <a:sym typeface="Source Code Pro"/>
              </a:rPr>
              <a:t>Foo </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x: i64</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is_up: bool </a:t>
            </a:r>
            <a:r>
              <a:rPr lang="en" sz="2200">
                <a:solidFill>
                  <a:srgbClr val="B1E57F"/>
                </a:solidFill>
                <a:latin typeface="Source Code Pro"/>
                <a:ea typeface="Source Code Pro"/>
                <a:cs typeface="Source Code Pro"/>
                <a:sym typeface="Source Code Pro"/>
              </a:rPr>
              <a:t>}</a:t>
            </a:r>
            <a:endParaRPr i="1"/>
          </a:p>
          <a:p>
            <a:pPr indent="0" lvl="0" marL="0" rtl="0" algn="l">
              <a:spcBef>
                <a:spcPts val="1600"/>
              </a:spcBef>
              <a:spcAft>
                <a:spcPts val="0"/>
              </a:spcAft>
              <a:buNone/>
            </a:pPr>
            <a:r>
              <a:rPr lang="en">
                <a:solidFill>
                  <a:schemeClr val="lt2"/>
                </a:solidFill>
              </a:rPr>
              <a:t>arrays                    </a:t>
            </a:r>
            <a:r>
              <a:rPr lang="en" sz="2200">
                <a:solidFill>
                  <a:srgbClr val="B1E57F"/>
                </a:solidFill>
                <a:latin typeface="Source Code Pro"/>
                <a:ea typeface="Source Code Pro"/>
                <a:cs typeface="Source Code Pro"/>
                <a:sym typeface="Source Code Pro"/>
              </a:rPr>
              <a:t>let </a:t>
            </a:r>
            <a:r>
              <a:rPr lang="en" sz="2200">
                <a:solidFill>
                  <a:schemeClr val="lt2"/>
                </a:solidFill>
                <a:latin typeface="Source Code Pro"/>
                <a:ea typeface="Source Code Pro"/>
                <a:cs typeface="Source Code Pro"/>
                <a:sym typeface="Source Code Pro"/>
              </a:rPr>
              <a:t>arr: </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u32</a:t>
            </a:r>
            <a:r>
              <a:rPr lang="en" sz="2200">
                <a:solidFill>
                  <a:srgbClr val="B1E57F"/>
                </a:solidFill>
                <a:latin typeface="Source Code Pro"/>
                <a:ea typeface="Source Code Pro"/>
                <a:cs typeface="Source Code Pro"/>
                <a:sym typeface="Source Code Pro"/>
              </a:rPr>
              <a:t>; </a:t>
            </a:r>
            <a:r>
              <a:rPr lang="en" sz="2200">
                <a:solidFill>
                  <a:schemeClr val="lt2"/>
                </a:solidFill>
                <a:latin typeface="Source Code Pro"/>
                <a:ea typeface="Source Code Pro"/>
                <a:cs typeface="Source Code Pro"/>
                <a:sym typeface="Source Code Pro"/>
              </a:rPr>
              <a:t>3</a:t>
            </a:r>
            <a:r>
              <a:rPr lang="en" sz="2200">
                <a:solidFill>
                  <a:srgbClr val="B1E57F"/>
                </a:solidFill>
                <a:latin typeface="Source Code Pro"/>
                <a:ea typeface="Source Code Pro"/>
                <a:cs typeface="Source Code Pro"/>
                <a:sym typeface="Source Code Pro"/>
              </a:rPr>
              <a:t>] = [</a:t>
            </a:r>
            <a:r>
              <a:rPr lang="en" sz="2200">
                <a:solidFill>
                  <a:schemeClr val="lt2"/>
                </a:solidFill>
                <a:latin typeface="Source Code Pro"/>
                <a:ea typeface="Source Code Pro"/>
                <a:cs typeface="Source Code Pro"/>
                <a:sym typeface="Source Code Pro"/>
              </a:rPr>
              <a:t>1</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2</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3</a:t>
            </a:r>
            <a:r>
              <a:rPr lang="en" sz="2200">
                <a:solidFill>
                  <a:srgbClr val="B1E57F"/>
                </a:solidFill>
                <a:latin typeface="Source Code Pro"/>
                <a:ea typeface="Source Code Pro"/>
                <a:cs typeface="Source Code Pro"/>
                <a:sym typeface="Source Code Pro"/>
              </a:rPr>
              <a:t>];</a:t>
            </a:r>
            <a:endParaRPr/>
          </a:p>
          <a:p>
            <a:pPr indent="0" lvl="0" marL="0" rtl="0" algn="l">
              <a:lnSpc>
                <a:spcPct val="115000"/>
              </a:lnSpc>
              <a:spcBef>
                <a:spcPts val="1600"/>
              </a:spcBef>
              <a:spcAft>
                <a:spcPts val="1600"/>
              </a:spcAft>
              <a:buNone/>
            </a:pPr>
            <a:r>
              <a:rPr lang="en"/>
              <a:t>memory                </a:t>
            </a:r>
            <a:r>
              <a:rPr lang="en" sz="2200">
                <a:solidFill>
                  <a:srgbClr val="B1E57F"/>
                </a:solidFill>
                <a:latin typeface="Source Code Pro"/>
                <a:ea typeface="Source Code Pro"/>
                <a:cs typeface="Source Code Pro"/>
                <a:sym typeface="Source Code Pro"/>
              </a:rPr>
              <a:t>u8</a:t>
            </a:r>
            <a:r>
              <a:rPr lang="en" sz="2200">
                <a:solidFill>
                  <a:schemeClr val="lt2"/>
                </a:solidFill>
              </a:rPr>
              <a:t> is 8 bits (1 byte), </a:t>
            </a:r>
            <a:r>
              <a:rPr lang="en" sz="2200">
                <a:solidFill>
                  <a:srgbClr val="B1E57F"/>
                </a:solidFill>
                <a:latin typeface="Source Code Pro"/>
                <a:ea typeface="Source Code Pro"/>
                <a:cs typeface="Source Code Pro"/>
                <a:sym typeface="Source Code Pro"/>
              </a:rPr>
              <a:t>u16</a:t>
            </a:r>
            <a:r>
              <a:rPr lang="en" sz="2200">
                <a:solidFill>
                  <a:schemeClr val="lt2"/>
                </a:solidFill>
              </a:rPr>
              <a:t> is 16 bits (2 bytes), …</a:t>
            </a:r>
            <a:endParaRPr sz="2200">
              <a:solidFill>
                <a:srgbClr val="B1E57F"/>
              </a:solidFill>
              <a:latin typeface="Source Code Pro"/>
              <a:ea typeface="Source Code Pro"/>
              <a:cs typeface="Source Code Pro"/>
              <a:sym typeface="Source Code Pro"/>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7" name="Shape 3437"/>
        <p:cNvGrpSpPr/>
        <p:nvPr/>
      </p:nvGrpSpPr>
      <p:grpSpPr>
        <a:xfrm>
          <a:off x="0" y="0"/>
          <a:ext cx="0" cy="0"/>
          <a:chOff x="0" y="0"/>
          <a:chExt cx="0" cy="0"/>
        </a:xfrm>
      </p:grpSpPr>
      <p:sp>
        <p:nvSpPr>
          <p:cNvPr id="3438" name="Google Shape;3438;p252"/>
          <p:cNvSpPr txBox="1"/>
          <p:nvPr>
            <p:ph idx="1" type="body"/>
          </p:nvPr>
        </p:nvSpPr>
        <p:spPr>
          <a:xfrm>
            <a:off x="483575" y="1816700"/>
            <a:ext cx="8660400" cy="3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2"/>
                </a:solidFill>
              </a:rPr>
              <a:t>enums            </a:t>
            </a:r>
            <a:r>
              <a:rPr lang="en" sz="2200">
                <a:solidFill>
                  <a:srgbClr val="B1E57F"/>
                </a:solidFill>
                <a:latin typeface="Source Code Pro"/>
                <a:ea typeface="Source Code Pro"/>
                <a:cs typeface="Source Code Pro"/>
                <a:sym typeface="Source Code Pro"/>
              </a:rPr>
              <a:t> let </a:t>
            </a:r>
            <a:r>
              <a:rPr lang="en" sz="2200">
                <a:solidFill>
                  <a:schemeClr val="lt2"/>
                </a:solidFill>
                <a:latin typeface="Source Code Pro"/>
                <a:ea typeface="Source Code Pro"/>
                <a:cs typeface="Source Code Pro"/>
                <a:sym typeface="Source Code Pro"/>
              </a:rPr>
              <a:t>purple </a:t>
            </a:r>
            <a:r>
              <a:rPr lang="en" sz="2200">
                <a:solidFill>
                  <a:srgbClr val="B1E57F"/>
                </a:solidFill>
                <a:latin typeface="Source Code Pro"/>
                <a:ea typeface="Source Code Pro"/>
                <a:cs typeface="Source Code Pro"/>
                <a:sym typeface="Source Code Pro"/>
              </a:rPr>
              <a:t>= </a:t>
            </a:r>
            <a:r>
              <a:rPr lang="en" sz="2200">
                <a:solidFill>
                  <a:schemeClr val="lt2"/>
                </a:solidFill>
                <a:latin typeface="Source Code Pro"/>
                <a:ea typeface="Source Code Pro"/>
                <a:cs typeface="Source Code Pro"/>
                <a:sym typeface="Source Code Pro"/>
              </a:rPr>
              <a:t>Color</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Custom</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1</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2</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3</a:t>
            </a:r>
            <a:r>
              <a:rPr lang="en" sz="2200">
                <a:solidFill>
                  <a:srgbClr val="B1E57F"/>
                </a:solidFill>
                <a:latin typeface="Source Code Pro"/>
                <a:ea typeface="Source Code Pro"/>
                <a:cs typeface="Source Code Pro"/>
                <a:sym typeface="Source Code Pro"/>
              </a:rPr>
              <a:t>);</a:t>
            </a:r>
            <a:endParaRPr/>
          </a:p>
          <a:p>
            <a:pPr indent="0" lvl="0" marL="0" rtl="0" algn="l">
              <a:lnSpc>
                <a:spcPct val="100000"/>
              </a:lnSpc>
              <a:spcBef>
                <a:spcPts val="1600"/>
              </a:spcBef>
              <a:spcAft>
                <a:spcPts val="0"/>
              </a:spcAft>
              <a:buNone/>
            </a:pPr>
            <a:r>
              <a:rPr lang="en"/>
              <a:t>matching         </a:t>
            </a:r>
            <a:r>
              <a:rPr lang="en" sz="2200">
                <a:solidFill>
                  <a:srgbClr val="B1E57F"/>
                </a:solidFill>
                <a:latin typeface="Source Code Pro"/>
                <a:ea typeface="Source Code Pro"/>
                <a:cs typeface="Source Code Pro"/>
                <a:sym typeface="Source Code Pro"/>
              </a:rPr>
              <a:t>match </a:t>
            </a:r>
            <a:r>
              <a:rPr lang="en" sz="2200">
                <a:solidFill>
                  <a:schemeClr val="lt2"/>
                </a:solidFill>
                <a:latin typeface="Source Code Pro"/>
                <a:ea typeface="Source Code Pro"/>
                <a:cs typeface="Source Code Pro"/>
                <a:sym typeface="Source Code Pro"/>
              </a:rPr>
              <a:t>color </a:t>
            </a:r>
            <a:r>
              <a:rPr lang="en" sz="2200">
                <a:solidFill>
                  <a:srgbClr val="B1E57F"/>
                </a:solidFill>
                <a:latin typeface="Source Code Pro"/>
                <a:ea typeface="Source Code Pro"/>
                <a:cs typeface="Source Code Pro"/>
                <a:sym typeface="Source Code Pro"/>
              </a:rPr>
              <a:t>{</a:t>
            </a:r>
            <a:br>
              <a:rPr lang="en" sz="2200">
                <a:solidFill>
                  <a:schemeClr val="lt2"/>
                </a:solidFill>
                <a:latin typeface="Source Code Pro"/>
                <a:ea typeface="Source Code Pro"/>
                <a:cs typeface="Source Code Pro"/>
                <a:sym typeface="Source Code Pro"/>
              </a:rPr>
            </a:br>
            <a:r>
              <a:rPr lang="en" sz="2200">
                <a:solidFill>
                  <a:schemeClr val="lt2"/>
                </a:solidFill>
                <a:latin typeface="Source Code Pro"/>
                <a:ea typeface="Source Code Pro"/>
                <a:cs typeface="Source Code Pro"/>
                <a:sym typeface="Source Code Pro"/>
              </a:rPr>
              <a:t>                 Color::Custom</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r</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g</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b</a:t>
            </a:r>
            <a:r>
              <a:rPr lang="en" sz="2200">
                <a:solidFill>
                  <a:srgbClr val="B1E57F"/>
                </a:solidFill>
                <a:latin typeface="Source Code Pro"/>
                <a:ea typeface="Source Code Pro"/>
                <a:cs typeface="Source Code Pro"/>
                <a:sym typeface="Source Code Pro"/>
              </a:rPr>
              <a:t>) =&gt; {</a:t>
            </a:r>
            <a:br>
              <a:rPr lang="en" sz="2200">
                <a:solidFill>
                  <a:schemeClr val="lt2"/>
                </a:solidFill>
                <a:latin typeface="Source Code Pro"/>
                <a:ea typeface="Source Code Pro"/>
                <a:cs typeface="Source Code Pro"/>
                <a:sym typeface="Source Code Pro"/>
              </a:rPr>
            </a:br>
            <a:r>
              <a:rPr lang="en" sz="2200">
                <a:solidFill>
                  <a:schemeClr val="lt2"/>
                </a:solidFill>
                <a:latin typeface="Source Code Pro"/>
                <a:ea typeface="Source Code Pro"/>
                <a:cs typeface="Source Code Pro"/>
                <a:sym typeface="Source Code Pro"/>
              </a:rPr>
              <a:t>                     r </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g </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b</a:t>
            </a:r>
            <a:br>
              <a:rPr lang="en" sz="2200">
                <a:solidFill>
                  <a:schemeClr val="lt2"/>
                </a:solidFill>
                <a:latin typeface="Source Code Pro"/>
                <a:ea typeface="Source Code Pro"/>
                <a:cs typeface="Source Code Pro"/>
                <a:sym typeface="Source Code Pro"/>
              </a:rPr>
            </a:br>
            <a:r>
              <a:rPr lang="en" sz="2200">
                <a:solidFill>
                  <a:schemeClr val="lt2"/>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a:t>
            </a:r>
            <a:br>
              <a:rPr lang="en" sz="2200">
                <a:solidFill>
                  <a:schemeClr val="lt2"/>
                </a:solidFill>
                <a:latin typeface="Source Code Pro"/>
                <a:ea typeface="Source Code Pro"/>
                <a:cs typeface="Source Code Pro"/>
                <a:sym typeface="Source Code Pro"/>
              </a:rPr>
            </a:br>
            <a:r>
              <a:rPr lang="en" sz="2200">
                <a:solidFill>
                  <a:schemeClr val="lt2"/>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a:t>
            </a:r>
            <a:endParaRPr sz="2200">
              <a:solidFill>
                <a:srgbClr val="B1E57F"/>
              </a:solidFill>
              <a:latin typeface="Source Code Pro"/>
              <a:ea typeface="Source Code Pro"/>
              <a:cs typeface="Source Code Pro"/>
              <a:sym typeface="Source Code Pro"/>
            </a:endParaRPr>
          </a:p>
          <a:p>
            <a:pPr indent="0" lvl="0" marL="0" rtl="0" algn="l">
              <a:spcBef>
                <a:spcPts val="1600"/>
              </a:spcBef>
              <a:spcAft>
                <a:spcPts val="0"/>
              </a:spcAft>
              <a:buNone/>
            </a:pPr>
            <a:r>
              <a:rPr lang="en">
                <a:solidFill>
                  <a:schemeClr val="lt2"/>
                </a:solidFill>
              </a:rPr>
              <a:t>methods          </a:t>
            </a:r>
            <a:r>
              <a:rPr lang="en" sz="2200">
                <a:solidFill>
                  <a:schemeClr val="lt2"/>
                </a:solidFill>
                <a:latin typeface="Source Code Pro"/>
                <a:ea typeface="Source Code Pro"/>
                <a:cs typeface="Source Code Pro"/>
                <a:sym typeface="Source Code Pro"/>
              </a:rPr>
              <a:t>color</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rgb</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 </a:t>
            </a:r>
            <a:r>
              <a:rPr lang="en" sz="2200">
                <a:solidFill>
                  <a:schemeClr val="lt2"/>
                </a:solidFill>
                <a:latin typeface="Source Code Pro"/>
                <a:ea typeface="Source Code Pro"/>
                <a:cs typeface="Source Code Pro"/>
                <a:sym typeface="Source Code Pro"/>
              </a:rPr>
              <a:t>Color</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rgb</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color</a:t>
            </a:r>
            <a:r>
              <a:rPr lang="en" sz="2200">
                <a:solidFill>
                  <a:srgbClr val="B1E57F"/>
                </a:solidFill>
                <a:latin typeface="Source Code Pro"/>
                <a:ea typeface="Source Code Pro"/>
                <a:cs typeface="Source Code Pro"/>
                <a:sym typeface="Source Code Pro"/>
              </a:rPr>
              <a:t>)</a:t>
            </a:r>
            <a:endParaRPr sz="2200">
              <a:solidFill>
                <a:srgbClr val="B1E57F"/>
              </a:solidFill>
              <a:latin typeface="Source Code Pro"/>
              <a:ea typeface="Source Code Pro"/>
              <a:cs typeface="Source Code Pro"/>
              <a:sym typeface="Source Code Pro"/>
            </a:endParaRPr>
          </a:p>
          <a:p>
            <a:pPr indent="0" lvl="0" marL="0" rtl="0" algn="l">
              <a:spcBef>
                <a:spcPts val="1600"/>
              </a:spcBef>
              <a:spcAft>
                <a:spcPts val="1600"/>
              </a:spcAft>
              <a:buClr>
                <a:schemeClr val="dk1"/>
              </a:buClr>
              <a:buSzPts val="1100"/>
              <a:buFont typeface="Arial"/>
              <a:buNone/>
            </a:pPr>
            <a:r>
              <a:rPr lang="en">
                <a:solidFill>
                  <a:schemeClr val="lt2"/>
                </a:solidFill>
              </a:rPr>
              <a:t>type params   </a:t>
            </a:r>
            <a:r>
              <a:rPr lang="en" sz="2200">
                <a:solidFill>
                  <a:srgbClr val="B1E57F"/>
                </a:solidFill>
                <a:latin typeface="Source Code Pro"/>
                <a:ea typeface="Source Code Pro"/>
                <a:cs typeface="Source Code Pro"/>
                <a:sym typeface="Source Code Pro"/>
              </a:rPr>
              <a:t>let</a:t>
            </a:r>
            <a:r>
              <a:rPr lang="en" sz="2200">
                <a:solidFill>
                  <a:schemeClr val="lt2"/>
                </a:solidFill>
                <a:latin typeface="Source Code Pro"/>
                <a:ea typeface="Source Code Pro"/>
                <a:cs typeface="Source Code Pro"/>
                <a:sym typeface="Source Code Pro"/>
              </a:rPr>
              <a:t> first: Option</a:t>
            </a:r>
            <a:r>
              <a:rPr lang="en" sz="2200">
                <a:solidFill>
                  <a:srgbClr val="B1E57F"/>
                </a:solidFill>
                <a:latin typeface="Source Code Pro"/>
                <a:ea typeface="Source Code Pro"/>
                <a:cs typeface="Source Code Pro"/>
                <a:sym typeface="Source Code Pro"/>
              </a:rPr>
              <a:t>&lt;</a:t>
            </a:r>
            <a:r>
              <a:rPr lang="en" sz="2200">
                <a:solidFill>
                  <a:schemeClr val="lt2"/>
                </a:solidFill>
                <a:latin typeface="Source Code Pro"/>
                <a:ea typeface="Source Code Pro"/>
                <a:cs typeface="Source Code Pro"/>
                <a:sym typeface="Source Code Pro"/>
              </a:rPr>
              <a:t>char</a:t>
            </a:r>
            <a:r>
              <a:rPr lang="en" sz="2200">
                <a:solidFill>
                  <a:srgbClr val="B1E57F"/>
                </a:solidFill>
                <a:latin typeface="Source Code Pro"/>
                <a:ea typeface="Source Code Pro"/>
                <a:cs typeface="Source Code Pro"/>
                <a:sym typeface="Source Code Pro"/>
              </a:rPr>
              <a:t>&gt;</a:t>
            </a:r>
            <a:r>
              <a:rPr lang="en" sz="2200">
                <a:solidFill>
                  <a:schemeClr val="lt2"/>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 </a:t>
            </a:r>
            <a:r>
              <a:rPr lang="en" sz="2200">
                <a:solidFill>
                  <a:schemeClr val="lt2"/>
                </a:solidFill>
                <a:latin typeface="Source Code Pro"/>
                <a:ea typeface="Source Code Pro"/>
                <a:cs typeface="Source Code Pro"/>
                <a:sym typeface="Source Code Pro"/>
              </a:rPr>
              <a:t>str</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pop</a:t>
            </a:r>
            <a:r>
              <a:rPr lang="en" sz="2200">
                <a:solidFill>
                  <a:srgbClr val="B1E57F"/>
                </a:solidFill>
                <a:latin typeface="Source Code Pro"/>
                <a:ea typeface="Source Code Pro"/>
                <a:cs typeface="Source Code Pro"/>
                <a:sym typeface="Source Code Pro"/>
              </a:rPr>
              <a:t>();</a:t>
            </a:r>
            <a:endParaRPr sz="2200">
              <a:solidFill>
                <a:srgbClr val="B1E57F"/>
              </a:solidFill>
              <a:latin typeface="Source Code Pro"/>
              <a:ea typeface="Source Code Pro"/>
              <a:cs typeface="Source Code Pro"/>
              <a:sym typeface="Source Code Pro"/>
            </a:endParaRPr>
          </a:p>
        </p:txBody>
      </p:sp>
      <p:sp>
        <p:nvSpPr>
          <p:cNvPr id="3439" name="Google Shape;3439;p252"/>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3. Pattern Matching</a:t>
            </a:r>
            <a:endParaRPr>
              <a:latin typeface="Alegreya"/>
              <a:ea typeface="Alegreya"/>
              <a:cs typeface="Alegreya"/>
              <a:sym typeface="Alegrey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Type Annotations</a:t>
            </a:r>
            <a:endParaRPr sz="3600">
              <a:solidFill>
                <a:srgbClr val="F3F3F3"/>
              </a:solidFill>
              <a:latin typeface="Alegreya"/>
              <a:ea typeface="Alegreya"/>
              <a:cs typeface="Alegreya"/>
              <a:sym typeface="Alegreya"/>
            </a:endParaRPr>
          </a:p>
        </p:txBody>
      </p:sp>
      <p:sp>
        <p:nvSpPr>
          <p:cNvPr id="238" name="Google Shape;238;p37"/>
          <p:cNvSpPr txBox="1"/>
          <p:nvPr/>
        </p:nvSpPr>
        <p:spPr>
          <a:xfrm>
            <a:off x="1103675" y="1990725"/>
            <a:ext cx="8040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main() </a:t>
            </a:r>
            <a:r>
              <a:rPr lang="en" sz="2400">
                <a:solidFill>
                  <a:srgbClr val="F6B26B"/>
                </a:solidFill>
                <a:latin typeface="Source Code Pro"/>
                <a:ea typeface="Source Code Pro"/>
                <a:cs typeface="Source Code Pro"/>
                <a:sym typeface="Source Code Pro"/>
              </a:rPr>
              <a:t>{</a:t>
            </a:r>
            <a:endParaRPr sz="2400">
              <a:solidFill>
                <a:srgbClr val="93C47D"/>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x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1.1</a:t>
            </a:r>
            <a:r>
              <a:rPr lang="en" sz="2400">
                <a:solidFill>
                  <a:srgbClr val="F6B26B"/>
                </a:solidFill>
                <a:latin typeface="Source Code Pro"/>
                <a:ea typeface="Source Code Pro"/>
                <a:cs typeface="Source Code Pro"/>
                <a:sym typeface="Source Code Pro"/>
              </a:rPr>
              <a:t>; </a:t>
            </a:r>
            <a:r>
              <a:rPr lang="en" sz="2400">
                <a:solidFill>
                  <a:srgbClr val="93C47D"/>
                </a:solidFill>
                <a:latin typeface="Source Code Pro"/>
                <a:ea typeface="Source Code Pro"/>
                <a:cs typeface="Source Code Pro"/>
                <a:sym typeface="Source Code Pro"/>
              </a:rPr>
              <a:t>// x is a float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y</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2.2</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println!(</a:t>
            </a:r>
            <a:r>
              <a:rPr lang="en" sz="2400">
                <a:solidFill>
                  <a:srgbClr val="A2C4C9"/>
                </a:solidFill>
                <a:latin typeface="Source Code Pro"/>
                <a:ea typeface="Source Code Pro"/>
                <a:cs typeface="Source Code Pro"/>
                <a:sym typeface="Source Code Pro"/>
              </a:rPr>
              <a:t>"x times y is </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x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3" name="Shape 3443"/>
        <p:cNvGrpSpPr/>
        <p:nvPr/>
      </p:nvGrpSpPr>
      <p:grpSpPr>
        <a:xfrm>
          <a:off x="0" y="0"/>
          <a:ext cx="0" cy="0"/>
          <a:chOff x="0" y="0"/>
          <a:chExt cx="0" cy="0"/>
        </a:xfrm>
      </p:grpSpPr>
      <p:sp>
        <p:nvSpPr>
          <p:cNvPr id="3444" name="Google Shape;3444;p253"/>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4. Vectors</a:t>
            </a:r>
            <a:endParaRPr>
              <a:latin typeface="Alegreya"/>
              <a:ea typeface="Alegreya"/>
              <a:cs typeface="Alegreya"/>
              <a:sym typeface="Alegreya"/>
            </a:endParaRPr>
          </a:p>
        </p:txBody>
      </p:sp>
      <p:sp>
        <p:nvSpPr>
          <p:cNvPr id="3445" name="Google Shape;3445;p253"/>
          <p:cNvSpPr txBox="1"/>
          <p:nvPr>
            <p:ph idx="1" type="body"/>
          </p:nvPr>
        </p:nvSpPr>
        <p:spPr>
          <a:xfrm>
            <a:off x="483575" y="2025050"/>
            <a:ext cx="8660400" cy="31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Vec            </a:t>
            </a:r>
            <a:r>
              <a:rPr lang="en" sz="2200">
                <a:solidFill>
                  <a:srgbClr val="B1E57F"/>
                </a:solidFill>
                <a:latin typeface="Source Code Pro"/>
                <a:ea typeface="Source Code Pro"/>
                <a:cs typeface="Source Code Pro"/>
                <a:sym typeface="Source Code Pro"/>
              </a:rPr>
              <a:t>         </a:t>
            </a:r>
            <a:r>
              <a:rPr lang="en" sz="1400">
                <a:solidFill>
                  <a:srgbClr val="B1E57F"/>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let </a:t>
            </a:r>
            <a:r>
              <a:rPr lang="en" sz="2200">
                <a:solidFill>
                  <a:schemeClr val="lt2"/>
                </a:solidFill>
                <a:latin typeface="Source Code Pro"/>
                <a:ea typeface="Source Code Pro"/>
                <a:cs typeface="Source Code Pro"/>
                <a:sym typeface="Source Code Pro"/>
              </a:rPr>
              <a:t>nums: Vec</a:t>
            </a:r>
            <a:r>
              <a:rPr lang="en" sz="2200">
                <a:solidFill>
                  <a:srgbClr val="B1E57F"/>
                </a:solidFill>
                <a:latin typeface="Source Code Pro"/>
                <a:ea typeface="Source Code Pro"/>
                <a:cs typeface="Source Code Pro"/>
                <a:sym typeface="Source Code Pro"/>
              </a:rPr>
              <a:t>&lt;</a:t>
            </a:r>
            <a:r>
              <a:rPr lang="en" sz="2200">
                <a:solidFill>
                  <a:schemeClr val="lt2"/>
                </a:solidFill>
                <a:latin typeface="Source Code Pro"/>
                <a:ea typeface="Source Code Pro"/>
                <a:cs typeface="Source Code Pro"/>
                <a:sym typeface="Source Code Pro"/>
              </a:rPr>
              <a:t>u8</a:t>
            </a:r>
            <a:r>
              <a:rPr lang="en" sz="2200">
                <a:solidFill>
                  <a:srgbClr val="B1E57F"/>
                </a:solidFill>
                <a:latin typeface="Source Code Pro"/>
                <a:ea typeface="Source Code Pro"/>
                <a:cs typeface="Source Code Pro"/>
                <a:sym typeface="Source Code Pro"/>
              </a:rPr>
              <a:t>&gt; = vec![</a:t>
            </a:r>
            <a:r>
              <a:rPr lang="en" sz="2200">
                <a:solidFill>
                  <a:schemeClr val="lt2"/>
                </a:solidFill>
                <a:latin typeface="Source Code Pro"/>
                <a:ea typeface="Source Code Pro"/>
                <a:cs typeface="Source Code Pro"/>
                <a:sym typeface="Source Code Pro"/>
              </a:rPr>
              <a:t>1, 2</a:t>
            </a:r>
            <a:r>
              <a:rPr lang="en" sz="2200">
                <a:solidFill>
                  <a:srgbClr val="B1E57F"/>
                </a:solidFill>
                <a:latin typeface="Source Code Pro"/>
                <a:ea typeface="Source Code Pro"/>
                <a:cs typeface="Source Code Pro"/>
                <a:sym typeface="Source Code Pro"/>
              </a:rPr>
              <a:t>];</a:t>
            </a:r>
            <a:endParaRPr/>
          </a:p>
          <a:p>
            <a:pPr indent="0" lvl="0" marL="0" rtl="0" algn="l">
              <a:lnSpc>
                <a:spcPct val="115000"/>
              </a:lnSpc>
              <a:spcBef>
                <a:spcPts val="1600"/>
              </a:spcBef>
              <a:spcAft>
                <a:spcPts val="0"/>
              </a:spcAft>
              <a:buNone/>
            </a:pPr>
            <a:r>
              <a:rPr lang="en"/>
              <a:t>usize                              </a:t>
            </a:r>
            <a:r>
              <a:rPr lang="en" sz="2200">
                <a:solidFill>
                  <a:srgbClr val="B1E57F"/>
                </a:solidFill>
                <a:latin typeface="Source Code Pro"/>
                <a:ea typeface="Source Code Pro"/>
                <a:cs typeface="Source Code Pro"/>
                <a:sym typeface="Source Code Pro"/>
              </a:rPr>
              <a:t>u64</a:t>
            </a:r>
            <a:r>
              <a:rPr lang="en" sz="2200">
                <a:solidFill>
                  <a:srgbClr val="FFFFFF"/>
                </a:solidFill>
              </a:rPr>
              <a:t> on 64-bit systems, </a:t>
            </a:r>
            <a:r>
              <a:rPr lang="en" sz="2200">
                <a:solidFill>
                  <a:srgbClr val="B1E57F"/>
                </a:solidFill>
                <a:latin typeface="Source Code Pro"/>
                <a:ea typeface="Source Code Pro"/>
                <a:cs typeface="Source Code Pro"/>
                <a:sym typeface="Source Code Pro"/>
              </a:rPr>
              <a:t>u32</a:t>
            </a:r>
            <a:r>
              <a:rPr lang="en" sz="2200">
                <a:solidFill>
                  <a:srgbClr val="FFFFFF"/>
                </a:solidFill>
              </a:rPr>
              <a:t> on 32-bit</a:t>
            </a:r>
            <a:endParaRPr i="1"/>
          </a:p>
          <a:p>
            <a:pPr indent="0" lvl="0" marL="0" rtl="0" algn="l">
              <a:spcBef>
                <a:spcPts val="1600"/>
              </a:spcBef>
              <a:spcAft>
                <a:spcPts val="0"/>
              </a:spcAft>
              <a:buNone/>
            </a:pPr>
            <a:r>
              <a:rPr lang="en">
                <a:solidFill>
                  <a:schemeClr val="lt2"/>
                </a:solidFill>
              </a:rPr>
              <a:t>stack memory           </a:t>
            </a:r>
            <a:r>
              <a:rPr lang="en" sz="2200">
                <a:solidFill>
                  <a:srgbClr val="FFFFFF"/>
                </a:solidFill>
                <a:latin typeface="Source Code Pro"/>
                <a:ea typeface="Source Code Pro"/>
                <a:cs typeface="Source Code Pro"/>
                <a:sym typeface="Source Code Pro"/>
              </a:rPr>
              <a:t>stack_bytes</a:t>
            </a:r>
            <a:r>
              <a:rPr lang="en" sz="2200">
                <a:solidFill>
                  <a:srgbClr val="B1E57F"/>
                </a:solidFill>
                <a:latin typeface="Source Code Pro"/>
                <a:ea typeface="Source Code Pro"/>
                <a:cs typeface="Source Code Pro"/>
                <a:sym typeface="Source Code Pro"/>
              </a:rPr>
              <a:t>[</a:t>
            </a:r>
            <a:r>
              <a:rPr lang="en" sz="2200">
                <a:solidFill>
                  <a:srgbClr val="FFFFFF"/>
                </a:solidFill>
                <a:latin typeface="Source Code Pro"/>
                <a:ea typeface="Source Code Pro"/>
                <a:cs typeface="Source Code Pro"/>
                <a:sym typeface="Source Code Pro"/>
              </a:rPr>
              <a:t>stack_length</a:t>
            </a:r>
            <a:r>
              <a:rPr lang="en" sz="2200">
                <a:solidFill>
                  <a:srgbClr val="B1E57F"/>
                </a:solidFill>
                <a:latin typeface="Source Code Pro"/>
                <a:ea typeface="Source Code Pro"/>
                <a:cs typeface="Source Code Pro"/>
                <a:sym typeface="Source Code Pro"/>
              </a:rPr>
              <a:t> - </a:t>
            </a:r>
            <a:r>
              <a:rPr lang="en" sz="2200">
                <a:solidFill>
                  <a:srgbClr val="FFFFFF"/>
                </a:solidFill>
                <a:latin typeface="Source Code Pro"/>
                <a:ea typeface="Source Code Pro"/>
                <a:cs typeface="Source Code Pro"/>
                <a:sym typeface="Source Code Pro"/>
              </a:rPr>
              <a:t>1</a:t>
            </a:r>
            <a:r>
              <a:rPr lang="en" sz="2200">
                <a:solidFill>
                  <a:srgbClr val="B1E57F"/>
                </a:solidFill>
                <a:latin typeface="Source Code Pro"/>
                <a:ea typeface="Source Code Pro"/>
                <a:cs typeface="Source Code Pro"/>
                <a:sym typeface="Source Code Pro"/>
              </a:rPr>
              <a:t>]</a:t>
            </a:r>
            <a:endParaRPr/>
          </a:p>
          <a:p>
            <a:pPr indent="0" lvl="0" marL="0" rtl="0" algn="l">
              <a:lnSpc>
                <a:spcPct val="115000"/>
              </a:lnSpc>
              <a:spcBef>
                <a:spcPts val="1600"/>
              </a:spcBef>
              <a:spcAft>
                <a:spcPts val="1600"/>
              </a:spcAft>
              <a:buNone/>
            </a:pPr>
            <a:r>
              <a:rPr lang="en"/>
              <a:t>heap memory            </a:t>
            </a:r>
            <a:r>
              <a:rPr lang="en" sz="2200">
                <a:solidFill>
                  <a:srgbClr val="FFFFFF"/>
                </a:solidFill>
                <a:latin typeface="Source Code Pro"/>
                <a:ea typeface="Source Code Pro"/>
                <a:cs typeface="Source Code Pro"/>
                <a:sym typeface="Source Code Pro"/>
              </a:rPr>
              <a:t>heap_bytes</a:t>
            </a:r>
            <a:r>
              <a:rPr lang="en" sz="2200">
                <a:solidFill>
                  <a:srgbClr val="B1E57F"/>
                </a:solidFill>
                <a:latin typeface="Source Code Pro"/>
                <a:ea typeface="Source Code Pro"/>
                <a:cs typeface="Source Code Pro"/>
                <a:sym typeface="Source Code Pro"/>
              </a:rPr>
              <a:t>[</a:t>
            </a:r>
            <a:r>
              <a:rPr lang="en" sz="2200">
                <a:solidFill>
                  <a:srgbClr val="FFFFFF"/>
                </a:solidFill>
                <a:latin typeface="Source Code Pro"/>
                <a:ea typeface="Source Code Pro"/>
                <a:cs typeface="Source Code Pro"/>
                <a:sym typeface="Source Code Pro"/>
              </a:rPr>
              <a:t>index_of_first_elem</a:t>
            </a:r>
            <a:r>
              <a:rPr lang="en" sz="2200">
                <a:solidFill>
                  <a:srgbClr val="B1E57F"/>
                </a:solidFill>
                <a:latin typeface="Source Code Pro"/>
                <a:ea typeface="Source Code Pro"/>
                <a:cs typeface="Source Code Pro"/>
                <a:sym typeface="Source Code Pro"/>
              </a:rPr>
              <a:t>]</a:t>
            </a:r>
            <a:endParaRPr sz="2200">
              <a:solidFill>
                <a:srgbClr val="B1E57F"/>
              </a:solidFill>
              <a:latin typeface="Source Code Pro"/>
              <a:ea typeface="Source Code Pro"/>
              <a:cs typeface="Source Code Pro"/>
              <a:sym typeface="Source Code Pro"/>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9" name="Shape 3449"/>
        <p:cNvGrpSpPr/>
        <p:nvPr/>
      </p:nvGrpSpPr>
      <p:grpSpPr>
        <a:xfrm>
          <a:off x="0" y="0"/>
          <a:ext cx="0" cy="0"/>
          <a:chOff x="0" y="0"/>
          <a:chExt cx="0" cy="0"/>
        </a:xfrm>
      </p:grpSpPr>
      <p:sp>
        <p:nvSpPr>
          <p:cNvPr id="3450" name="Google Shape;3450;p254"/>
          <p:cNvSpPr txBox="1"/>
          <p:nvPr>
            <p:ph idx="1" type="body"/>
          </p:nvPr>
        </p:nvSpPr>
        <p:spPr>
          <a:xfrm>
            <a:off x="483575" y="2025050"/>
            <a:ext cx="8660400" cy="31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manual            </a:t>
            </a:r>
            <a:r>
              <a:rPr lang="en" sz="2200">
                <a:solidFill>
                  <a:srgbClr val="B1E57F"/>
                </a:solidFill>
                <a:latin typeface="Source Code Pro"/>
                <a:ea typeface="Source Code Pro"/>
                <a:cs typeface="Source Code Pro"/>
                <a:sym typeface="Source Code Pro"/>
              </a:rPr>
              <a:t>    dealloc()</a:t>
            </a:r>
            <a:r>
              <a:rPr lang="en" sz="2200">
                <a:solidFill>
                  <a:srgbClr val="FFFFFF"/>
                </a:solidFill>
              </a:rPr>
              <a:t>, use-after-free, double free</a:t>
            </a:r>
            <a:endParaRPr>
              <a:solidFill>
                <a:srgbClr val="FFFFFF"/>
              </a:solidFill>
            </a:endParaRPr>
          </a:p>
          <a:p>
            <a:pPr indent="0" lvl="0" marL="0" rtl="0" algn="l">
              <a:lnSpc>
                <a:spcPct val="115000"/>
              </a:lnSpc>
              <a:spcBef>
                <a:spcPts val="1600"/>
              </a:spcBef>
              <a:spcAft>
                <a:spcPts val="0"/>
              </a:spcAft>
              <a:buNone/>
            </a:pPr>
            <a:r>
              <a:rPr lang="en"/>
              <a:t>automatic               </a:t>
            </a:r>
            <a:r>
              <a:rPr lang="en" sz="2200">
                <a:solidFill>
                  <a:srgbClr val="FFFFFF"/>
                </a:solidFill>
              </a:rPr>
              <a:t>GC pauses vs. Rust’s scope-based heuristics</a:t>
            </a:r>
            <a:endParaRPr i="1"/>
          </a:p>
          <a:p>
            <a:pPr indent="0" lvl="0" marL="0" rtl="0" algn="l">
              <a:spcBef>
                <a:spcPts val="1600"/>
              </a:spcBef>
              <a:spcAft>
                <a:spcPts val="0"/>
              </a:spcAft>
              <a:buNone/>
            </a:pPr>
            <a:r>
              <a:rPr lang="en">
                <a:solidFill>
                  <a:schemeClr val="lt2"/>
                </a:solidFill>
              </a:rPr>
              <a:t>ownership              </a:t>
            </a:r>
            <a:r>
              <a:rPr lang="en" sz="2200">
                <a:solidFill>
                  <a:srgbClr val="FFFFFF"/>
                </a:solidFill>
              </a:rPr>
              <a:t>compiler errors prevent use-after-free</a:t>
            </a:r>
            <a:endParaRPr/>
          </a:p>
          <a:p>
            <a:pPr indent="0" lvl="0" marL="0" rtl="0" algn="l">
              <a:lnSpc>
                <a:spcPct val="115000"/>
              </a:lnSpc>
              <a:spcBef>
                <a:spcPts val="1600"/>
              </a:spcBef>
              <a:spcAft>
                <a:spcPts val="1600"/>
              </a:spcAft>
              <a:buNone/>
            </a:pPr>
            <a:r>
              <a:rPr lang="en"/>
              <a:t>cloning                    </a:t>
            </a:r>
            <a:r>
              <a:rPr lang="en" sz="2200">
                <a:solidFill>
                  <a:srgbClr val="FFFFFF"/>
                </a:solidFill>
              </a:rPr>
              <a:t>addressing compiler errors by sacrificing perf</a:t>
            </a:r>
            <a:endParaRPr sz="2200">
              <a:solidFill>
                <a:srgbClr val="B1E57F"/>
              </a:solidFill>
              <a:latin typeface="Source Code Pro"/>
              <a:ea typeface="Source Code Pro"/>
              <a:cs typeface="Source Code Pro"/>
              <a:sym typeface="Source Code Pro"/>
            </a:endParaRPr>
          </a:p>
        </p:txBody>
      </p:sp>
      <p:sp>
        <p:nvSpPr>
          <p:cNvPr id="3451" name="Google Shape;3451;p254"/>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5. Ownership</a:t>
            </a:r>
            <a:endParaRPr>
              <a:latin typeface="Alegreya"/>
              <a:ea typeface="Alegreya"/>
              <a:cs typeface="Alegreya"/>
              <a:sym typeface="Alegreya"/>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5" name="Shape 3455"/>
        <p:cNvGrpSpPr/>
        <p:nvPr/>
      </p:nvGrpSpPr>
      <p:grpSpPr>
        <a:xfrm>
          <a:off x="0" y="0"/>
          <a:ext cx="0" cy="0"/>
          <a:chOff x="0" y="0"/>
          <a:chExt cx="0" cy="0"/>
        </a:xfrm>
      </p:grpSpPr>
      <p:sp>
        <p:nvSpPr>
          <p:cNvPr id="3456" name="Google Shape;3456;p255"/>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6. Borrowing</a:t>
            </a:r>
            <a:endParaRPr>
              <a:latin typeface="Alegreya"/>
              <a:ea typeface="Alegreya"/>
              <a:cs typeface="Alegreya"/>
              <a:sym typeface="Alegreya"/>
            </a:endParaRPr>
          </a:p>
        </p:txBody>
      </p:sp>
      <p:sp>
        <p:nvSpPr>
          <p:cNvPr id="3457" name="Google Shape;3457;p255"/>
          <p:cNvSpPr txBox="1"/>
          <p:nvPr>
            <p:ph idx="1" type="body"/>
          </p:nvPr>
        </p:nvSpPr>
        <p:spPr>
          <a:xfrm>
            <a:off x="483575" y="2025050"/>
            <a:ext cx="8660400" cy="31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borrowing     </a:t>
            </a:r>
            <a:r>
              <a:rPr lang="en" sz="2200">
                <a:solidFill>
                  <a:srgbClr val="B1E57F"/>
                </a:solidFill>
                <a:latin typeface="Source Code Pro"/>
                <a:ea typeface="Source Code Pro"/>
                <a:cs typeface="Source Code Pro"/>
                <a:sym typeface="Source Code Pro"/>
              </a:rPr>
              <a:t>    let </a:t>
            </a:r>
            <a:r>
              <a:rPr lang="en" sz="2200">
                <a:solidFill>
                  <a:schemeClr val="lt2"/>
                </a:solidFill>
                <a:latin typeface="Source Code Pro"/>
                <a:ea typeface="Source Code Pro"/>
                <a:cs typeface="Source Code Pro"/>
                <a:sym typeface="Source Code Pro"/>
              </a:rPr>
              <a:t>years_ref: </a:t>
            </a:r>
            <a:r>
              <a:rPr lang="en" sz="2200">
                <a:solidFill>
                  <a:srgbClr val="B1E57F"/>
                </a:solidFill>
                <a:latin typeface="Source Code Pro"/>
                <a:ea typeface="Source Code Pro"/>
                <a:cs typeface="Source Code Pro"/>
                <a:sym typeface="Source Code Pro"/>
              </a:rPr>
              <a:t>&amp;</a:t>
            </a:r>
            <a:r>
              <a:rPr lang="en" sz="2200">
                <a:solidFill>
                  <a:schemeClr val="lt2"/>
                </a:solidFill>
                <a:latin typeface="Source Code Pro"/>
                <a:ea typeface="Source Code Pro"/>
                <a:cs typeface="Source Code Pro"/>
                <a:sym typeface="Source Code Pro"/>
              </a:rPr>
              <a:t>Vec</a:t>
            </a:r>
            <a:r>
              <a:rPr lang="en" sz="2200">
                <a:solidFill>
                  <a:srgbClr val="B1E57F"/>
                </a:solidFill>
                <a:latin typeface="Source Code Pro"/>
                <a:ea typeface="Source Code Pro"/>
                <a:cs typeface="Source Code Pro"/>
                <a:sym typeface="Source Code Pro"/>
              </a:rPr>
              <a:t>&lt;</a:t>
            </a:r>
            <a:r>
              <a:rPr lang="en" sz="2200">
                <a:solidFill>
                  <a:schemeClr val="lt2"/>
                </a:solidFill>
                <a:latin typeface="Source Code Pro"/>
                <a:ea typeface="Source Code Pro"/>
                <a:cs typeface="Source Code Pro"/>
                <a:sym typeface="Source Code Pro"/>
              </a:rPr>
              <a:t>i32</a:t>
            </a:r>
            <a:r>
              <a:rPr lang="en" sz="2200">
                <a:solidFill>
                  <a:srgbClr val="B1E57F"/>
                </a:solidFill>
                <a:latin typeface="Source Code Pro"/>
                <a:ea typeface="Source Code Pro"/>
                <a:cs typeface="Source Code Pro"/>
                <a:sym typeface="Source Code Pro"/>
              </a:rPr>
              <a:t>&gt; = &amp;</a:t>
            </a:r>
            <a:r>
              <a:rPr lang="en" sz="2200">
                <a:solidFill>
                  <a:schemeClr val="lt2"/>
                </a:solidFill>
                <a:latin typeface="Source Code Pro"/>
                <a:ea typeface="Source Code Pro"/>
                <a:cs typeface="Source Code Pro"/>
                <a:sym typeface="Source Code Pro"/>
              </a:rPr>
              <a:t>years</a:t>
            </a:r>
            <a:r>
              <a:rPr lang="en" sz="2200">
                <a:solidFill>
                  <a:srgbClr val="B1E57F"/>
                </a:solidFill>
                <a:latin typeface="Source Code Pro"/>
                <a:ea typeface="Source Code Pro"/>
                <a:cs typeface="Source Code Pro"/>
                <a:sym typeface="Source Code Pro"/>
              </a:rPr>
              <a:t>;</a:t>
            </a:r>
            <a:endParaRPr/>
          </a:p>
          <a:p>
            <a:pPr indent="0" lvl="0" marL="0" rtl="0" algn="l">
              <a:lnSpc>
                <a:spcPct val="115000"/>
              </a:lnSpc>
              <a:spcBef>
                <a:spcPts val="1600"/>
              </a:spcBef>
              <a:spcAft>
                <a:spcPts val="0"/>
              </a:spcAft>
              <a:buNone/>
            </a:pPr>
            <a:r>
              <a:rPr lang="en"/>
              <a:t>mut refs                  </a:t>
            </a:r>
            <a:r>
              <a:rPr lang="en" sz="2200">
                <a:solidFill>
                  <a:srgbClr val="B1E57F"/>
                </a:solidFill>
                <a:latin typeface="Source Code Pro"/>
                <a:ea typeface="Source Code Pro"/>
                <a:cs typeface="Source Code Pro"/>
                <a:sym typeface="Source Code Pro"/>
              </a:rPr>
              <a:t>let </a:t>
            </a:r>
            <a:r>
              <a:rPr lang="en" sz="2200">
                <a:solidFill>
                  <a:schemeClr val="lt2"/>
                </a:solidFill>
                <a:latin typeface="Source Code Pro"/>
                <a:ea typeface="Source Code Pro"/>
                <a:cs typeface="Source Code Pro"/>
                <a:sym typeface="Source Code Pro"/>
              </a:rPr>
              <a:t>x: </a:t>
            </a:r>
            <a:r>
              <a:rPr lang="en" sz="2200">
                <a:solidFill>
                  <a:srgbClr val="B1E57F"/>
                </a:solidFill>
                <a:latin typeface="Source Code Pro"/>
                <a:ea typeface="Source Code Pro"/>
                <a:cs typeface="Source Code Pro"/>
                <a:sym typeface="Source Code Pro"/>
              </a:rPr>
              <a:t>&amp;mut </a:t>
            </a:r>
            <a:r>
              <a:rPr lang="en" sz="2200">
                <a:solidFill>
                  <a:schemeClr val="lt2"/>
                </a:solidFill>
                <a:latin typeface="Source Code Pro"/>
                <a:ea typeface="Source Code Pro"/>
                <a:cs typeface="Source Code Pro"/>
                <a:sym typeface="Source Code Pro"/>
              </a:rPr>
              <a:t>Vec</a:t>
            </a:r>
            <a:r>
              <a:rPr lang="en" sz="2200">
                <a:solidFill>
                  <a:srgbClr val="B1E57F"/>
                </a:solidFill>
                <a:latin typeface="Source Code Pro"/>
                <a:ea typeface="Source Code Pro"/>
                <a:cs typeface="Source Code Pro"/>
                <a:sym typeface="Source Code Pro"/>
              </a:rPr>
              <a:t>&lt;</a:t>
            </a:r>
            <a:r>
              <a:rPr lang="en" sz="2200">
                <a:solidFill>
                  <a:schemeClr val="lt2"/>
                </a:solidFill>
                <a:latin typeface="Source Code Pro"/>
                <a:ea typeface="Source Code Pro"/>
                <a:cs typeface="Source Code Pro"/>
                <a:sym typeface="Source Code Pro"/>
              </a:rPr>
              <a:t>i32</a:t>
            </a:r>
            <a:r>
              <a:rPr lang="en" sz="2200">
                <a:solidFill>
                  <a:srgbClr val="B1E57F"/>
                </a:solidFill>
                <a:latin typeface="Source Code Pro"/>
                <a:ea typeface="Source Code Pro"/>
                <a:cs typeface="Source Code Pro"/>
                <a:sym typeface="Source Code Pro"/>
              </a:rPr>
              <a:t>&gt; = &amp;mut </a:t>
            </a:r>
            <a:r>
              <a:rPr lang="en" sz="2200">
                <a:solidFill>
                  <a:schemeClr val="lt2"/>
                </a:solidFill>
                <a:latin typeface="Source Code Pro"/>
                <a:ea typeface="Source Code Pro"/>
                <a:cs typeface="Source Code Pro"/>
                <a:sym typeface="Source Code Pro"/>
              </a:rPr>
              <a:t>years</a:t>
            </a:r>
            <a:r>
              <a:rPr lang="en" sz="2200">
                <a:solidFill>
                  <a:srgbClr val="B1E57F"/>
                </a:solidFill>
                <a:latin typeface="Source Code Pro"/>
                <a:ea typeface="Source Code Pro"/>
                <a:cs typeface="Source Code Pro"/>
                <a:sym typeface="Source Code Pro"/>
              </a:rPr>
              <a:t>;</a:t>
            </a:r>
            <a:endParaRPr i="1"/>
          </a:p>
          <a:p>
            <a:pPr indent="0" lvl="0" marL="0" rtl="0" algn="l">
              <a:spcBef>
                <a:spcPts val="1600"/>
              </a:spcBef>
              <a:spcAft>
                <a:spcPts val="0"/>
              </a:spcAft>
              <a:buNone/>
            </a:pPr>
            <a:r>
              <a:rPr lang="en">
                <a:solidFill>
                  <a:schemeClr val="lt2"/>
                </a:solidFill>
              </a:rPr>
              <a:t>slices                        </a:t>
            </a:r>
            <a:r>
              <a:rPr lang="en" sz="2200">
                <a:solidFill>
                  <a:srgbClr val="B1E57F"/>
                </a:solidFill>
                <a:latin typeface="Source Code Pro"/>
                <a:ea typeface="Source Code Pro"/>
                <a:cs typeface="Source Code Pro"/>
                <a:sym typeface="Source Code Pro"/>
              </a:rPr>
              <a:t>let </a:t>
            </a:r>
            <a:r>
              <a:rPr lang="en" sz="2200">
                <a:solidFill>
                  <a:schemeClr val="lt2"/>
                </a:solidFill>
                <a:latin typeface="Source Code Pro"/>
                <a:ea typeface="Source Code Pro"/>
                <a:cs typeface="Source Code Pro"/>
                <a:sym typeface="Source Code Pro"/>
              </a:rPr>
              <a:t>slice: </a:t>
            </a:r>
            <a:r>
              <a:rPr lang="en" sz="2200">
                <a:solidFill>
                  <a:srgbClr val="B1E57F"/>
                </a:solidFill>
                <a:latin typeface="Source Code Pro"/>
                <a:ea typeface="Source Code Pro"/>
                <a:cs typeface="Source Code Pro"/>
                <a:sym typeface="Source Code Pro"/>
              </a:rPr>
              <a:t>&amp;[</a:t>
            </a:r>
            <a:r>
              <a:rPr lang="en" sz="2200">
                <a:solidFill>
                  <a:schemeClr val="lt2"/>
                </a:solidFill>
                <a:latin typeface="Source Code Pro"/>
                <a:ea typeface="Source Code Pro"/>
                <a:cs typeface="Source Code Pro"/>
                <a:sym typeface="Source Code Pro"/>
              </a:rPr>
              <a:t>i32</a:t>
            </a:r>
            <a:r>
              <a:rPr lang="en" sz="2200">
                <a:solidFill>
                  <a:srgbClr val="B1E57F"/>
                </a:solidFill>
                <a:latin typeface="Source Code Pro"/>
                <a:ea typeface="Source Code Pro"/>
                <a:cs typeface="Source Code Pro"/>
                <a:sym typeface="Source Code Pro"/>
              </a:rPr>
              <a:t>] = &amp;</a:t>
            </a:r>
            <a:r>
              <a:rPr lang="en" sz="2200">
                <a:solidFill>
                  <a:srgbClr val="FFFFFF"/>
                </a:solidFill>
                <a:latin typeface="Source Code Pro"/>
                <a:ea typeface="Source Code Pro"/>
                <a:cs typeface="Source Code Pro"/>
                <a:sym typeface="Source Code Pro"/>
              </a:rPr>
              <a:t>years</a:t>
            </a:r>
            <a:r>
              <a:rPr lang="en" sz="2200">
                <a:solidFill>
                  <a:srgbClr val="B1E57F"/>
                </a:solidFill>
                <a:latin typeface="Source Code Pro"/>
                <a:ea typeface="Source Code Pro"/>
                <a:cs typeface="Source Code Pro"/>
                <a:sym typeface="Source Code Pro"/>
              </a:rPr>
              <a:t>[</a:t>
            </a:r>
            <a:r>
              <a:rPr lang="en" sz="2200">
                <a:solidFill>
                  <a:srgbClr val="FFFFFF"/>
                </a:solidFill>
                <a:latin typeface="Source Code Pro"/>
                <a:ea typeface="Source Code Pro"/>
                <a:cs typeface="Source Code Pro"/>
                <a:sym typeface="Source Code Pro"/>
              </a:rPr>
              <a:t>1</a:t>
            </a:r>
            <a:r>
              <a:rPr lang="en" sz="2200">
                <a:solidFill>
                  <a:srgbClr val="B1E57F"/>
                </a:solidFill>
                <a:latin typeface="Source Code Pro"/>
                <a:ea typeface="Source Code Pro"/>
                <a:cs typeface="Source Code Pro"/>
                <a:sym typeface="Source Code Pro"/>
              </a:rPr>
              <a:t>..</a:t>
            </a:r>
            <a:r>
              <a:rPr lang="en" sz="2200">
                <a:solidFill>
                  <a:srgbClr val="FFFFFF"/>
                </a:solidFill>
                <a:latin typeface="Source Code Pro"/>
                <a:ea typeface="Source Code Pro"/>
                <a:cs typeface="Source Code Pro"/>
                <a:sym typeface="Source Code Pro"/>
              </a:rPr>
              <a:t>3</a:t>
            </a:r>
            <a:r>
              <a:rPr lang="en" sz="2200">
                <a:solidFill>
                  <a:srgbClr val="B1E57F"/>
                </a:solidFill>
                <a:latin typeface="Source Code Pro"/>
                <a:ea typeface="Source Code Pro"/>
                <a:cs typeface="Source Code Pro"/>
                <a:sym typeface="Source Code Pro"/>
              </a:rPr>
              <a:t>];</a:t>
            </a:r>
            <a:endParaRPr sz="2200">
              <a:solidFill>
                <a:srgbClr val="B1E57F"/>
              </a:solidFill>
              <a:latin typeface="Source Code Pro"/>
              <a:ea typeface="Source Code Pro"/>
              <a:cs typeface="Source Code Pro"/>
              <a:sym typeface="Source Code Pro"/>
            </a:endParaRPr>
          </a:p>
          <a:p>
            <a:pPr indent="0" lvl="0" marL="0" rtl="0" algn="l">
              <a:spcBef>
                <a:spcPts val="1600"/>
              </a:spcBef>
              <a:spcAft>
                <a:spcPts val="1600"/>
              </a:spcAft>
              <a:buNone/>
            </a:pPr>
            <a:r>
              <a:rPr lang="en" sz="2200">
                <a:solidFill>
                  <a:srgbClr val="B1E57F"/>
                </a:solidFill>
                <a:latin typeface="Source Code Pro"/>
                <a:ea typeface="Source Code Pro"/>
                <a:cs typeface="Source Code Pro"/>
                <a:sym typeface="Source Code Pro"/>
              </a:rPr>
              <a:t>                let </a:t>
            </a:r>
            <a:r>
              <a:rPr lang="en" sz="2200">
                <a:solidFill>
                  <a:schemeClr val="lt2"/>
                </a:solidFill>
                <a:latin typeface="Source Code Pro"/>
                <a:ea typeface="Source Code Pro"/>
                <a:cs typeface="Source Code Pro"/>
                <a:sym typeface="Source Code Pro"/>
              </a:rPr>
              <a:t>foo: </a:t>
            </a:r>
            <a:r>
              <a:rPr lang="en" sz="2200">
                <a:solidFill>
                  <a:srgbClr val="B1E57F"/>
                </a:solidFill>
                <a:latin typeface="Source Code Pro"/>
                <a:ea typeface="Source Code Pro"/>
                <a:cs typeface="Source Code Pro"/>
                <a:sym typeface="Source Code Pro"/>
              </a:rPr>
              <a:t>&amp;str = &amp;</a:t>
            </a:r>
            <a:r>
              <a:rPr lang="en" sz="2200">
                <a:solidFill>
                  <a:srgbClr val="FFFFFF"/>
                </a:solidFill>
                <a:latin typeface="Source Code Pro"/>
                <a:ea typeface="Source Code Pro"/>
                <a:cs typeface="Source Code Pro"/>
                <a:sym typeface="Source Code Pro"/>
              </a:rPr>
              <a:t>string</a:t>
            </a:r>
            <a:r>
              <a:rPr lang="en" sz="2200">
                <a:solidFill>
                  <a:srgbClr val="B1E57F"/>
                </a:solidFill>
                <a:latin typeface="Source Code Pro"/>
                <a:ea typeface="Source Code Pro"/>
                <a:cs typeface="Source Code Pro"/>
                <a:sym typeface="Source Code Pro"/>
              </a:rPr>
              <a:t>[</a:t>
            </a:r>
            <a:r>
              <a:rPr lang="en" sz="2200">
                <a:solidFill>
                  <a:srgbClr val="FFFFFF"/>
                </a:solidFill>
                <a:latin typeface="Source Code Pro"/>
                <a:ea typeface="Source Code Pro"/>
                <a:cs typeface="Source Code Pro"/>
                <a:sym typeface="Source Code Pro"/>
              </a:rPr>
              <a:t>1</a:t>
            </a:r>
            <a:r>
              <a:rPr lang="en" sz="2200">
                <a:solidFill>
                  <a:srgbClr val="B1E57F"/>
                </a:solidFill>
                <a:latin typeface="Source Code Pro"/>
                <a:ea typeface="Source Code Pro"/>
                <a:cs typeface="Source Code Pro"/>
                <a:sym typeface="Source Code Pro"/>
              </a:rPr>
              <a:t>..</a:t>
            </a:r>
            <a:r>
              <a:rPr lang="en" sz="2200">
                <a:solidFill>
                  <a:srgbClr val="FFFFFF"/>
                </a:solidFill>
                <a:latin typeface="Source Code Pro"/>
                <a:ea typeface="Source Code Pro"/>
                <a:cs typeface="Source Code Pro"/>
                <a:sym typeface="Source Code Pro"/>
              </a:rPr>
              <a:t>3</a:t>
            </a:r>
            <a:r>
              <a:rPr lang="en" sz="2200">
                <a:solidFill>
                  <a:srgbClr val="B1E57F"/>
                </a:solidFill>
                <a:latin typeface="Source Code Pro"/>
                <a:ea typeface="Source Code Pro"/>
                <a:cs typeface="Source Code Pro"/>
                <a:sym typeface="Source Code Pro"/>
              </a:rPr>
              <a:t>];</a:t>
            </a:r>
            <a:endParaRPr sz="2200">
              <a:solidFill>
                <a:srgbClr val="B1E57F"/>
              </a:solidFill>
              <a:latin typeface="Source Code Pro"/>
              <a:ea typeface="Source Code Pro"/>
              <a:cs typeface="Source Code Pro"/>
              <a:sym typeface="Source Code Pro"/>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1" name="Shape 3461"/>
        <p:cNvGrpSpPr/>
        <p:nvPr/>
      </p:nvGrpSpPr>
      <p:grpSpPr>
        <a:xfrm>
          <a:off x="0" y="0"/>
          <a:ext cx="0" cy="0"/>
          <a:chOff x="0" y="0"/>
          <a:chExt cx="0" cy="0"/>
        </a:xfrm>
      </p:grpSpPr>
      <p:sp>
        <p:nvSpPr>
          <p:cNvPr id="3462" name="Google Shape;3462;p256"/>
          <p:cNvSpPr txBox="1"/>
          <p:nvPr>
            <p:ph idx="1" type="body"/>
          </p:nvPr>
        </p:nvSpPr>
        <p:spPr>
          <a:xfrm>
            <a:off x="483575" y="2025050"/>
            <a:ext cx="8954700" cy="31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lifetimes            </a:t>
            </a:r>
            <a:r>
              <a:rPr lang="en" sz="2200">
                <a:solidFill>
                  <a:schemeClr val="lt2"/>
                </a:solidFill>
              </a:rPr>
              <a:t>time between a value is allocated and deallocated</a:t>
            </a:r>
            <a:endParaRPr sz="2200"/>
          </a:p>
          <a:p>
            <a:pPr indent="0" lvl="0" marL="0" rtl="0" algn="l">
              <a:lnSpc>
                <a:spcPct val="115000"/>
              </a:lnSpc>
              <a:spcBef>
                <a:spcPts val="1600"/>
              </a:spcBef>
              <a:spcAft>
                <a:spcPts val="0"/>
              </a:spcAft>
              <a:buNone/>
            </a:pPr>
            <a:r>
              <a:rPr lang="en"/>
              <a:t>annotations     </a:t>
            </a:r>
            <a:r>
              <a:rPr lang="en" sz="2200">
                <a:solidFill>
                  <a:srgbClr val="B1E57F"/>
                </a:solidFill>
                <a:latin typeface="Source Code Pro"/>
                <a:ea typeface="Source Code Pro"/>
                <a:cs typeface="Source Code Pro"/>
                <a:sym typeface="Source Code Pro"/>
              </a:rPr>
              <a:t>struct </a:t>
            </a:r>
            <a:r>
              <a:rPr lang="en" sz="2200">
                <a:solidFill>
                  <a:schemeClr val="lt2"/>
                </a:solidFill>
                <a:latin typeface="Source Code Pro"/>
                <a:ea typeface="Source Code Pro"/>
                <a:cs typeface="Source Code Pro"/>
                <a:sym typeface="Source Code Pro"/>
              </a:rPr>
              <a:t>Foo</a:t>
            </a:r>
            <a:r>
              <a:rPr lang="en" sz="2200">
                <a:solidFill>
                  <a:srgbClr val="B1E57F"/>
                </a:solidFill>
                <a:latin typeface="Source Code Pro"/>
                <a:ea typeface="Source Code Pro"/>
                <a:cs typeface="Source Code Pro"/>
                <a:sym typeface="Source Code Pro"/>
              </a:rPr>
              <a:t>&lt;</a:t>
            </a:r>
            <a:r>
              <a:rPr lang="en" sz="2200">
                <a:solidFill>
                  <a:schemeClr val="lt2"/>
                </a:solidFill>
                <a:latin typeface="Source Code Pro"/>
                <a:ea typeface="Source Code Pro"/>
                <a:cs typeface="Source Code Pro"/>
                <a:sym typeface="Source Code Pro"/>
              </a:rPr>
              <a:t>'a</a:t>
            </a:r>
            <a:r>
              <a:rPr lang="en" sz="2200">
                <a:solidFill>
                  <a:srgbClr val="B1E57F"/>
                </a:solidFill>
                <a:latin typeface="Source Code Pro"/>
                <a:ea typeface="Source Code Pro"/>
                <a:cs typeface="Source Code Pro"/>
                <a:sym typeface="Source Code Pro"/>
              </a:rPr>
              <a:t>&gt;</a:t>
            </a:r>
            <a:r>
              <a:rPr lang="en" sz="2200">
                <a:solidFill>
                  <a:schemeClr val="lt2"/>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x: </a:t>
            </a:r>
            <a:r>
              <a:rPr lang="en" sz="2200">
                <a:solidFill>
                  <a:srgbClr val="B1E57F"/>
                </a:solidFill>
                <a:latin typeface="Source Code Pro"/>
                <a:ea typeface="Source Code Pro"/>
                <a:cs typeface="Source Code Pro"/>
                <a:sym typeface="Source Code Pro"/>
              </a:rPr>
              <a:t>&amp;</a:t>
            </a:r>
            <a:r>
              <a:rPr lang="en" sz="2200">
                <a:solidFill>
                  <a:schemeClr val="lt2"/>
                </a:solidFill>
                <a:latin typeface="Source Code Pro"/>
                <a:ea typeface="Source Code Pro"/>
                <a:cs typeface="Source Code Pro"/>
                <a:sym typeface="Source Code Pro"/>
              </a:rPr>
              <a:t>'a </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i64</a:t>
            </a:r>
            <a:r>
              <a:rPr lang="en" sz="2200">
                <a:solidFill>
                  <a:srgbClr val="B1E57F"/>
                </a:solidFill>
                <a:latin typeface="Source Code Pro"/>
                <a:ea typeface="Source Code Pro"/>
                <a:cs typeface="Source Code Pro"/>
                <a:sym typeface="Source Code Pro"/>
              </a:rPr>
              <a:t>] }</a:t>
            </a:r>
            <a:endParaRPr i="1"/>
          </a:p>
          <a:p>
            <a:pPr indent="0" lvl="0" marL="0" rtl="0" algn="l">
              <a:spcBef>
                <a:spcPts val="1600"/>
              </a:spcBef>
              <a:spcAft>
                <a:spcPts val="0"/>
              </a:spcAft>
              <a:buNone/>
            </a:pPr>
            <a:r>
              <a:rPr lang="en">
                <a:solidFill>
                  <a:schemeClr val="lt2"/>
                </a:solidFill>
              </a:rPr>
              <a:t>elision                </a:t>
            </a:r>
            <a:r>
              <a:rPr lang="en" sz="2200">
                <a:solidFill>
                  <a:srgbClr val="B1E57F"/>
                </a:solidFill>
                <a:latin typeface="Source Code Pro"/>
                <a:ea typeface="Source Code Pro"/>
                <a:cs typeface="Source Code Pro"/>
                <a:sym typeface="Source Code Pro"/>
              </a:rPr>
              <a:t>fn </a:t>
            </a:r>
            <a:r>
              <a:rPr lang="en" sz="2200">
                <a:solidFill>
                  <a:schemeClr val="lt2"/>
                </a:solidFill>
                <a:latin typeface="Source Code Pro"/>
                <a:ea typeface="Source Code Pro"/>
                <a:cs typeface="Source Code Pro"/>
                <a:sym typeface="Source Code Pro"/>
              </a:rPr>
              <a:t>len</a:t>
            </a:r>
            <a:r>
              <a:rPr lang="en" sz="2200">
                <a:solidFill>
                  <a:srgbClr val="B1E57F"/>
                </a:solidFill>
                <a:latin typeface="Source Code Pro"/>
                <a:ea typeface="Source Code Pro"/>
                <a:cs typeface="Source Code Pro"/>
                <a:sym typeface="Source Code Pro"/>
              </a:rPr>
              <a:t>&lt;</a:t>
            </a:r>
            <a:r>
              <a:rPr lang="en" sz="2200">
                <a:solidFill>
                  <a:schemeClr val="lt2"/>
                </a:solidFill>
                <a:latin typeface="Source Code Pro"/>
                <a:ea typeface="Source Code Pro"/>
                <a:cs typeface="Source Code Pro"/>
                <a:sym typeface="Source Code Pro"/>
              </a:rPr>
              <a:t>'a</a:t>
            </a:r>
            <a:r>
              <a:rPr lang="en" sz="2200">
                <a:solidFill>
                  <a:srgbClr val="B1E57F"/>
                </a:solidFill>
                <a:latin typeface="Source Code Pro"/>
                <a:ea typeface="Source Code Pro"/>
                <a:cs typeface="Source Code Pro"/>
                <a:sym typeface="Source Code Pro"/>
              </a:rPr>
              <a:t>&gt;(&amp;'a self) </a:t>
            </a:r>
            <a:r>
              <a:rPr lang="en" sz="2200">
                <a:solidFill>
                  <a:srgbClr val="FFFFFF"/>
                </a:solidFill>
                <a:latin typeface="Source Code Pro"/>
                <a:ea typeface="Source Code Pro"/>
                <a:cs typeface="Source Code Pro"/>
                <a:sym typeface="Source Code Pro"/>
              </a:rPr>
              <a:t>⇒</a:t>
            </a:r>
            <a:r>
              <a:rPr lang="en" sz="2200">
                <a:solidFill>
                  <a:srgbClr val="B1E57F"/>
                </a:solidFill>
                <a:latin typeface="Source Code Pro"/>
                <a:ea typeface="Source Code Pro"/>
                <a:cs typeface="Source Code Pro"/>
                <a:sym typeface="Source Code Pro"/>
              </a:rPr>
              <a:t> fn </a:t>
            </a:r>
            <a:r>
              <a:rPr lang="en" sz="2200">
                <a:solidFill>
                  <a:schemeClr val="lt2"/>
                </a:solidFill>
                <a:latin typeface="Source Code Pro"/>
                <a:ea typeface="Source Code Pro"/>
                <a:cs typeface="Source Code Pro"/>
                <a:sym typeface="Source Code Pro"/>
              </a:rPr>
              <a:t>len </a:t>
            </a:r>
            <a:r>
              <a:rPr lang="en" sz="2200">
                <a:solidFill>
                  <a:srgbClr val="B1E57F"/>
                </a:solidFill>
                <a:latin typeface="Source Code Pro"/>
                <a:ea typeface="Source Code Pro"/>
                <a:cs typeface="Source Code Pro"/>
                <a:sym typeface="Source Code Pro"/>
              </a:rPr>
              <a:t>(&amp;self)</a:t>
            </a:r>
            <a:endParaRPr/>
          </a:p>
          <a:p>
            <a:pPr indent="0" lvl="0" marL="0" rtl="0" algn="l">
              <a:lnSpc>
                <a:spcPct val="115000"/>
              </a:lnSpc>
              <a:spcBef>
                <a:spcPts val="1600"/>
              </a:spcBef>
              <a:spcAft>
                <a:spcPts val="1600"/>
              </a:spcAft>
              <a:buNone/>
            </a:pPr>
            <a:r>
              <a:rPr lang="en"/>
              <a:t>&amp;'static               </a:t>
            </a:r>
            <a:r>
              <a:rPr lang="en" sz="2200">
                <a:solidFill>
                  <a:srgbClr val="B1E57F"/>
                </a:solidFill>
                <a:latin typeface="Source Code Pro"/>
                <a:ea typeface="Source Code Pro"/>
                <a:cs typeface="Source Code Pro"/>
                <a:sym typeface="Source Code Pro"/>
              </a:rPr>
              <a:t>let</a:t>
            </a:r>
            <a:r>
              <a:rPr lang="en" sz="2200">
                <a:solidFill>
                  <a:schemeClr val="lt2"/>
                </a:solidFill>
              </a:rPr>
              <a:t> hi:</a:t>
            </a:r>
            <a:r>
              <a:rPr lang="en" sz="2200">
                <a:solidFill>
                  <a:srgbClr val="B1E57F"/>
                </a:solidFill>
                <a:latin typeface="Source Code Pro"/>
                <a:ea typeface="Source Code Pro"/>
                <a:cs typeface="Source Code Pro"/>
                <a:sym typeface="Source Code Pro"/>
              </a:rPr>
              <a:t> &amp;'static str = </a:t>
            </a:r>
            <a:r>
              <a:rPr lang="en" sz="2200">
                <a:solidFill>
                  <a:schemeClr val="lt2"/>
                </a:solidFill>
                <a:latin typeface="Source Code Pro"/>
                <a:ea typeface="Source Code Pro"/>
                <a:cs typeface="Source Code Pro"/>
                <a:sym typeface="Source Code Pro"/>
              </a:rPr>
              <a:t>"Hello, World!"</a:t>
            </a:r>
            <a:endParaRPr sz="2200">
              <a:solidFill>
                <a:srgbClr val="B1E57F"/>
              </a:solidFill>
              <a:latin typeface="Source Code Pro"/>
              <a:ea typeface="Source Code Pro"/>
              <a:cs typeface="Source Code Pro"/>
              <a:sym typeface="Source Code Pro"/>
            </a:endParaRPr>
          </a:p>
        </p:txBody>
      </p:sp>
      <p:sp>
        <p:nvSpPr>
          <p:cNvPr id="3463" name="Google Shape;3463;p256"/>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7. Lifetimes</a:t>
            </a:r>
            <a:endParaRPr>
              <a:latin typeface="Alegreya"/>
              <a:ea typeface="Alegreya"/>
              <a:cs typeface="Alegreya"/>
              <a:sym typeface="Alegreya"/>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7" name="Shape 3467"/>
        <p:cNvGrpSpPr/>
        <p:nvPr/>
      </p:nvGrpSpPr>
      <p:grpSpPr>
        <a:xfrm>
          <a:off x="0" y="0"/>
          <a:ext cx="0" cy="0"/>
          <a:chOff x="0" y="0"/>
          <a:chExt cx="0" cy="0"/>
        </a:xfrm>
      </p:grpSpPr>
      <p:sp>
        <p:nvSpPr>
          <p:cNvPr id="3468" name="Google Shape;3468;p257"/>
          <p:cNvSpPr txBox="1"/>
          <p:nvPr>
            <p:ph type="title"/>
          </p:nvPr>
        </p:nvSpPr>
        <p:spPr>
          <a:xfrm>
            <a:off x="1559925" y="468217"/>
            <a:ext cx="6561300" cy="9900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n"/>
              <a:t>Additional Resources</a:t>
            </a:r>
            <a:endParaRPr/>
          </a:p>
        </p:txBody>
      </p:sp>
      <p:sp>
        <p:nvSpPr>
          <p:cNvPr id="3469" name="Google Shape;3469;p257"/>
          <p:cNvSpPr txBox="1"/>
          <p:nvPr>
            <p:ph idx="1" type="body"/>
          </p:nvPr>
        </p:nvSpPr>
        <p:spPr>
          <a:xfrm>
            <a:off x="483575" y="2025050"/>
            <a:ext cx="8792400" cy="3156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3200">
                <a:solidFill>
                  <a:srgbClr val="93C47D"/>
                </a:solidFill>
              </a:rPr>
              <a:t>rust-lang.org/learn</a:t>
            </a:r>
            <a:endParaRPr sz="3200">
              <a:solidFill>
                <a:srgbClr val="93C47D"/>
              </a:solidFill>
            </a:endParaRPr>
          </a:p>
          <a:p>
            <a:pPr indent="0" lvl="0" marL="0" rtl="0" algn="l">
              <a:lnSpc>
                <a:spcPct val="115000"/>
              </a:lnSpc>
              <a:spcBef>
                <a:spcPts val="1600"/>
              </a:spcBef>
              <a:spcAft>
                <a:spcPts val="0"/>
              </a:spcAft>
              <a:buClr>
                <a:schemeClr val="dk1"/>
              </a:buClr>
              <a:buSzPts val="1100"/>
              <a:buFont typeface="Arial"/>
              <a:buNone/>
            </a:pPr>
            <a:r>
              <a:rPr lang="en" sz="3200">
                <a:solidFill>
                  <a:srgbClr val="93C47D"/>
                </a:solidFill>
              </a:rPr>
              <a:t>rust-lang.org/community</a:t>
            </a:r>
            <a:endParaRPr sz="3200">
              <a:solidFill>
                <a:srgbClr val="93C47D"/>
              </a:solidFill>
            </a:endParaRPr>
          </a:p>
          <a:p>
            <a:pPr indent="0" lvl="0" marL="0" rtl="0" algn="l">
              <a:lnSpc>
                <a:spcPct val="115000"/>
              </a:lnSpc>
              <a:spcBef>
                <a:spcPts val="1600"/>
              </a:spcBef>
              <a:spcAft>
                <a:spcPts val="0"/>
              </a:spcAft>
              <a:buClr>
                <a:schemeClr val="dk1"/>
              </a:buClr>
              <a:buSzPts val="1100"/>
              <a:buFont typeface="Arial"/>
              <a:buNone/>
            </a:pPr>
            <a:r>
              <a:rPr lang="en" sz="3200">
                <a:solidFill>
                  <a:srgbClr val="93C47D"/>
                </a:solidFill>
              </a:rPr>
              <a:t>rust-analyzer.github.io            </a:t>
            </a:r>
            <a:r>
              <a:rPr lang="en" sz="3200">
                <a:solidFill>
                  <a:schemeClr val="lt2"/>
                </a:solidFill>
              </a:rPr>
              <a:t>(LSP extension)</a:t>
            </a:r>
            <a:endParaRPr sz="3200">
              <a:solidFill>
                <a:srgbClr val="93C47D"/>
              </a:solidFill>
            </a:endParaRPr>
          </a:p>
          <a:p>
            <a:pPr indent="0" lvl="0" marL="0" rtl="0" algn="l">
              <a:lnSpc>
                <a:spcPct val="115000"/>
              </a:lnSpc>
              <a:spcBef>
                <a:spcPts val="1600"/>
              </a:spcBef>
              <a:spcAft>
                <a:spcPts val="1600"/>
              </a:spcAft>
              <a:buClr>
                <a:schemeClr val="dk1"/>
              </a:buClr>
              <a:buSzPts val="1100"/>
              <a:buFont typeface="Arial"/>
              <a:buNone/>
            </a:pPr>
            <a:r>
              <a:rPr lang="en" sz="3200">
                <a:solidFill>
                  <a:schemeClr val="lt2"/>
                </a:solidFill>
              </a:rPr>
              <a:t>The </a:t>
            </a:r>
            <a:r>
              <a:rPr lang="en" sz="3200">
                <a:solidFill>
                  <a:srgbClr val="93C47D"/>
                </a:solidFill>
              </a:rPr>
              <a:t>lessons/</a:t>
            </a:r>
            <a:r>
              <a:rPr lang="en" sz="3200">
                <a:solidFill>
                  <a:schemeClr val="lt2"/>
                </a:solidFill>
              </a:rPr>
              <a:t> directory in this</a:t>
            </a:r>
            <a:r>
              <a:rPr lang="en" sz="3200">
                <a:solidFill>
                  <a:schemeClr val="lt2"/>
                </a:solidFill>
              </a:rPr>
              <a:t> workshop’s repo</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9">
                                            <p:txEl>
                                              <p:pRg end="0" st="0"/>
                                            </p:txEl>
                                          </p:spTgt>
                                        </p:tgtEl>
                                        <p:attrNameLst>
                                          <p:attrName>style.visibility</p:attrName>
                                        </p:attrNameLst>
                                      </p:cBhvr>
                                      <p:to>
                                        <p:strVal val="visible"/>
                                      </p:to>
                                    </p:set>
                                    <p:animEffect filter="fade" transition="in">
                                      <p:cBhvr>
                                        <p:cTn dur="500"/>
                                        <p:tgtEl>
                                          <p:spTgt spid="34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9">
                                            <p:txEl>
                                              <p:pRg end="1" st="1"/>
                                            </p:txEl>
                                          </p:spTgt>
                                        </p:tgtEl>
                                        <p:attrNameLst>
                                          <p:attrName>style.visibility</p:attrName>
                                        </p:attrNameLst>
                                      </p:cBhvr>
                                      <p:to>
                                        <p:strVal val="visible"/>
                                      </p:to>
                                    </p:set>
                                    <p:animEffect filter="fade" transition="in">
                                      <p:cBhvr>
                                        <p:cTn dur="500"/>
                                        <p:tgtEl>
                                          <p:spTgt spid="34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9">
                                            <p:txEl>
                                              <p:pRg end="2" st="2"/>
                                            </p:txEl>
                                          </p:spTgt>
                                        </p:tgtEl>
                                        <p:attrNameLst>
                                          <p:attrName>style.visibility</p:attrName>
                                        </p:attrNameLst>
                                      </p:cBhvr>
                                      <p:to>
                                        <p:strVal val="visible"/>
                                      </p:to>
                                    </p:set>
                                    <p:animEffect filter="fade" transition="in">
                                      <p:cBhvr>
                                        <p:cTn dur="500"/>
                                        <p:tgtEl>
                                          <p:spTgt spid="34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9">
                                            <p:txEl>
                                              <p:pRg end="3" st="3"/>
                                            </p:txEl>
                                          </p:spTgt>
                                        </p:tgtEl>
                                        <p:attrNameLst>
                                          <p:attrName>style.visibility</p:attrName>
                                        </p:attrNameLst>
                                      </p:cBhvr>
                                      <p:to>
                                        <p:strVal val="visible"/>
                                      </p:to>
                                    </p:set>
                                    <p:animEffect filter="fade" transition="in">
                                      <p:cBhvr>
                                        <p:cTn dur="500"/>
                                        <p:tgtEl>
                                          <p:spTgt spid="346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3" name="Shape 3473"/>
        <p:cNvGrpSpPr/>
        <p:nvPr/>
      </p:nvGrpSpPr>
      <p:grpSpPr>
        <a:xfrm>
          <a:off x="0" y="0"/>
          <a:ext cx="0" cy="0"/>
          <a:chOff x="0" y="0"/>
          <a:chExt cx="0" cy="0"/>
        </a:xfrm>
      </p:grpSpPr>
      <p:pic>
        <p:nvPicPr>
          <p:cNvPr id="3474" name="Google Shape;3474;p258"/>
          <p:cNvPicPr preferRelativeResize="0"/>
          <p:nvPr/>
        </p:nvPicPr>
        <p:blipFill>
          <a:blip r:embed="rId3">
            <a:alphaModFix/>
          </a:blip>
          <a:stretch>
            <a:fillRect/>
          </a:stretch>
        </p:blipFill>
        <p:spPr>
          <a:xfrm>
            <a:off x="443925" y="1334469"/>
            <a:ext cx="3707875" cy="3015775"/>
          </a:xfrm>
          <a:prstGeom prst="rect">
            <a:avLst/>
          </a:prstGeom>
          <a:noFill/>
          <a:ln>
            <a:noFill/>
          </a:ln>
        </p:spPr>
      </p:pic>
      <p:sp>
        <p:nvSpPr>
          <p:cNvPr id="3475" name="Google Shape;3475;p258"/>
          <p:cNvSpPr txBox="1"/>
          <p:nvPr/>
        </p:nvSpPr>
        <p:spPr>
          <a:xfrm>
            <a:off x="1068670" y="2498791"/>
            <a:ext cx="2748000" cy="8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Source Sans Pro"/>
                <a:ea typeface="Source Sans Pro"/>
                <a:cs typeface="Source Sans Pro"/>
                <a:sym typeface="Source Sans Pro"/>
              </a:rPr>
              <a:t>@rtfeldman</a:t>
            </a:r>
            <a:endParaRPr sz="3600">
              <a:solidFill>
                <a:srgbClr val="FFFFFF"/>
              </a:solidFill>
              <a:latin typeface="Source Sans Pro"/>
              <a:ea typeface="Source Sans Pro"/>
              <a:cs typeface="Source Sans Pro"/>
              <a:sym typeface="Source Sans Pro"/>
            </a:endParaRPr>
          </a:p>
        </p:txBody>
      </p:sp>
      <p:pic>
        <p:nvPicPr>
          <p:cNvPr id="3476" name="Google Shape;3476;p258"/>
          <p:cNvPicPr preferRelativeResize="0"/>
          <p:nvPr/>
        </p:nvPicPr>
        <p:blipFill>
          <a:blip r:embed="rId4">
            <a:alphaModFix/>
          </a:blip>
          <a:stretch>
            <a:fillRect/>
          </a:stretch>
        </p:blipFill>
        <p:spPr>
          <a:xfrm>
            <a:off x="4658026" y="216924"/>
            <a:ext cx="4231400" cy="5291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Type Annotations</a:t>
            </a:r>
            <a:endParaRPr sz="3600">
              <a:solidFill>
                <a:srgbClr val="F3F3F3"/>
              </a:solidFill>
              <a:latin typeface="Alegreya"/>
              <a:ea typeface="Alegreya"/>
              <a:cs typeface="Alegreya"/>
              <a:sym typeface="Alegreya"/>
            </a:endParaRPr>
          </a:p>
        </p:txBody>
      </p:sp>
      <p:sp>
        <p:nvSpPr>
          <p:cNvPr id="244" name="Google Shape;244;p38"/>
          <p:cNvSpPr txBox="1"/>
          <p:nvPr/>
        </p:nvSpPr>
        <p:spPr>
          <a:xfrm>
            <a:off x="1103675" y="1990725"/>
            <a:ext cx="8040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main() </a:t>
            </a:r>
            <a:r>
              <a:rPr lang="en" sz="2400">
                <a:solidFill>
                  <a:srgbClr val="F6B26B"/>
                </a:solidFill>
                <a:latin typeface="Source Code Pro"/>
                <a:ea typeface="Source Code Pro"/>
                <a:cs typeface="Source Code Pro"/>
                <a:sym typeface="Source Code Pro"/>
              </a:rPr>
              <a:t>{</a:t>
            </a:r>
            <a:endParaRPr sz="2400">
              <a:solidFill>
                <a:srgbClr val="93C47D"/>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x</a:t>
            </a:r>
            <a:r>
              <a:rPr lang="en" sz="2400">
                <a:solidFill>
                  <a:srgbClr val="6D9EEB"/>
                </a:solidFill>
                <a:latin typeface="Source Code Pro"/>
                <a:ea typeface="Source Code Pro"/>
                <a:cs typeface="Source Code Pro"/>
                <a:sym typeface="Source Code Pro"/>
              </a:rPr>
              <a:t>: f64</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y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2.2</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println!(</a:t>
            </a:r>
            <a:r>
              <a:rPr lang="en" sz="2400">
                <a:solidFill>
                  <a:srgbClr val="A2C4C9"/>
                </a:solidFill>
                <a:latin typeface="Source Code Pro"/>
                <a:ea typeface="Source Code Pro"/>
                <a:cs typeface="Source Code Pro"/>
                <a:sym typeface="Source Code Pro"/>
              </a:rPr>
              <a:t>"x times y is </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x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nvSpPr>
        <p:spPr>
          <a:xfrm>
            <a:off x="646475" y="1457325"/>
            <a:ext cx="7701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main()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let </a:t>
            </a:r>
            <a:r>
              <a:rPr lang="en" sz="2400">
                <a:solidFill>
                  <a:srgbClr val="FFFFFF"/>
                </a:solidFill>
                <a:latin typeface="Source Code Pro"/>
                <a:ea typeface="Source Code Pro"/>
                <a:cs typeface="Source Code Pro"/>
                <a:sym typeface="Source Code Pro"/>
              </a:rPr>
              <a:t>answer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multiply_both(1.1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println!(</a:t>
            </a:r>
            <a:r>
              <a:rPr lang="en" sz="2400">
                <a:solidFill>
                  <a:srgbClr val="A2C4C9"/>
                </a:solidFill>
                <a:latin typeface="Source Code Pro"/>
                <a:ea typeface="Source Code Pro"/>
                <a:cs typeface="Source Code Pro"/>
                <a:sym typeface="Source Code Pro"/>
              </a:rPr>
              <a:t>"1.1 × 2.2 =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answer)</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50" name="Google Shape;250;p39"/>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Type Annotations</a:t>
            </a:r>
            <a:endParaRPr sz="3600">
              <a:solidFill>
                <a:srgbClr val="F3F3F3"/>
              </a:solidFill>
              <a:latin typeface="Alegreya"/>
              <a:ea typeface="Alegreya"/>
              <a:cs typeface="Alegreya"/>
              <a:sym typeface="Alegreya"/>
            </a:endParaRPr>
          </a:p>
        </p:txBody>
      </p:sp>
      <p:sp>
        <p:nvSpPr>
          <p:cNvPr id="251" name="Google Shape;251;p39"/>
          <p:cNvSpPr txBox="1"/>
          <p:nvPr/>
        </p:nvSpPr>
        <p:spPr>
          <a:xfrm>
            <a:off x="341675" y="3667125"/>
            <a:ext cx="849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B4A7D6"/>
                </a:solidFill>
                <a:latin typeface="Source Sans Pro"/>
                <a:ea typeface="Source Sans Pro"/>
                <a:cs typeface="Source Sans Pro"/>
                <a:sym typeface="Source Sans Pro"/>
              </a:rPr>
              <a:t>“</a:t>
            </a:r>
            <a:r>
              <a:rPr lang="en" sz="2200">
                <a:solidFill>
                  <a:srgbClr val="FFFFFF"/>
                </a:solidFill>
                <a:latin typeface="Source Code Pro"/>
                <a:ea typeface="Source Code Pro"/>
                <a:cs typeface="Source Code Pro"/>
                <a:sym typeface="Source Code Pro"/>
              </a:rPr>
              <a:t>multiply_both</a:t>
            </a:r>
            <a:r>
              <a:rPr lang="en" sz="2400">
                <a:solidFill>
                  <a:srgbClr val="B4A7D6"/>
                </a:solidFill>
                <a:latin typeface="Source Sans Pro"/>
                <a:ea typeface="Source Sans Pro"/>
                <a:cs typeface="Source Sans Pro"/>
                <a:sym typeface="Source Sans Pro"/>
              </a:rPr>
              <a:t> takes two </a:t>
            </a:r>
            <a:r>
              <a:rPr lang="en" sz="2200">
                <a:solidFill>
                  <a:srgbClr val="FFFFFF"/>
                </a:solidFill>
                <a:latin typeface="Source Code Pro"/>
                <a:ea typeface="Source Code Pro"/>
                <a:cs typeface="Source Code Pro"/>
                <a:sym typeface="Source Code Pro"/>
              </a:rPr>
              <a:t>f64</a:t>
            </a:r>
            <a:r>
              <a:rPr lang="en" sz="2400">
                <a:solidFill>
                  <a:srgbClr val="B4A7D6"/>
                </a:solidFill>
                <a:latin typeface="Source Sans Pro"/>
                <a:ea typeface="Source Sans Pro"/>
                <a:cs typeface="Source Sans Pro"/>
                <a:sym typeface="Source Sans Pro"/>
              </a:rPr>
              <a:t> </a:t>
            </a:r>
            <a:r>
              <a:rPr lang="en" sz="2400">
                <a:solidFill>
                  <a:srgbClr val="B4A7D6"/>
                </a:solidFill>
                <a:latin typeface="Source Sans Pro"/>
                <a:ea typeface="Source Sans Pro"/>
                <a:cs typeface="Source Sans Pro"/>
                <a:sym typeface="Source Sans Pro"/>
              </a:rPr>
              <a:t>arguments</a:t>
            </a:r>
            <a:r>
              <a:rPr lang="en" sz="2400">
                <a:solidFill>
                  <a:srgbClr val="B4A7D6"/>
                </a:solidFill>
                <a:latin typeface="Source Sans Pro"/>
                <a:ea typeface="Source Sans Pro"/>
                <a:cs typeface="Source Sans Pro"/>
                <a:sym typeface="Source Sans Pro"/>
              </a:rPr>
              <a:t> and returns an </a:t>
            </a:r>
            <a:r>
              <a:rPr lang="en" sz="2200">
                <a:solidFill>
                  <a:srgbClr val="FFFFFF"/>
                </a:solidFill>
                <a:latin typeface="Source Code Pro"/>
                <a:ea typeface="Source Code Pro"/>
                <a:cs typeface="Source Code Pro"/>
                <a:sym typeface="Source Code Pro"/>
              </a:rPr>
              <a:t>f64</a:t>
            </a:r>
            <a:r>
              <a:rPr lang="en" sz="2400">
                <a:solidFill>
                  <a:srgbClr val="B4A7D6"/>
                </a:solidFill>
                <a:latin typeface="Source Sans Pro"/>
                <a:ea typeface="Source Sans Pro"/>
                <a:cs typeface="Source Sans Pro"/>
                <a:sym typeface="Source Sans Pro"/>
              </a:rPr>
              <a:t>”</a:t>
            </a:r>
            <a:endParaRPr sz="2400">
              <a:solidFill>
                <a:srgbClr val="B4A7D6"/>
              </a:solidFill>
              <a:latin typeface="Source Sans Pro"/>
              <a:ea typeface="Source Sans Pro"/>
              <a:cs typeface="Source Sans Pro"/>
              <a:sym typeface="Source Sans Pro"/>
            </a:endParaRPr>
          </a:p>
        </p:txBody>
      </p:sp>
      <p:sp>
        <p:nvSpPr>
          <p:cNvPr id="252" name="Google Shape;252;p39"/>
          <p:cNvSpPr txBox="1"/>
          <p:nvPr/>
        </p:nvSpPr>
        <p:spPr>
          <a:xfrm>
            <a:off x="646475" y="4124325"/>
            <a:ext cx="7701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multiply_both(x: f64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 f64)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f64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return </a:t>
            </a:r>
            <a:r>
              <a:rPr lang="en" sz="2400">
                <a:solidFill>
                  <a:srgbClr val="FFFFFF"/>
                </a:solidFill>
                <a:latin typeface="Source Code Pro"/>
                <a:ea typeface="Source Code Pro"/>
                <a:cs typeface="Source Code Pro"/>
                <a:sym typeface="Source Code Pro"/>
              </a:rPr>
              <a:t>x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253" name="Google Shape;253;p39"/>
          <p:cNvSpPr txBox="1"/>
          <p:nvPr/>
        </p:nvSpPr>
        <p:spPr>
          <a:xfrm>
            <a:off x="341675" y="1000125"/>
            <a:ext cx="8497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B4A7D6"/>
                </a:solidFill>
                <a:latin typeface="Source Sans Pro"/>
                <a:ea typeface="Source Sans Pro"/>
                <a:cs typeface="Source Sans Pro"/>
                <a:sym typeface="Source Sans Pro"/>
              </a:rPr>
              <a:t>“</a:t>
            </a:r>
            <a:r>
              <a:rPr lang="en" sz="2200">
                <a:solidFill>
                  <a:srgbClr val="FFFFFF"/>
                </a:solidFill>
                <a:latin typeface="Source Code Pro"/>
                <a:ea typeface="Source Code Pro"/>
                <a:cs typeface="Source Code Pro"/>
                <a:sym typeface="Source Code Pro"/>
              </a:rPr>
              <a:t>main</a:t>
            </a:r>
            <a:r>
              <a:rPr lang="en" sz="2400">
                <a:solidFill>
                  <a:srgbClr val="B4A7D6"/>
                </a:solidFill>
                <a:latin typeface="Source Sans Pro"/>
                <a:ea typeface="Source Sans Pro"/>
                <a:cs typeface="Source Sans Pro"/>
                <a:sym typeface="Source Sans Pro"/>
              </a:rPr>
              <a:t> takes no arguments and returns nothing”</a:t>
            </a:r>
            <a:endParaRPr sz="2400">
              <a:solidFill>
                <a:srgbClr val="B4A7D6"/>
              </a:solidFill>
              <a:latin typeface="Source Sans Pro"/>
              <a:ea typeface="Source Sans Pro"/>
              <a:cs typeface="Source Sans Pro"/>
              <a:sym typeface="Source Sans Pro"/>
            </a:endParaRPr>
          </a:p>
        </p:txBody>
      </p:sp>
      <p:sp>
        <p:nvSpPr>
          <p:cNvPr id="254" name="Google Shape;254;p39"/>
          <p:cNvSpPr/>
          <p:nvPr/>
        </p:nvSpPr>
        <p:spPr>
          <a:xfrm>
            <a:off x="2663775" y="2605825"/>
            <a:ext cx="377700" cy="466800"/>
          </a:xfrm>
          <a:prstGeom prst="ellipse">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9"/>
          <p:cNvSpPr txBox="1"/>
          <p:nvPr/>
        </p:nvSpPr>
        <p:spPr>
          <a:xfrm>
            <a:off x="2662475" y="3110625"/>
            <a:ext cx="6422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t>
            </a:r>
            <a:r>
              <a:rPr lang="en" sz="2400">
                <a:solidFill>
                  <a:srgbClr val="FF00FF"/>
                </a:solidFill>
                <a:latin typeface="Source Sans Pro"/>
                <a:ea typeface="Source Sans Pro"/>
                <a:cs typeface="Source Sans Pro"/>
                <a:sym typeface="Source Sans Pro"/>
              </a:rPr>
              <a:t> </a:t>
            </a:r>
            <a:r>
              <a:rPr lang="en" sz="2400">
                <a:solidFill>
                  <a:srgbClr val="B4A7D6"/>
                </a:solidFill>
                <a:latin typeface="Source Sans Pro"/>
                <a:ea typeface="Source Sans Pro"/>
                <a:cs typeface="Source Sans Pro"/>
                <a:sym typeface="Source Sans Pro"/>
              </a:rPr>
              <a:t>means</a:t>
            </a:r>
            <a:r>
              <a:rPr lang="en" sz="2400">
                <a:solidFill>
                  <a:srgbClr val="FF00FF"/>
                </a:solidFill>
                <a:latin typeface="Source Sans Pro"/>
                <a:ea typeface="Source Sans Pro"/>
                <a:cs typeface="Source Sans Pro"/>
                <a:sym typeface="Source Sans Pro"/>
              </a:rPr>
              <a:t> </a:t>
            </a:r>
            <a:r>
              <a:rPr lang="en" sz="2400">
                <a:solidFill>
                  <a:srgbClr val="FFFFFF"/>
                </a:solidFill>
                <a:latin typeface="Source Code Pro"/>
                <a:ea typeface="Source Code Pro"/>
                <a:cs typeface="Source Code Pro"/>
                <a:sym typeface="Source Code Pro"/>
              </a:rPr>
              <a:t>println</a:t>
            </a:r>
            <a:r>
              <a:rPr lang="en" sz="2400">
                <a:solidFill>
                  <a:srgbClr val="FF00FF"/>
                </a:solidFill>
                <a:latin typeface="Source Sans Pro"/>
                <a:ea typeface="Source Sans Pro"/>
                <a:cs typeface="Source Sans Pro"/>
                <a:sym typeface="Source Sans Pro"/>
              </a:rPr>
              <a:t> </a:t>
            </a:r>
            <a:r>
              <a:rPr lang="en" sz="2400">
                <a:solidFill>
                  <a:srgbClr val="B4A7D6"/>
                </a:solidFill>
                <a:latin typeface="Source Sans Pro"/>
                <a:ea typeface="Source Sans Pro"/>
                <a:cs typeface="Source Sans Pro"/>
                <a:sym typeface="Source Sans Pro"/>
              </a:rPr>
              <a:t>is a </a:t>
            </a:r>
            <a:r>
              <a:rPr i="1" lang="en" sz="2400">
                <a:solidFill>
                  <a:srgbClr val="B4A7D6"/>
                </a:solidFill>
                <a:latin typeface="Source Sans Pro"/>
                <a:ea typeface="Source Sans Pro"/>
                <a:cs typeface="Source Sans Pro"/>
                <a:sym typeface="Source Sans Pro"/>
              </a:rPr>
              <a:t>macro</a:t>
            </a:r>
            <a:r>
              <a:rPr lang="en" sz="2400">
                <a:solidFill>
                  <a:srgbClr val="B4A7D6"/>
                </a:solidFill>
                <a:latin typeface="Source Sans Pro"/>
                <a:ea typeface="Source Sans Pro"/>
                <a:cs typeface="Source Sans Pro"/>
                <a:sym typeface="Source Sans Pro"/>
              </a:rPr>
              <a:t>, not a </a:t>
            </a:r>
            <a:r>
              <a:rPr i="1" lang="en" sz="2400">
                <a:solidFill>
                  <a:srgbClr val="B4A7D6"/>
                </a:solidFill>
                <a:latin typeface="Source Sans Pro"/>
                <a:ea typeface="Source Sans Pro"/>
                <a:cs typeface="Source Sans Pro"/>
                <a:sym typeface="Source Sans Pro"/>
              </a:rPr>
              <a:t>function</a:t>
            </a:r>
            <a:endParaRPr i="1" sz="2400">
              <a:solidFill>
                <a:srgbClr val="B4A7D6"/>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nvSpPr>
        <p:spPr>
          <a:xfrm>
            <a:off x="646475" y="4113500"/>
            <a:ext cx="8497500" cy="117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i="1" lang="en" sz="3000">
                <a:solidFill>
                  <a:srgbClr val="E06666"/>
                </a:solidFill>
                <a:latin typeface="Source Sans Pro"/>
                <a:ea typeface="Source Sans Pro"/>
                <a:cs typeface="Source Sans Pro"/>
                <a:sym typeface="Source Sans Pro"/>
              </a:rPr>
              <a:t>more memory used</a:t>
            </a:r>
            <a:r>
              <a:rPr lang="en" sz="3000">
                <a:solidFill>
                  <a:srgbClr val="FFFFFF"/>
                </a:solidFill>
                <a:latin typeface="Source Sans Pro"/>
                <a:ea typeface="Source Sans Pro"/>
                <a:cs typeface="Source Sans Pro"/>
                <a:sym typeface="Source Sans Pro"/>
              </a:rPr>
              <a:t> </a:t>
            </a:r>
            <a:r>
              <a:rPr b="1" i="1" lang="en" sz="3000">
                <a:solidFill>
                  <a:srgbClr val="FFFFFF"/>
                </a:solidFill>
                <a:latin typeface="Source Sans Pro"/>
                <a:ea typeface="Source Sans Pro"/>
                <a:cs typeface="Source Sans Pro"/>
                <a:sym typeface="Source Sans Pro"/>
              </a:rPr>
              <a:t> allows for more precision</a:t>
            </a:r>
            <a:endParaRPr b="1" i="1" sz="3000">
              <a:solidFill>
                <a:srgbClr val="FFFFFF"/>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b="1" i="1" lang="en" sz="3000">
                <a:solidFill>
                  <a:srgbClr val="E06666"/>
                </a:solidFill>
                <a:latin typeface="Source Sans Pro"/>
                <a:ea typeface="Source Sans Pro"/>
                <a:cs typeface="Source Sans Pro"/>
                <a:sym typeface="Source Sans Pro"/>
              </a:rPr>
              <a:t>more memory used</a:t>
            </a:r>
            <a:r>
              <a:rPr lang="en" sz="3000">
                <a:solidFill>
                  <a:srgbClr val="FFFFFF"/>
                </a:solidFill>
                <a:latin typeface="Source Sans Pro"/>
                <a:ea typeface="Source Sans Pro"/>
                <a:cs typeface="Source Sans Pro"/>
                <a:sym typeface="Source Sans Pro"/>
              </a:rPr>
              <a:t> </a:t>
            </a:r>
            <a:r>
              <a:rPr b="1" i="1" lang="en" sz="3000">
                <a:solidFill>
                  <a:srgbClr val="FFFFFF"/>
                </a:solidFill>
                <a:latin typeface="Source Sans Pro"/>
                <a:ea typeface="Source Sans Pro"/>
                <a:cs typeface="Source Sans Pro"/>
                <a:sym typeface="Source Sans Pro"/>
              </a:rPr>
              <a:t>may slow down the program</a:t>
            </a:r>
            <a:endParaRPr b="1" i="1" sz="3000">
              <a:solidFill>
                <a:srgbClr val="FFFFFF"/>
              </a:solidFill>
              <a:latin typeface="Source Sans Pro"/>
              <a:ea typeface="Source Sans Pro"/>
              <a:cs typeface="Source Sans Pro"/>
              <a:sym typeface="Source Sans Pro"/>
            </a:endParaRPr>
          </a:p>
        </p:txBody>
      </p:sp>
      <p:sp>
        <p:nvSpPr>
          <p:cNvPr id="261" name="Google Shape;261;p40"/>
          <p:cNvSpPr txBox="1"/>
          <p:nvPr/>
        </p:nvSpPr>
        <p:spPr>
          <a:xfrm>
            <a:off x="646475" y="1685925"/>
            <a:ext cx="77724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6B26B"/>
                </a:solidFill>
                <a:latin typeface="Source Code Pro"/>
                <a:ea typeface="Source Code Pro"/>
                <a:cs typeface="Source Code Pro"/>
                <a:sym typeface="Source Code Pro"/>
              </a:rPr>
              <a:t>let </a:t>
            </a:r>
            <a:r>
              <a:rPr lang="en" sz="3200">
                <a:solidFill>
                  <a:srgbClr val="FFFFFF"/>
                </a:solidFill>
                <a:latin typeface="Source Code Pro"/>
                <a:ea typeface="Source Code Pro"/>
                <a:cs typeface="Source Code Pro"/>
                <a:sym typeface="Source Code Pro"/>
              </a:rPr>
              <a:t>x: f64</a:t>
            </a:r>
            <a:r>
              <a:rPr lang="en" sz="3200">
                <a:solidFill>
                  <a:srgbClr val="FFFFFF"/>
                </a:solidFill>
                <a:latin typeface="Source Code Pro"/>
                <a:ea typeface="Source Code Pro"/>
                <a:cs typeface="Source Code Pro"/>
                <a:sym typeface="Source Code Pro"/>
              </a:rPr>
              <a:t> </a:t>
            </a:r>
            <a:r>
              <a:rPr lang="en" sz="3200">
                <a:solidFill>
                  <a:srgbClr val="F6B26B"/>
                </a:solidFill>
                <a:latin typeface="Source Code Pro"/>
                <a:ea typeface="Source Code Pro"/>
                <a:cs typeface="Source Code Pro"/>
                <a:sym typeface="Source Code Pro"/>
              </a:rPr>
              <a:t>=</a:t>
            </a:r>
            <a:r>
              <a:rPr lang="en" sz="3200">
                <a:solidFill>
                  <a:srgbClr val="FFFFFF"/>
                </a:solidFill>
                <a:latin typeface="Source Code Pro"/>
                <a:ea typeface="Source Code Pro"/>
                <a:cs typeface="Source Code Pro"/>
                <a:sym typeface="Source Code Pro"/>
              </a:rPr>
              <a:t> 10.0 </a:t>
            </a:r>
            <a:r>
              <a:rPr lang="en" sz="3200">
                <a:solidFill>
                  <a:srgbClr val="F6B26B"/>
                </a:solidFill>
                <a:latin typeface="Source Code Pro"/>
                <a:ea typeface="Source Code Pro"/>
                <a:cs typeface="Source Code Pro"/>
                <a:sym typeface="Source Code Pro"/>
              </a:rPr>
              <a:t>/</a:t>
            </a:r>
            <a:r>
              <a:rPr lang="en" sz="3200">
                <a:solidFill>
                  <a:srgbClr val="FFFFFF"/>
                </a:solidFill>
                <a:latin typeface="Source Code Pro"/>
                <a:ea typeface="Source Code Pro"/>
                <a:cs typeface="Source Code Pro"/>
                <a:sym typeface="Source Code Pro"/>
              </a:rPr>
              <a:t> 3.0</a:t>
            </a:r>
            <a:r>
              <a:rPr lang="en" sz="3200">
                <a:solidFill>
                  <a:srgbClr val="F6B26B"/>
                </a:solidFill>
                <a:latin typeface="Source Code Pro"/>
                <a:ea typeface="Source Code Pro"/>
                <a:cs typeface="Source Code Pro"/>
                <a:sym typeface="Source Code Pro"/>
              </a:rPr>
              <a:t>;</a:t>
            </a:r>
            <a:endParaRPr sz="32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t/>
            </a:r>
            <a:endParaRPr sz="32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3200">
                <a:solidFill>
                  <a:srgbClr val="F6B26B"/>
                </a:solidFill>
                <a:latin typeface="Source Code Pro"/>
                <a:ea typeface="Source Code Pro"/>
                <a:cs typeface="Source Code Pro"/>
                <a:sym typeface="Source Code Pro"/>
              </a:rPr>
              <a:t>let </a:t>
            </a:r>
            <a:r>
              <a:rPr lang="en" sz="3200">
                <a:solidFill>
                  <a:srgbClr val="FFFFFF"/>
                </a:solidFill>
                <a:latin typeface="Source Code Pro"/>
                <a:ea typeface="Source Code Pro"/>
                <a:cs typeface="Source Code Pro"/>
                <a:sym typeface="Source Code Pro"/>
              </a:rPr>
              <a:t>y: f32 </a:t>
            </a:r>
            <a:r>
              <a:rPr lang="en" sz="3200">
                <a:solidFill>
                  <a:srgbClr val="F6B26B"/>
                </a:solidFill>
                <a:latin typeface="Source Code Pro"/>
                <a:ea typeface="Source Code Pro"/>
                <a:cs typeface="Source Code Pro"/>
                <a:sym typeface="Source Code Pro"/>
              </a:rPr>
              <a:t>=</a:t>
            </a:r>
            <a:r>
              <a:rPr lang="en" sz="3200">
                <a:solidFill>
                  <a:srgbClr val="FFFFFF"/>
                </a:solidFill>
                <a:latin typeface="Source Code Pro"/>
                <a:ea typeface="Source Code Pro"/>
                <a:cs typeface="Source Code Pro"/>
                <a:sym typeface="Source Code Pro"/>
              </a:rPr>
              <a:t> 10.0 </a:t>
            </a:r>
            <a:r>
              <a:rPr lang="en" sz="3200">
                <a:solidFill>
                  <a:srgbClr val="F6B26B"/>
                </a:solidFill>
                <a:latin typeface="Source Code Pro"/>
                <a:ea typeface="Source Code Pro"/>
                <a:cs typeface="Source Code Pro"/>
                <a:sym typeface="Source Code Pro"/>
              </a:rPr>
              <a:t>/</a:t>
            </a:r>
            <a:r>
              <a:rPr lang="en" sz="3200">
                <a:solidFill>
                  <a:srgbClr val="FFFFFF"/>
                </a:solidFill>
                <a:latin typeface="Source Code Pro"/>
                <a:ea typeface="Source Code Pro"/>
                <a:cs typeface="Source Code Pro"/>
                <a:sym typeface="Source Code Pro"/>
              </a:rPr>
              <a:t> 3.0</a:t>
            </a:r>
            <a:r>
              <a:rPr lang="en" sz="3200">
                <a:solidFill>
                  <a:srgbClr val="F6B26B"/>
                </a:solidFill>
                <a:latin typeface="Source Code Pro"/>
                <a:ea typeface="Source Code Pro"/>
                <a:cs typeface="Source Code Pro"/>
                <a:sym typeface="Source Code Pro"/>
              </a:rPr>
              <a:t>;</a:t>
            </a:r>
            <a:endParaRPr sz="3200">
              <a:solidFill>
                <a:srgbClr val="F6B26B"/>
              </a:solidFill>
              <a:latin typeface="Source Code Pro"/>
              <a:ea typeface="Source Code Pro"/>
              <a:cs typeface="Source Code Pro"/>
              <a:sym typeface="Source Code Pro"/>
            </a:endParaRPr>
          </a:p>
        </p:txBody>
      </p:sp>
      <p:sp>
        <p:nvSpPr>
          <p:cNvPr id="262" name="Google Shape;262;p40"/>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Float Sizes</a:t>
            </a:r>
            <a:endParaRPr sz="3600">
              <a:solidFill>
                <a:srgbClr val="F3F3F3"/>
              </a:solidFill>
              <a:latin typeface="Alegreya"/>
              <a:ea typeface="Alegreya"/>
              <a:cs typeface="Alegreya"/>
              <a:sym typeface="Alegreya"/>
            </a:endParaRPr>
          </a:p>
        </p:txBody>
      </p:sp>
      <p:sp>
        <p:nvSpPr>
          <p:cNvPr id="263" name="Google Shape;263;p40"/>
          <p:cNvSpPr txBox="1"/>
          <p:nvPr/>
        </p:nvSpPr>
        <p:spPr>
          <a:xfrm>
            <a:off x="2348000" y="1152525"/>
            <a:ext cx="67959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FFFFF"/>
                </a:solidFill>
                <a:latin typeface="Source Code Pro"/>
                <a:ea typeface="Source Code Pro"/>
                <a:cs typeface="Source Code Pro"/>
                <a:sym typeface="Source Code Pro"/>
              </a:rPr>
              <a:t>f64</a:t>
            </a:r>
            <a:r>
              <a:rPr lang="en" sz="3200">
                <a:solidFill>
                  <a:srgbClr val="FFFFFF"/>
                </a:solidFill>
                <a:latin typeface="Source Sans Pro"/>
                <a:ea typeface="Source Sans Pro"/>
                <a:cs typeface="Source Sans Pro"/>
                <a:sym typeface="Source Sans Pro"/>
              </a:rPr>
              <a:t> </a:t>
            </a:r>
            <a:r>
              <a:rPr lang="en" sz="3200">
                <a:solidFill>
                  <a:srgbClr val="B4A7D6"/>
                </a:solidFill>
                <a:latin typeface="Source Sans Pro"/>
                <a:ea typeface="Source Sans Pro"/>
                <a:cs typeface="Source Sans Pro"/>
                <a:sym typeface="Source Sans Pro"/>
              </a:rPr>
              <a:t>has </a:t>
            </a:r>
            <a:r>
              <a:rPr lang="en" sz="3200">
                <a:solidFill>
                  <a:srgbClr val="FFFFFF"/>
                </a:solidFill>
                <a:latin typeface="Source Sans Pro"/>
                <a:ea typeface="Source Sans Pro"/>
                <a:cs typeface="Source Sans Pro"/>
                <a:sym typeface="Source Sans Pro"/>
              </a:rPr>
              <a:t>64 bits</a:t>
            </a:r>
            <a:r>
              <a:rPr lang="en" sz="3200">
                <a:solidFill>
                  <a:srgbClr val="B4A7D6"/>
                </a:solidFill>
                <a:latin typeface="Source Sans Pro"/>
                <a:ea typeface="Source Sans Pro"/>
                <a:cs typeface="Source Sans Pro"/>
                <a:sym typeface="Source Sans Pro"/>
              </a:rPr>
              <a:t> (8 bytes) of storage</a:t>
            </a:r>
            <a:endParaRPr sz="3200">
              <a:solidFill>
                <a:srgbClr val="B4A7D6"/>
              </a:solidFill>
              <a:latin typeface="Source Sans Pro"/>
              <a:ea typeface="Source Sans Pro"/>
              <a:cs typeface="Source Sans Pro"/>
              <a:sym typeface="Source Sans Pro"/>
            </a:endParaRPr>
          </a:p>
        </p:txBody>
      </p:sp>
      <p:sp>
        <p:nvSpPr>
          <p:cNvPr id="264" name="Google Shape;264;p40"/>
          <p:cNvSpPr txBox="1"/>
          <p:nvPr/>
        </p:nvSpPr>
        <p:spPr>
          <a:xfrm>
            <a:off x="2348000" y="3204750"/>
            <a:ext cx="6211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FFFFF"/>
                </a:solidFill>
                <a:latin typeface="Source Code Pro"/>
                <a:ea typeface="Source Code Pro"/>
                <a:cs typeface="Source Code Pro"/>
                <a:sym typeface="Source Code Pro"/>
              </a:rPr>
              <a:t>f32</a:t>
            </a:r>
            <a:r>
              <a:rPr lang="en" sz="3200">
                <a:solidFill>
                  <a:srgbClr val="FFFFFF"/>
                </a:solidFill>
                <a:latin typeface="Source Sans Pro"/>
                <a:ea typeface="Source Sans Pro"/>
                <a:cs typeface="Source Sans Pro"/>
                <a:sym typeface="Source Sans Pro"/>
              </a:rPr>
              <a:t> </a:t>
            </a:r>
            <a:r>
              <a:rPr lang="en" sz="3200">
                <a:solidFill>
                  <a:srgbClr val="B4A7D6"/>
                </a:solidFill>
                <a:latin typeface="Source Sans Pro"/>
                <a:ea typeface="Source Sans Pro"/>
                <a:cs typeface="Source Sans Pro"/>
                <a:sym typeface="Source Sans Pro"/>
              </a:rPr>
              <a:t>has </a:t>
            </a:r>
            <a:r>
              <a:rPr lang="en" sz="3200">
                <a:solidFill>
                  <a:srgbClr val="FFFFFF"/>
                </a:solidFill>
                <a:latin typeface="Source Sans Pro"/>
                <a:ea typeface="Source Sans Pro"/>
                <a:cs typeface="Source Sans Pro"/>
                <a:sym typeface="Source Sans Pro"/>
              </a:rPr>
              <a:t>32 bits</a:t>
            </a:r>
            <a:r>
              <a:rPr lang="en" sz="3200">
                <a:solidFill>
                  <a:srgbClr val="B4A7D6"/>
                </a:solidFill>
                <a:latin typeface="Source Sans Pro"/>
                <a:ea typeface="Source Sans Pro"/>
                <a:cs typeface="Source Sans Pro"/>
                <a:sym typeface="Source Sans Pro"/>
              </a:rPr>
              <a:t> (4 bytes) of storage</a:t>
            </a:r>
            <a:endParaRPr sz="3200">
              <a:solidFill>
                <a:srgbClr val="B4A7D6"/>
              </a:solidFill>
              <a:latin typeface="Source Sans Pro"/>
              <a:ea typeface="Source Sans Pro"/>
              <a:cs typeface="Source Sans Pro"/>
              <a:sym typeface="Source Sans Pro"/>
            </a:endParaRPr>
          </a:p>
        </p:txBody>
      </p:sp>
      <p:sp>
        <p:nvSpPr>
          <p:cNvPr id="265" name="Google Shape;265;p40"/>
          <p:cNvSpPr txBox="1"/>
          <p:nvPr/>
        </p:nvSpPr>
        <p:spPr>
          <a:xfrm>
            <a:off x="3833900" y="2178525"/>
            <a:ext cx="4525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B4A7D6"/>
                </a:solidFill>
                <a:latin typeface="Source Code Pro"/>
                <a:ea typeface="Source Code Pro"/>
                <a:cs typeface="Source Code Pro"/>
                <a:sym typeface="Source Code Pro"/>
              </a:rPr>
              <a:t>3.33333333…</a:t>
            </a:r>
            <a:endParaRPr sz="3200">
              <a:solidFill>
                <a:srgbClr val="B4A7D6"/>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0" st="0"/>
                                            </p:txEl>
                                          </p:spTgt>
                                        </p:tgtEl>
                                        <p:attrNameLst>
                                          <p:attrName>style.visibility</p:attrName>
                                        </p:attrNameLst>
                                      </p:cBhvr>
                                      <p:to>
                                        <p:strVal val="visible"/>
                                      </p:to>
                                    </p:set>
                                    <p:animEffect filter="fade" transition="in">
                                      <p:cBhvr>
                                        <p:cTn dur="1000"/>
                                        <p:tgtEl>
                                          <p:spTgt spid="2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xEl>
                                              <p:pRg end="1" st="1"/>
                                            </p:txEl>
                                          </p:spTgt>
                                        </p:tgtEl>
                                        <p:attrNameLst>
                                          <p:attrName>style.visibility</p:attrName>
                                        </p:attrNameLst>
                                      </p:cBhvr>
                                      <p:to>
                                        <p:strVal val="visible"/>
                                      </p:to>
                                    </p:set>
                                    <p:animEffect filter="fade" transition="in">
                                      <p:cBhvr>
                                        <p:cTn dur="1000"/>
                                        <p:tgtEl>
                                          <p:spTgt spid="26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1"/>
          <p:cNvSpPr txBox="1"/>
          <p:nvPr/>
        </p:nvSpPr>
        <p:spPr>
          <a:xfrm>
            <a:off x="273675" y="1282700"/>
            <a:ext cx="8870400" cy="4253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2800">
                <a:solidFill>
                  <a:srgbClr val="F6B26B"/>
                </a:solidFill>
                <a:latin typeface="Source Code Pro"/>
                <a:ea typeface="Source Code Pro"/>
                <a:cs typeface="Source Code Pro"/>
                <a:sym typeface="Source Code Pro"/>
              </a:rPr>
              <a:t>let </a:t>
            </a:r>
            <a:r>
              <a:rPr lang="en" sz="2800">
                <a:solidFill>
                  <a:srgbClr val="FFFFFF"/>
                </a:solidFill>
                <a:latin typeface="Source Code Pro"/>
                <a:ea typeface="Source Code Pro"/>
                <a:cs typeface="Source Code Pro"/>
                <a:sym typeface="Source Code Pro"/>
              </a:rPr>
              <a:t>ninety</a:t>
            </a:r>
            <a:r>
              <a:rPr lang="en" sz="2800">
                <a:solidFill>
                  <a:srgbClr val="F6B26B"/>
                </a:solidFill>
                <a:latin typeface="Source Code Pro"/>
                <a:ea typeface="Source Code Pro"/>
                <a:cs typeface="Source Code Pro"/>
                <a:sym typeface="Source Code Pro"/>
              </a:rPr>
              <a:t> = </a:t>
            </a:r>
            <a:r>
              <a:rPr lang="en" sz="2800">
                <a:solidFill>
                  <a:srgbClr val="FFFFFF"/>
                </a:solidFill>
                <a:latin typeface="Source Code Pro"/>
                <a:ea typeface="Source Code Pro"/>
                <a:cs typeface="Source Code Pro"/>
                <a:sym typeface="Source Code Pro"/>
              </a:rPr>
              <a:t>90</a:t>
            </a:r>
            <a:r>
              <a:rPr lang="en" sz="2800">
                <a:solidFill>
                  <a:srgbClr val="F6B26B"/>
                </a:solidFill>
                <a:latin typeface="Source Code Pro"/>
                <a:ea typeface="Source Code Pro"/>
                <a:cs typeface="Source Code Pro"/>
                <a:sym typeface="Source Code Pro"/>
              </a:rPr>
              <a:t>;</a:t>
            </a:r>
            <a:endParaRPr sz="2800">
              <a:solidFill>
                <a:srgbClr val="F6B26B"/>
              </a:solidFill>
              <a:latin typeface="Source Code Pro"/>
              <a:ea typeface="Source Code Pro"/>
              <a:cs typeface="Source Code Pro"/>
              <a:sym typeface="Source Code Pro"/>
            </a:endParaRPr>
          </a:p>
          <a:p>
            <a:pPr indent="0" lvl="0" marL="0" rtl="0" algn="l">
              <a:lnSpc>
                <a:spcPct val="200000"/>
              </a:lnSpc>
              <a:spcBef>
                <a:spcPts val="0"/>
              </a:spcBef>
              <a:spcAft>
                <a:spcPts val="0"/>
              </a:spcAft>
              <a:buClr>
                <a:schemeClr val="dk1"/>
              </a:buClr>
              <a:buSzPts val="1100"/>
              <a:buFont typeface="Arial"/>
              <a:buNone/>
            </a:pPr>
            <a:r>
              <a:rPr lang="en" sz="2800">
                <a:solidFill>
                  <a:srgbClr val="F6B26B"/>
                </a:solidFill>
                <a:latin typeface="Source Code Pro"/>
                <a:ea typeface="Source Code Pro"/>
                <a:cs typeface="Source Code Pro"/>
                <a:sym typeface="Source Code Pro"/>
              </a:rPr>
              <a:t>let </a:t>
            </a:r>
            <a:r>
              <a:rPr lang="en" sz="2800">
                <a:solidFill>
                  <a:schemeClr val="lt1"/>
                </a:solidFill>
                <a:latin typeface="Source Code Pro"/>
                <a:ea typeface="Source Code Pro"/>
                <a:cs typeface="Source Code Pro"/>
                <a:sym typeface="Source Code Pro"/>
              </a:rPr>
              <a:t>negative_five </a:t>
            </a:r>
            <a:r>
              <a:rPr lang="en" sz="2800">
                <a:solidFill>
                  <a:srgbClr val="F6B26B"/>
                </a:solidFill>
                <a:latin typeface="Source Code Pro"/>
                <a:ea typeface="Source Code Pro"/>
                <a:cs typeface="Source Code Pro"/>
                <a:sym typeface="Source Code Pro"/>
              </a:rPr>
              <a:t>= </a:t>
            </a:r>
            <a:r>
              <a:rPr lang="en" sz="2800">
                <a:solidFill>
                  <a:schemeClr val="lt1"/>
                </a:solidFill>
                <a:latin typeface="Source Code Pro"/>
                <a:ea typeface="Source Code Pro"/>
                <a:cs typeface="Source Code Pro"/>
                <a:sym typeface="Source Code Pro"/>
              </a:rPr>
              <a:t>-5</a:t>
            </a:r>
            <a:r>
              <a:rPr lang="en" sz="2800">
                <a:solidFill>
                  <a:srgbClr val="F6B26B"/>
                </a:solidFill>
                <a:latin typeface="Source Code Pro"/>
                <a:ea typeface="Source Code Pro"/>
                <a:cs typeface="Source Code Pro"/>
                <a:sym typeface="Source Code Pro"/>
              </a:rPr>
              <a:t>;</a:t>
            </a:r>
            <a:endParaRPr sz="2800">
              <a:solidFill>
                <a:srgbClr val="F6B26B"/>
              </a:solidFill>
              <a:latin typeface="Source Code Pro"/>
              <a:ea typeface="Source Code Pro"/>
              <a:cs typeface="Source Code Pro"/>
              <a:sym typeface="Source Code Pro"/>
            </a:endParaRPr>
          </a:p>
          <a:p>
            <a:pPr indent="0" lvl="0" marL="0" rtl="0" algn="l">
              <a:lnSpc>
                <a:spcPct val="200000"/>
              </a:lnSpc>
              <a:spcBef>
                <a:spcPts val="0"/>
              </a:spcBef>
              <a:spcAft>
                <a:spcPts val="0"/>
              </a:spcAft>
              <a:buNone/>
            </a:pPr>
            <a:r>
              <a:rPr lang="en" sz="2800">
                <a:solidFill>
                  <a:srgbClr val="F6B26B"/>
                </a:solidFill>
                <a:latin typeface="Source Code Pro"/>
                <a:ea typeface="Source Code Pro"/>
                <a:cs typeface="Source Code Pro"/>
                <a:sym typeface="Source Code Pro"/>
              </a:rPr>
              <a:t>let </a:t>
            </a:r>
            <a:r>
              <a:rPr lang="en" sz="2800">
                <a:solidFill>
                  <a:srgbClr val="FFFFFF"/>
                </a:solidFill>
                <a:latin typeface="Source Code Pro"/>
                <a:ea typeface="Source Code Pro"/>
                <a:cs typeface="Source Code Pro"/>
                <a:sym typeface="Source Code Pro"/>
              </a:rPr>
              <a:t>one_thousand</a:t>
            </a:r>
            <a:r>
              <a:rPr lang="en" sz="2800">
                <a:solidFill>
                  <a:srgbClr val="F6B26B"/>
                </a:solidFill>
                <a:latin typeface="Source Code Pro"/>
                <a:ea typeface="Source Code Pro"/>
                <a:cs typeface="Source Code Pro"/>
                <a:sym typeface="Source Code Pro"/>
              </a:rPr>
              <a:t> </a:t>
            </a:r>
            <a:r>
              <a:rPr lang="en" sz="2800">
                <a:solidFill>
                  <a:srgbClr val="F6B26B"/>
                </a:solidFill>
                <a:latin typeface="Source Code Pro"/>
                <a:ea typeface="Source Code Pro"/>
                <a:cs typeface="Source Code Pro"/>
                <a:sym typeface="Source Code Pro"/>
              </a:rPr>
              <a:t>= </a:t>
            </a:r>
            <a:r>
              <a:rPr lang="en" sz="2800">
                <a:solidFill>
                  <a:srgbClr val="FFFFFF"/>
                </a:solidFill>
                <a:latin typeface="Source Code Pro"/>
                <a:ea typeface="Source Code Pro"/>
                <a:cs typeface="Source Code Pro"/>
                <a:sym typeface="Source Code Pro"/>
              </a:rPr>
              <a:t>1_0</a:t>
            </a:r>
            <a:r>
              <a:rPr lang="en" sz="2800">
                <a:solidFill>
                  <a:srgbClr val="FFFFFF"/>
                </a:solidFill>
                <a:latin typeface="Source Code Pro"/>
                <a:ea typeface="Source Code Pro"/>
                <a:cs typeface="Source Code Pro"/>
                <a:sym typeface="Source Code Pro"/>
              </a:rPr>
              <a:t>00</a:t>
            </a:r>
            <a:r>
              <a:rPr lang="en" sz="2800">
                <a:solidFill>
                  <a:srgbClr val="F6B26B"/>
                </a:solidFill>
                <a:latin typeface="Source Code Pro"/>
                <a:ea typeface="Source Code Pro"/>
                <a:cs typeface="Source Code Pro"/>
                <a:sym typeface="Source Code Pro"/>
              </a:rPr>
              <a:t>;</a:t>
            </a:r>
            <a:endParaRPr sz="2800">
              <a:solidFill>
                <a:srgbClr val="F6B26B"/>
              </a:solidFill>
              <a:latin typeface="Source Code Pro"/>
              <a:ea typeface="Source Code Pro"/>
              <a:cs typeface="Source Code Pro"/>
              <a:sym typeface="Source Code Pro"/>
            </a:endParaRPr>
          </a:p>
          <a:p>
            <a:pPr indent="0" lvl="0" marL="0" rtl="0" algn="l">
              <a:lnSpc>
                <a:spcPct val="200000"/>
              </a:lnSpc>
              <a:spcBef>
                <a:spcPts val="0"/>
              </a:spcBef>
              <a:spcAft>
                <a:spcPts val="0"/>
              </a:spcAft>
              <a:buNone/>
            </a:pPr>
            <a:r>
              <a:rPr lang="en" sz="2800">
                <a:solidFill>
                  <a:srgbClr val="F6B26B"/>
                </a:solidFill>
                <a:latin typeface="Source Code Pro"/>
                <a:ea typeface="Source Code Pro"/>
                <a:cs typeface="Source Code Pro"/>
                <a:sym typeface="Source Code Pro"/>
              </a:rPr>
              <a:t>let </a:t>
            </a:r>
            <a:r>
              <a:rPr lang="en" sz="2800">
                <a:solidFill>
                  <a:schemeClr val="lt1"/>
                </a:solidFill>
                <a:latin typeface="Source Code Pro"/>
                <a:ea typeface="Source Code Pro"/>
                <a:cs typeface="Source Code Pro"/>
                <a:sym typeface="Source Code Pro"/>
              </a:rPr>
              <a:t>exactly_three </a:t>
            </a:r>
            <a:r>
              <a:rPr lang="en" sz="2800">
                <a:solidFill>
                  <a:srgbClr val="F6B26B"/>
                </a:solidFill>
                <a:latin typeface="Source Code Pro"/>
                <a:ea typeface="Source Code Pro"/>
                <a:cs typeface="Source Code Pro"/>
                <a:sym typeface="Source Code Pro"/>
              </a:rPr>
              <a:t>= </a:t>
            </a:r>
            <a:r>
              <a:rPr lang="en" sz="2800">
                <a:solidFill>
                  <a:schemeClr val="lt1"/>
                </a:solidFill>
                <a:latin typeface="Source Code Pro"/>
                <a:ea typeface="Source Code Pro"/>
                <a:cs typeface="Source Code Pro"/>
                <a:sym typeface="Source Code Pro"/>
              </a:rPr>
              <a:t>10 </a:t>
            </a:r>
            <a:r>
              <a:rPr lang="en" sz="2800">
                <a:solidFill>
                  <a:srgbClr val="F6B26B"/>
                </a:solidFill>
                <a:latin typeface="Source Code Pro"/>
                <a:ea typeface="Source Code Pro"/>
                <a:cs typeface="Source Code Pro"/>
                <a:sym typeface="Source Code Pro"/>
              </a:rPr>
              <a:t>/</a:t>
            </a:r>
            <a:r>
              <a:rPr lang="en" sz="2800">
                <a:solidFill>
                  <a:schemeClr val="lt1"/>
                </a:solidFill>
                <a:latin typeface="Source Code Pro"/>
                <a:ea typeface="Source Code Pro"/>
                <a:cs typeface="Source Code Pro"/>
                <a:sym typeface="Source Code Pro"/>
              </a:rPr>
              <a:t> 3</a:t>
            </a:r>
            <a:r>
              <a:rPr lang="en" sz="2800">
                <a:solidFill>
                  <a:srgbClr val="F6B26B"/>
                </a:solidFill>
                <a:latin typeface="Source Code Pro"/>
                <a:ea typeface="Source Code Pro"/>
                <a:cs typeface="Source Code Pro"/>
                <a:sym typeface="Source Code Pro"/>
              </a:rPr>
              <a:t>;</a:t>
            </a:r>
            <a:endParaRPr sz="2800">
              <a:solidFill>
                <a:srgbClr val="F6B26B"/>
              </a:solidFill>
              <a:latin typeface="Source Code Pro"/>
              <a:ea typeface="Source Code Pro"/>
              <a:cs typeface="Source Code Pro"/>
              <a:sym typeface="Source Code Pro"/>
            </a:endParaRPr>
          </a:p>
          <a:p>
            <a:pPr indent="0" lvl="0" marL="0" rtl="0" algn="l">
              <a:lnSpc>
                <a:spcPct val="200000"/>
              </a:lnSpc>
              <a:spcBef>
                <a:spcPts val="0"/>
              </a:spcBef>
              <a:spcAft>
                <a:spcPts val="0"/>
              </a:spcAft>
              <a:buClr>
                <a:schemeClr val="dk1"/>
              </a:buClr>
              <a:buSzPts val="1100"/>
              <a:buFont typeface="Arial"/>
              <a:buNone/>
            </a:pPr>
            <a:r>
              <a:rPr lang="en" sz="2800">
                <a:solidFill>
                  <a:srgbClr val="F6B26B"/>
                </a:solidFill>
                <a:latin typeface="Source Code Pro"/>
                <a:ea typeface="Source Code Pro"/>
                <a:cs typeface="Source Code Pro"/>
                <a:sym typeface="Source Code Pro"/>
              </a:rPr>
              <a:t>let </a:t>
            </a:r>
            <a:r>
              <a:rPr lang="en" sz="2800">
                <a:solidFill>
                  <a:srgbClr val="FFFFFF"/>
                </a:solidFill>
                <a:latin typeface="Source Code Pro"/>
                <a:ea typeface="Source Code Pro"/>
                <a:cs typeface="Source Code Pro"/>
                <a:sym typeface="Source Code Pro"/>
              </a:rPr>
              <a:t>this_will_panic </a:t>
            </a:r>
            <a:r>
              <a:rPr lang="en" sz="2800">
                <a:solidFill>
                  <a:srgbClr val="F6B26B"/>
                </a:solidFill>
                <a:latin typeface="Source Code Pro"/>
                <a:ea typeface="Source Code Pro"/>
                <a:cs typeface="Source Code Pro"/>
                <a:sym typeface="Source Code Pro"/>
              </a:rPr>
              <a:t>= </a:t>
            </a:r>
            <a:r>
              <a:rPr lang="en" sz="2800">
                <a:solidFill>
                  <a:srgbClr val="FFFFFF"/>
                </a:solidFill>
                <a:latin typeface="Source Code Pro"/>
                <a:ea typeface="Source Code Pro"/>
                <a:cs typeface="Source Code Pro"/>
                <a:sym typeface="Source Code Pro"/>
              </a:rPr>
              <a:t>5 </a:t>
            </a:r>
            <a:r>
              <a:rPr lang="en" sz="2800">
                <a:solidFill>
                  <a:srgbClr val="F6B26B"/>
                </a:solidFill>
                <a:latin typeface="Source Code Pro"/>
                <a:ea typeface="Source Code Pro"/>
                <a:cs typeface="Source Code Pro"/>
                <a:sym typeface="Source Code Pro"/>
              </a:rPr>
              <a:t>/</a:t>
            </a:r>
            <a:r>
              <a:rPr lang="en" sz="2800">
                <a:solidFill>
                  <a:srgbClr val="FFFFFF"/>
                </a:solidFill>
                <a:latin typeface="Source Code Pro"/>
                <a:ea typeface="Source Code Pro"/>
                <a:cs typeface="Source Code Pro"/>
                <a:sym typeface="Source Code Pro"/>
              </a:rPr>
              <a:t> 0</a:t>
            </a:r>
            <a:r>
              <a:rPr lang="en" sz="2800">
                <a:solidFill>
                  <a:srgbClr val="F6B26B"/>
                </a:solidFill>
                <a:latin typeface="Source Code Pro"/>
                <a:ea typeface="Source Code Pro"/>
                <a:cs typeface="Source Code Pro"/>
                <a:sym typeface="Source Code Pro"/>
              </a:rPr>
              <a:t>; </a:t>
            </a:r>
            <a:r>
              <a:rPr lang="en" sz="2800">
                <a:solidFill>
                  <a:srgbClr val="93C47D"/>
                </a:solidFill>
                <a:latin typeface="Source Code Pro"/>
                <a:ea typeface="Source Code Pro"/>
                <a:cs typeface="Source Code Pro"/>
                <a:sym typeface="Source Code Pro"/>
              </a:rPr>
              <a:t>// kaboom!</a:t>
            </a:r>
            <a:endParaRPr sz="2800">
              <a:solidFill>
                <a:srgbClr val="93C47D"/>
              </a:solidFill>
              <a:latin typeface="Source Code Pro"/>
              <a:ea typeface="Source Code Pro"/>
              <a:cs typeface="Source Code Pro"/>
              <a:sym typeface="Source Code Pro"/>
            </a:endParaRPr>
          </a:p>
        </p:txBody>
      </p:sp>
      <p:sp>
        <p:nvSpPr>
          <p:cNvPr id="271" name="Google Shape;271;p41"/>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Integers</a:t>
            </a:r>
            <a:endParaRPr sz="3600">
              <a:solidFill>
                <a:srgbClr val="F3F3F3"/>
              </a:solidFill>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0" st="0"/>
                                            </p:txEl>
                                          </p:spTgt>
                                        </p:tgtEl>
                                        <p:attrNameLst>
                                          <p:attrName>style.visibility</p:attrName>
                                        </p:attrNameLst>
                                      </p:cBhvr>
                                      <p:to>
                                        <p:strVal val="visible"/>
                                      </p:to>
                                    </p:set>
                                    <p:animEffect filter="fade" transition="in">
                                      <p:cBhvr>
                                        <p:cTn dur="1000"/>
                                        <p:tgtEl>
                                          <p:spTgt spid="2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1" st="1"/>
                                            </p:txEl>
                                          </p:spTgt>
                                        </p:tgtEl>
                                        <p:attrNameLst>
                                          <p:attrName>style.visibility</p:attrName>
                                        </p:attrNameLst>
                                      </p:cBhvr>
                                      <p:to>
                                        <p:strVal val="visible"/>
                                      </p:to>
                                    </p:set>
                                    <p:animEffect filter="fade" transition="in">
                                      <p:cBhvr>
                                        <p:cTn dur="1000"/>
                                        <p:tgtEl>
                                          <p:spTgt spid="2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2" st="2"/>
                                            </p:txEl>
                                          </p:spTgt>
                                        </p:tgtEl>
                                        <p:attrNameLst>
                                          <p:attrName>style.visibility</p:attrName>
                                        </p:attrNameLst>
                                      </p:cBhvr>
                                      <p:to>
                                        <p:strVal val="visible"/>
                                      </p:to>
                                    </p:set>
                                    <p:animEffect filter="fade" transition="in">
                                      <p:cBhvr>
                                        <p:cTn dur="1000"/>
                                        <p:tgtEl>
                                          <p:spTgt spid="2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3" st="3"/>
                                            </p:txEl>
                                          </p:spTgt>
                                        </p:tgtEl>
                                        <p:attrNameLst>
                                          <p:attrName>style.visibility</p:attrName>
                                        </p:attrNameLst>
                                      </p:cBhvr>
                                      <p:to>
                                        <p:strVal val="visible"/>
                                      </p:to>
                                    </p:set>
                                    <p:animEffect filter="fade" transition="in">
                                      <p:cBhvr>
                                        <p:cTn dur="1000"/>
                                        <p:tgtEl>
                                          <p:spTgt spid="2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xEl>
                                              <p:pRg end="4" st="4"/>
                                            </p:txEl>
                                          </p:spTgt>
                                        </p:tgtEl>
                                        <p:attrNameLst>
                                          <p:attrName>style.visibility</p:attrName>
                                        </p:attrNameLst>
                                      </p:cBhvr>
                                      <p:to>
                                        <p:strVal val="visible"/>
                                      </p:to>
                                    </p:set>
                                    <p:animEffect filter="fade" transition="in">
                                      <p:cBhvr>
                                        <p:cTn dur="1000"/>
                                        <p:tgtEl>
                                          <p:spTgt spid="27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txBox="1"/>
          <p:nvPr/>
        </p:nvSpPr>
        <p:spPr>
          <a:xfrm>
            <a:off x="4934575" y="1503600"/>
            <a:ext cx="3950700" cy="29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Source Sans Pro"/>
                <a:ea typeface="Source Sans Pro"/>
                <a:cs typeface="Source Sans Pro"/>
                <a:sym typeface="Source Sans Pro"/>
              </a:rPr>
              <a:t>-127 </a:t>
            </a:r>
            <a:r>
              <a:rPr lang="en" sz="3600">
                <a:solidFill>
                  <a:srgbClr val="B4A7D6"/>
                </a:solidFill>
                <a:latin typeface="Source Sans Pro"/>
                <a:ea typeface="Source Sans Pro"/>
                <a:cs typeface="Source Sans Pro"/>
                <a:sym typeface="Source Sans Pro"/>
              </a:rPr>
              <a:t>to</a:t>
            </a:r>
            <a:r>
              <a:rPr lang="en" sz="3600">
                <a:solidFill>
                  <a:srgbClr val="FFFFFF"/>
                </a:solidFill>
                <a:latin typeface="Source Sans Pro"/>
                <a:ea typeface="Source Sans Pro"/>
                <a:cs typeface="Source Sans Pro"/>
                <a:sym typeface="Source Sans Pro"/>
              </a:rPr>
              <a:t> 128</a:t>
            </a:r>
            <a:endParaRPr sz="36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lang="en" sz="3600">
                <a:solidFill>
                  <a:srgbClr val="FFFFFF"/>
                </a:solidFill>
                <a:latin typeface="Source Sans Pro"/>
                <a:ea typeface="Source Sans Pro"/>
                <a:cs typeface="Source Sans Pro"/>
                <a:sym typeface="Source Sans Pro"/>
              </a:rPr>
              <a:t>-32,768 </a:t>
            </a:r>
            <a:r>
              <a:rPr lang="en" sz="3600">
                <a:solidFill>
                  <a:srgbClr val="B4A7D6"/>
                </a:solidFill>
                <a:latin typeface="Source Sans Pro"/>
                <a:ea typeface="Source Sans Pro"/>
                <a:cs typeface="Source Sans Pro"/>
                <a:sym typeface="Source Sans Pro"/>
              </a:rPr>
              <a:t>to</a:t>
            </a:r>
            <a:r>
              <a:rPr lang="en" sz="3600">
                <a:solidFill>
                  <a:srgbClr val="FFFFFF"/>
                </a:solidFill>
                <a:latin typeface="Source Sans Pro"/>
                <a:ea typeface="Source Sans Pro"/>
                <a:cs typeface="Source Sans Pro"/>
                <a:sym typeface="Source Sans Pro"/>
              </a:rPr>
              <a:t> 32,767</a:t>
            </a:r>
            <a:endParaRPr sz="36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lang="en" sz="3600">
                <a:solidFill>
                  <a:srgbClr val="B4A7D6"/>
                </a:solidFill>
                <a:latin typeface="Source Sans Pro"/>
                <a:ea typeface="Source Sans Pro"/>
                <a:cs typeface="Source Sans Pro"/>
                <a:sym typeface="Source Sans Pro"/>
              </a:rPr>
              <a:t>…</a:t>
            </a:r>
            <a:endParaRPr sz="3600">
              <a:solidFill>
                <a:srgbClr val="B4A7D6"/>
              </a:solidFill>
              <a:latin typeface="Source Sans Pro"/>
              <a:ea typeface="Source Sans Pro"/>
              <a:cs typeface="Source Sans Pro"/>
              <a:sym typeface="Source Sans Pro"/>
            </a:endParaRPr>
          </a:p>
        </p:txBody>
      </p:sp>
      <p:sp>
        <p:nvSpPr>
          <p:cNvPr id="277" name="Google Shape;277;p42"/>
          <p:cNvSpPr txBox="1"/>
          <p:nvPr/>
        </p:nvSpPr>
        <p:spPr>
          <a:xfrm>
            <a:off x="1810375" y="1503600"/>
            <a:ext cx="3950700" cy="29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Source Sans Pro"/>
                <a:ea typeface="Source Sans Pro"/>
                <a:cs typeface="Source Sans Pro"/>
                <a:sym typeface="Source Sans Pro"/>
              </a:rPr>
              <a:t>8 bits (</a:t>
            </a:r>
            <a:r>
              <a:rPr lang="en" sz="3600">
                <a:solidFill>
                  <a:srgbClr val="F6B26B"/>
                </a:solidFill>
                <a:latin typeface="Source Sans Pro"/>
                <a:ea typeface="Source Sans Pro"/>
                <a:cs typeface="Source Sans Pro"/>
                <a:sym typeface="Source Sans Pro"/>
              </a:rPr>
              <a:t>1B</a:t>
            </a:r>
            <a:r>
              <a:rPr lang="en" sz="3600">
                <a:solidFill>
                  <a:srgbClr val="FFFFFF"/>
                </a:solidFill>
                <a:latin typeface="Source Sans Pro"/>
                <a:ea typeface="Source Sans Pro"/>
                <a:cs typeface="Source Sans Pro"/>
                <a:sym typeface="Source Sans Pro"/>
              </a:rPr>
              <a:t>)</a:t>
            </a:r>
            <a:endParaRPr sz="36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lang="en" sz="3600">
                <a:solidFill>
                  <a:srgbClr val="FFFFFF"/>
                </a:solidFill>
                <a:latin typeface="Source Sans Pro"/>
                <a:ea typeface="Source Sans Pro"/>
                <a:cs typeface="Source Sans Pro"/>
                <a:sym typeface="Source Sans Pro"/>
              </a:rPr>
              <a:t>16 bits (</a:t>
            </a:r>
            <a:r>
              <a:rPr lang="en" sz="3600">
                <a:solidFill>
                  <a:srgbClr val="F6B26B"/>
                </a:solidFill>
                <a:latin typeface="Source Sans Pro"/>
                <a:ea typeface="Source Sans Pro"/>
                <a:cs typeface="Source Sans Pro"/>
                <a:sym typeface="Source Sans Pro"/>
              </a:rPr>
              <a:t>2</a:t>
            </a:r>
            <a:r>
              <a:rPr lang="en" sz="3600">
                <a:solidFill>
                  <a:srgbClr val="F6B26B"/>
                </a:solidFill>
                <a:latin typeface="Source Sans Pro"/>
                <a:ea typeface="Source Sans Pro"/>
                <a:cs typeface="Source Sans Pro"/>
                <a:sym typeface="Source Sans Pro"/>
              </a:rPr>
              <a:t>B</a:t>
            </a:r>
            <a:r>
              <a:rPr lang="en" sz="3600">
                <a:solidFill>
                  <a:srgbClr val="FFFFFF"/>
                </a:solidFill>
                <a:latin typeface="Source Sans Pro"/>
                <a:ea typeface="Source Sans Pro"/>
                <a:cs typeface="Source Sans Pro"/>
                <a:sym typeface="Source Sans Pro"/>
              </a:rPr>
              <a:t>)</a:t>
            </a:r>
            <a:endParaRPr sz="36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lang="en" sz="3600">
                <a:solidFill>
                  <a:srgbClr val="FFFFFF"/>
                </a:solidFill>
                <a:latin typeface="Source Sans Pro"/>
                <a:ea typeface="Source Sans Pro"/>
                <a:cs typeface="Source Sans Pro"/>
                <a:sym typeface="Source Sans Pro"/>
              </a:rPr>
              <a:t>32 bits (</a:t>
            </a:r>
            <a:r>
              <a:rPr lang="en" sz="3600">
                <a:solidFill>
                  <a:srgbClr val="F6B26B"/>
                </a:solidFill>
                <a:latin typeface="Source Sans Pro"/>
                <a:ea typeface="Source Sans Pro"/>
                <a:cs typeface="Source Sans Pro"/>
                <a:sym typeface="Source Sans Pro"/>
              </a:rPr>
              <a:t>4</a:t>
            </a:r>
            <a:r>
              <a:rPr lang="en" sz="3600">
                <a:solidFill>
                  <a:srgbClr val="F6B26B"/>
                </a:solidFill>
                <a:latin typeface="Source Sans Pro"/>
                <a:ea typeface="Source Sans Pro"/>
                <a:cs typeface="Source Sans Pro"/>
                <a:sym typeface="Source Sans Pro"/>
              </a:rPr>
              <a:t>B</a:t>
            </a:r>
            <a:r>
              <a:rPr lang="en" sz="3600">
                <a:solidFill>
                  <a:srgbClr val="FFFFFF"/>
                </a:solidFill>
                <a:latin typeface="Source Sans Pro"/>
                <a:ea typeface="Source Sans Pro"/>
                <a:cs typeface="Source Sans Pro"/>
                <a:sym typeface="Source Sans Pro"/>
              </a:rPr>
              <a:t>)</a:t>
            </a:r>
            <a:endParaRPr sz="36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lang="en" sz="3600">
                <a:solidFill>
                  <a:srgbClr val="FFFFFF"/>
                </a:solidFill>
                <a:latin typeface="Source Sans Pro"/>
                <a:ea typeface="Source Sans Pro"/>
                <a:cs typeface="Source Sans Pro"/>
                <a:sym typeface="Source Sans Pro"/>
              </a:rPr>
              <a:t>64 bits (</a:t>
            </a:r>
            <a:r>
              <a:rPr lang="en" sz="3600">
                <a:solidFill>
                  <a:srgbClr val="F6B26B"/>
                </a:solidFill>
                <a:latin typeface="Source Sans Pro"/>
                <a:ea typeface="Source Sans Pro"/>
                <a:cs typeface="Source Sans Pro"/>
                <a:sym typeface="Source Sans Pro"/>
              </a:rPr>
              <a:t>8</a:t>
            </a:r>
            <a:r>
              <a:rPr lang="en" sz="3600">
                <a:solidFill>
                  <a:srgbClr val="F6B26B"/>
                </a:solidFill>
                <a:latin typeface="Source Sans Pro"/>
                <a:ea typeface="Source Sans Pro"/>
                <a:cs typeface="Source Sans Pro"/>
                <a:sym typeface="Source Sans Pro"/>
              </a:rPr>
              <a:t>B</a:t>
            </a:r>
            <a:r>
              <a:rPr lang="en" sz="3600">
                <a:solidFill>
                  <a:srgbClr val="FFFFFF"/>
                </a:solidFill>
                <a:latin typeface="Source Sans Pro"/>
                <a:ea typeface="Source Sans Pro"/>
                <a:cs typeface="Source Sans Pro"/>
                <a:sym typeface="Source Sans Pro"/>
              </a:rPr>
              <a:t>)</a:t>
            </a:r>
            <a:endParaRPr sz="36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lang="en" sz="3600">
                <a:solidFill>
                  <a:srgbClr val="FFFFFF"/>
                </a:solidFill>
                <a:latin typeface="Source Sans Pro"/>
                <a:ea typeface="Source Sans Pro"/>
                <a:cs typeface="Source Sans Pro"/>
                <a:sym typeface="Source Sans Pro"/>
              </a:rPr>
              <a:t>128 bits (</a:t>
            </a:r>
            <a:r>
              <a:rPr lang="en" sz="3600">
                <a:solidFill>
                  <a:srgbClr val="F6B26B"/>
                </a:solidFill>
                <a:latin typeface="Source Sans Pro"/>
                <a:ea typeface="Source Sans Pro"/>
                <a:cs typeface="Source Sans Pro"/>
                <a:sym typeface="Source Sans Pro"/>
              </a:rPr>
              <a:t>16</a:t>
            </a:r>
            <a:r>
              <a:rPr lang="en" sz="3600">
                <a:solidFill>
                  <a:srgbClr val="F6B26B"/>
                </a:solidFill>
                <a:latin typeface="Source Sans Pro"/>
                <a:ea typeface="Source Sans Pro"/>
                <a:cs typeface="Source Sans Pro"/>
                <a:sym typeface="Source Sans Pro"/>
              </a:rPr>
              <a:t>B</a:t>
            </a:r>
            <a:r>
              <a:rPr lang="en" sz="3600">
                <a:solidFill>
                  <a:srgbClr val="FFFFFF"/>
                </a:solidFill>
                <a:latin typeface="Source Sans Pro"/>
                <a:ea typeface="Source Sans Pro"/>
                <a:cs typeface="Source Sans Pro"/>
                <a:sym typeface="Source Sans Pro"/>
              </a:rPr>
              <a:t>)</a:t>
            </a:r>
            <a:endParaRPr sz="3600">
              <a:solidFill>
                <a:srgbClr val="FFFFFF"/>
              </a:solidFill>
              <a:latin typeface="Source Sans Pro"/>
              <a:ea typeface="Source Sans Pro"/>
              <a:cs typeface="Source Sans Pro"/>
              <a:sym typeface="Source Sans Pro"/>
            </a:endParaRPr>
          </a:p>
        </p:txBody>
      </p:sp>
      <p:sp>
        <p:nvSpPr>
          <p:cNvPr id="278" name="Google Shape;278;p42"/>
          <p:cNvSpPr txBox="1"/>
          <p:nvPr/>
        </p:nvSpPr>
        <p:spPr>
          <a:xfrm>
            <a:off x="-2575" y="1503600"/>
            <a:ext cx="1666800" cy="308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93C47D"/>
                </a:solidFill>
                <a:latin typeface="Source Code Pro"/>
                <a:ea typeface="Source Code Pro"/>
                <a:cs typeface="Source Code Pro"/>
                <a:sym typeface="Source Code Pro"/>
              </a:rPr>
              <a:t>i</a:t>
            </a:r>
            <a:r>
              <a:rPr lang="en" sz="3600">
                <a:solidFill>
                  <a:srgbClr val="93C47D"/>
                </a:solidFill>
                <a:latin typeface="Source Code Pro"/>
                <a:ea typeface="Source Code Pro"/>
                <a:cs typeface="Source Code Pro"/>
                <a:sym typeface="Source Code Pro"/>
              </a:rPr>
              <a:t>8</a:t>
            </a:r>
            <a:endParaRPr sz="3600">
              <a:solidFill>
                <a:srgbClr val="93C47D"/>
              </a:solidFill>
              <a:latin typeface="Source Code Pro"/>
              <a:ea typeface="Source Code Pro"/>
              <a:cs typeface="Source Code Pro"/>
              <a:sym typeface="Source Code Pro"/>
            </a:endParaRPr>
          </a:p>
          <a:p>
            <a:pPr indent="0" lvl="0" marL="0" rtl="0" algn="r">
              <a:spcBef>
                <a:spcPts val="0"/>
              </a:spcBef>
              <a:spcAft>
                <a:spcPts val="0"/>
              </a:spcAft>
              <a:buNone/>
            </a:pPr>
            <a:r>
              <a:rPr lang="en" sz="3600">
                <a:solidFill>
                  <a:srgbClr val="93C47D"/>
                </a:solidFill>
                <a:latin typeface="Source Code Pro"/>
                <a:ea typeface="Source Code Pro"/>
                <a:cs typeface="Source Code Pro"/>
                <a:sym typeface="Source Code Pro"/>
              </a:rPr>
              <a:t>i16</a:t>
            </a:r>
            <a:endParaRPr sz="3600">
              <a:solidFill>
                <a:srgbClr val="93C47D"/>
              </a:solidFill>
              <a:latin typeface="Source Code Pro"/>
              <a:ea typeface="Source Code Pro"/>
              <a:cs typeface="Source Code Pro"/>
              <a:sym typeface="Source Code Pro"/>
            </a:endParaRPr>
          </a:p>
          <a:p>
            <a:pPr indent="0" lvl="0" marL="0" rtl="0" algn="r">
              <a:spcBef>
                <a:spcPts val="0"/>
              </a:spcBef>
              <a:spcAft>
                <a:spcPts val="0"/>
              </a:spcAft>
              <a:buNone/>
            </a:pPr>
            <a:r>
              <a:rPr lang="en" sz="3600">
                <a:solidFill>
                  <a:srgbClr val="93C47D"/>
                </a:solidFill>
                <a:latin typeface="Source Code Pro"/>
                <a:ea typeface="Source Code Pro"/>
                <a:cs typeface="Source Code Pro"/>
                <a:sym typeface="Source Code Pro"/>
              </a:rPr>
              <a:t>i32</a:t>
            </a:r>
            <a:endParaRPr sz="3600">
              <a:solidFill>
                <a:srgbClr val="93C47D"/>
              </a:solidFill>
              <a:latin typeface="Source Code Pro"/>
              <a:ea typeface="Source Code Pro"/>
              <a:cs typeface="Source Code Pro"/>
              <a:sym typeface="Source Code Pro"/>
            </a:endParaRPr>
          </a:p>
          <a:p>
            <a:pPr indent="0" lvl="0" marL="0" rtl="0" algn="r">
              <a:spcBef>
                <a:spcPts val="0"/>
              </a:spcBef>
              <a:spcAft>
                <a:spcPts val="0"/>
              </a:spcAft>
              <a:buNone/>
            </a:pPr>
            <a:r>
              <a:rPr lang="en" sz="3600">
                <a:solidFill>
                  <a:srgbClr val="93C47D"/>
                </a:solidFill>
                <a:latin typeface="Source Code Pro"/>
                <a:ea typeface="Source Code Pro"/>
                <a:cs typeface="Source Code Pro"/>
                <a:sym typeface="Source Code Pro"/>
              </a:rPr>
              <a:t>i64</a:t>
            </a:r>
            <a:endParaRPr sz="3600">
              <a:solidFill>
                <a:srgbClr val="93C47D"/>
              </a:solidFill>
              <a:latin typeface="Source Code Pro"/>
              <a:ea typeface="Source Code Pro"/>
              <a:cs typeface="Source Code Pro"/>
              <a:sym typeface="Source Code Pro"/>
            </a:endParaRPr>
          </a:p>
          <a:p>
            <a:pPr indent="0" lvl="0" marL="0" rtl="0" algn="r">
              <a:spcBef>
                <a:spcPts val="0"/>
              </a:spcBef>
              <a:spcAft>
                <a:spcPts val="0"/>
              </a:spcAft>
              <a:buNone/>
            </a:pPr>
            <a:r>
              <a:rPr lang="en" sz="3600">
                <a:solidFill>
                  <a:srgbClr val="93C47D"/>
                </a:solidFill>
                <a:latin typeface="Source Code Pro"/>
                <a:ea typeface="Source Code Pro"/>
                <a:cs typeface="Source Code Pro"/>
                <a:sym typeface="Source Code Pro"/>
              </a:rPr>
              <a:t>i128</a:t>
            </a:r>
            <a:endParaRPr sz="3600">
              <a:solidFill>
                <a:srgbClr val="93C47D"/>
              </a:solidFill>
              <a:latin typeface="Source Code Pro"/>
              <a:ea typeface="Source Code Pro"/>
              <a:cs typeface="Source Code Pro"/>
              <a:sym typeface="Source Code Pro"/>
            </a:endParaRPr>
          </a:p>
        </p:txBody>
      </p:sp>
      <p:sp>
        <p:nvSpPr>
          <p:cNvPr id="279" name="Google Shape;279;p42"/>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Integer Sizes</a:t>
            </a:r>
            <a:endParaRPr sz="3600">
              <a:solidFill>
                <a:srgbClr val="F3F3F3"/>
              </a:solidFill>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0" st="0"/>
                                            </p:txEl>
                                          </p:spTgt>
                                        </p:tgtEl>
                                        <p:attrNameLst>
                                          <p:attrName>style.visibility</p:attrName>
                                        </p:attrNameLst>
                                      </p:cBhvr>
                                      <p:to>
                                        <p:strVal val="visible"/>
                                      </p:to>
                                    </p:set>
                                    <p:animEffect filter="fade" transition="in">
                                      <p:cBhvr>
                                        <p:cTn dur="1000"/>
                                        <p:tgtEl>
                                          <p:spTgt spid="2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1" st="1"/>
                                            </p:txEl>
                                          </p:spTgt>
                                        </p:tgtEl>
                                        <p:attrNameLst>
                                          <p:attrName>style.visibility</p:attrName>
                                        </p:attrNameLst>
                                      </p:cBhvr>
                                      <p:to>
                                        <p:strVal val="visible"/>
                                      </p:to>
                                    </p:set>
                                    <p:animEffect filter="fade" transition="in">
                                      <p:cBhvr>
                                        <p:cTn dur="1000"/>
                                        <p:tgtEl>
                                          <p:spTgt spid="2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2" st="2"/>
                                            </p:txEl>
                                          </p:spTgt>
                                        </p:tgtEl>
                                        <p:attrNameLst>
                                          <p:attrName>style.visibility</p:attrName>
                                        </p:attrNameLst>
                                      </p:cBhvr>
                                      <p:to>
                                        <p:strVal val="visible"/>
                                      </p:to>
                                    </p:set>
                                    <p:animEffect filter="fade" transition="in">
                                      <p:cBhvr>
                                        <p:cTn dur="1000"/>
                                        <p:tgtEl>
                                          <p:spTgt spid="2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3" st="3"/>
                                            </p:txEl>
                                          </p:spTgt>
                                        </p:tgtEl>
                                        <p:attrNameLst>
                                          <p:attrName>style.visibility</p:attrName>
                                        </p:attrNameLst>
                                      </p:cBhvr>
                                      <p:to>
                                        <p:strVal val="visible"/>
                                      </p:to>
                                    </p:set>
                                    <p:animEffect filter="fade" transition="in">
                                      <p:cBhvr>
                                        <p:cTn dur="1000"/>
                                        <p:tgtEl>
                                          <p:spTgt spid="2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xEl>
                                              <p:pRg end="4" st="4"/>
                                            </p:txEl>
                                          </p:spTgt>
                                        </p:tgtEl>
                                        <p:attrNameLst>
                                          <p:attrName>style.visibility</p:attrName>
                                        </p:attrNameLst>
                                      </p:cBhvr>
                                      <p:to>
                                        <p:strVal val="visible"/>
                                      </p:to>
                                    </p:set>
                                    <p:animEffect filter="fade" transition="in">
                                      <p:cBhvr>
                                        <p:cTn dur="1000"/>
                                        <p:tgtEl>
                                          <p:spTgt spid="2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0" st="0"/>
                                            </p:txEl>
                                          </p:spTgt>
                                        </p:tgtEl>
                                        <p:attrNameLst>
                                          <p:attrName>style.visibility</p:attrName>
                                        </p:attrNameLst>
                                      </p:cBhvr>
                                      <p:to>
                                        <p:strVal val="visible"/>
                                      </p:to>
                                    </p:set>
                                    <p:animEffect filter="fade" transition="in">
                                      <p:cBhvr>
                                        <p:cTn dur="1000"/>
                                        <p:tgtEl>
                                          <p:spTgt spid="27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1" st="1"/>
                                            </p:txEl>
                                          </p:spTgt>
                                        </p:tgtEl>
                                        <p:attrNameLst>
                                          <p:attrName>style.visibility</p:attrName>
                                        </p:attrNameLst>
                                      </p:cBhvr>
                                      <p:to>
                                        <p:strVal val="visible"/>
                                      </p:to>
                                    </p:set>
                                    <p:animEffect filter="fade" transition="in">
                                      <p:cBhvr>
                                        <p:cTn dur="1000"/>
                                        <p:tgtEl>
                                          <p:spTgt spid="27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2" st="2"/>
                                            </p:txEl>
                                          </p:spTgt>
                                        </p:tgtEl>
                                        <p:attrNameLst>
                                          <p:attrName>style.visibility</p:attrName>
                                        </p:attrNameLst>
                                      </p:cBhvr>
                                      <p:to>
                                        <p:strVal val="visible"/>
                                      </p:to>
                                    </p:set>
                                    <p:animEffect filter="fade" transition="in">
                                      <p:cBhvr>
                                        <p:cTn dur="1000"/>
                                        <p:tgtEl>
                                          <p:spTgt spid="27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3" st="3"/>
                                            </p:txEl>
                                          </p:spTgt>
                                        </p:tgtEl>
                                        <p:attrNameLst>
                                          <p:attrName>style.visibility</p:attrName>
                                        </p:attrNameLst>
                                      </p:cBhvr>
                                      <p:to>
                                        <p:strVal val="visible"/>
                                      </p:to>
                                    </p:set>
                                    <p:animEffect filter="fade" transition="in">
                                      <p:cBhvr>
                                        <p:cTn dur="1000"/>
                                        <p:tgtEl>
                                          <p:spTgt spid="27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xEl>
                                              <p:pRg end="4" st="4"/>
                                            </p:txEl>
                                          </p:spTgt>
                                        </p:tgtEl>
                                        <p:attrNameLst>
                                          <p:attrName>style.visibility</p:attrName>
                                        </p:attrNameLst>
                                      </p:cBhvr>
                                      <p:to>
                                        <p:strVal val="visible"/>
                                      </p:to>
                                    </p:set>
                                    <p:animEffect filter="fade" transition="in">
                                      <p:cBhvr>
                                        <p:cTn dur="1000"/>
                                        <p:tgtEl>
                                          <p:spTgt spid="27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6"/>
          <p:cNvPicPr preferRelativeResize="0"/>
          <p:nvPr/>
        </p:nvPicPr>
        <p:blipFill>
          <a:blip r:embed="rId3">
            <a:alphaModFix/>
          </a:blip>
          <a:stretch>
            <a:fillRect/>
          </a:stretch>
        </p:blipFill>
        <p:spPr>
          <a:xfrm>
            <a:off x="818112" y="2608425"/>
            <a:ext cx="1078799" cy="1078799"/>
          </a:xfrm>
          <a:prstGeom prst="rect">
            <a:avLst/>
          </a:prstGeom>
          <a:noFill/>
          <a:ln>
            <a:noFill/>
          </a:ln>
        </p:spPr>
      </p:pic>
      <p:sp>
        <p:nvSpPr>
          <p:cNvPr id="72" name="Google Shape;72;p16"/>
          <p:cNvSpPr txBox="1"/>
          <p:nvPr/>
        </p:nvSpPr>
        <p:spPr>
          <a:xfrm>
            <a:off x="2294363" y="2608425"/>
            <a:ext cx="6254400" cy="133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Source Sans Pro"/>
                <a:ea typeface="Source Sans Pro"/>
                <a:cs typeface="Source Sans Pro"/>
                <a:sym typeface="Source Sans Pro"/>
              </a:rPr>
              <a:t>“ A language empowering everyone to build </a:t>
            </a:r>
            <a:r>
              <a:rPr b="1" lang="en" sz="3000">
                <a:solidFill>
                  <a:srgbClr val="F6B26B"/>
                </a:solidFill>
                <a:latin typeface="Source Sans Pro"/>
                <a:ea typeface="Source Sans Pro"/>
                <a:cs typeface="Source Sans Pro"/>
                <a:sym typeface="Source Sans Pro"/>
              </a:rPr>
              <a:t>reliable</a:t>
            </a:r>
            <a:r>
              <a:rPr lang="en" sz="3000">
                <a:solidFill>
                  <a:srgbClr val="FFFFFF"/>
                </a:solidFill>
                <a:latin typeface="Source Sans Pro"/>
                <a:ea typeface="Source Sans Pro"/>
                <a:cs typeface="Source Sans Pro"/>
                <a:sym typeface="Source Sans Pro"/>
              </a:rPr>
              <a:t> and </a:t>
            </a:r>
            <a:r>
              <a:rPr b="1" lang="en" sz="3000">
                <a:solidFill>
                  <a:srgbClr val="F6B26B"/>
                </a:solidFill>
                <a:latin typeface="Source Sans Pro"/>
                <a:ea typeface="Source Sans Pro"/>
                <a:cs typeface="Source Sans Pro"/>
                <a:sym typeface="Source Sans Pro"/>
              </a:rPr>
              <a:t>efficient</a:t>
            </a:r>
            <a:r>
              <a:rPr lang="en" sz="3000">
                <a:solidFill>
                  <a:srgbClr val="FFFFFF"/>
                </a:solidFill>
                <a:latin typeface="Source Sans Pro"/>
                <a:ea typeface="Source Sans Pro"/>
                <a:cs typeface="Source Sans Pro"/>
                <a:sym typeface="Source Sans Pro"/>
              </a:rPr>
              <a:t> software.”</a:t>
            </a:r>
            <a:endParaRPr sz="3000">
              <a:solidFill>
                <a:srgbClr val="FFFFFF"/>
              </a:solidFill>
              <a:latin typeface="Source Sans Pro"/>
              <a:ea typeface="Source Sans Pro"/>
              <a:cs typeface="Source Sans Pro"/>
              <a:sym typeface="Source Sans Pro"/>
            </a:endParaRPr>
          </a:p>
        </p:txBody>
      </p:sp>
      <p:sp>
        <p:nvSpPr>
          <p:cNvPr id="73" name="Google Shape;73;p16"/>
          <p:cNvSpPr txBox="1"/>
          <p:nvPr/>
        </p:nvSpPr>
        <p:spPr>
          <a:xfrm>
            <a:off x="595238" y="1772175"/>
            <a:ext cx="2642100" cy="7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Source Sans Pro"/>
                <a:ea typeface="Source Sans Pro"/>
                <a:cs typeface="Source Sans Pro"/>
                <a:sym typeface="Source Sans Pro"/>
              </a:rPr>
              <a:t>rust-lang.org</a:t>
            </a:r>
            <a:endParaRPr b="1" sz="3000">
              <a:solidFill>
                <a:srgbClr val="FFFFFF"/>
              </a:solidFill>
              <a:latin typeface="Source Sans Pro"/>
              <a:ea typeface="Source Sans Pro"/>
              <a:cs typeface="Source Sans Pro"/>
              <a:sym typeface="Source Sans Pr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3"/>
          <p:cNvSpPr txBox="1"/>
          <p:nvPr/>
        </p:nvSpPr>
        <p:spPr>
          <a:xfrm>
            <a:off x="1734175" y="4601100"/>
            <a:ext cx="7333500" cy="6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Source Sans Pro"/>
                <a:ea typeface="Source Sans Pro"/>
                <a:cs typeface="Source Sans Pro"/>
                <a:sym typeface="Source Sans Pro"/>
              </a:rPr>
              <a:t>a </a:t>
            </a:r>
            <a:r>
              <a:rPr lang="en" sz="3600">
                <a:solidFill>
                  <a:srgbClr val="93C47D"/>
                </a:solidFill>
                <a:latin typeface="Source Code Pro"/>
                <a:ea typeface="Source Code Pro"/>
                <a:cs typeface="Source Code Pro"/>
                <a:sym typeface="Source Code Pro"/>
              </a:rPr>
              <a:t>u32</a:t>
            </a:r>
            <a:r>
              <a:rPr lang="en" sz="3600">
                <a:solidFill>
                  <a:srgbClr val="FFFFFF"/>
                </a:solidFill>
                <a:latin typeface="Source Sans Pro"/>
                <a:ea typeface="Source Sans Pro"/>
                <a:cs typeface="Source Sans Pro"/>
                <a:sym typeface="Source Sans Pro"/>
              </a:rPr>
              <a:t> that’s been Unicode validated</a:t>
            </a:r>
            <a:endParaRPr sz="2400">
              <a:solidFill>
                <a:srgbClr val="FFFFFF"/>
              </a:solidFill>
              <a:latin typeface="Source Sans Pro"/>
              <a:ea typeface="Source Sans Pro"/>
              <a:cs typeface="Source Sans Pro"/>
              <a:sym typeface="Source Sans Pro"/>
            </a:endParaRPr>
          </a:p>
        </p:txBody>
      </p:sp>
      <p:sp>
        <p:nvSpPr>
          <p:cNvPr id="285" name="Google Shape;285;p43"/>
          <p:cNvSpPr txBox="1"/>
          <p:nvPr/>
        </p:nvSpPr>
        <p:spPr>
          <a:xfrm>
            <a:off x="1734175" y="1503600"/>
            <a:ext cx="7333500" cy="29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Source Sans Pro"/>
                <a:ea typeface="Source Sans Pro"/>
                <a:cs typeface="Source Sans Pro"/>
                <a:sym typeface="Source Sans Pro"/>
              </a:rPr>
              <a:t>0-</a:t>
            </a:r>
            <a:r>
              <a:rPr lang="en" sz="3600">
                <a:solidFill>
                  <a:srgbClr val="FFFFFF"/>
                </a:solidFill>
                <a:latin typeface="Source Sans Pro"/>
                <a:ea typeface="Source Sans Pro"/>
                <a:cs typeface="Source Sans Pro"/>
                <a:sym typeface="Source Sans Pro"/>
              </a:rPr>
              <a:t>255</a:t>
            </a:r>
            <a:endParaRPr sz="36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lang="en" sz="3600">
                <a:solidFill>
                  <a:srgbClr val="FFFFFF"/>
                </a:solidFill>
                <a:latin typeface="Source Sans Pro"/>
                <a:ea typeface="Source Sans Pro"/>
                <a:cs typeface="Source Sans Pro"/>
                <a:sym typeface="Source Sans Pro"/>
              </a:rPr>
              <a:t>0-65,535</a:t>
            </a:r>
            <a:endParaRPr sz="36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lang="en" sz="3600">
                <a:solidFill>
                  <a:srgbClr val="FFFFFF"/>
                </a:solidFill>
                <a:latin typeface="Source Sans Pro"/>
                <a:ea typeface="Source Sans Pro"/>
                <a:cs typeface="Source Sans Pro"/>
                <a:sym typeface="Source Sans Pro"/>
              </a:rPr>
              <a:t>0-4,294,967,295</a:t>
            </a:r>
            <a:endParaRPr sz="36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lang="en" sz="3600">
                <a:solidFill>
                  <a:srgbClr val="FFFFFF"/>
                </a:solidFill>
                <a:latin typeface="Source Sans Pro"/>
                <a:ea typeface="Source Sans Pro"/>
                <a:cs typeface="Source Sans Pro"/>
                <a:sym typeface="Source Sans Pro"/>
              </a:rPr>
              <a:t>0-18,446,744,073,709,551,615</a:t>
            </a:r>
            <a:endParaRPr sz="36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lang="en" sz="2400">
                <a:solidFill>
                  <a:srgbClr val="FFFFFF"/>
                </a:solidFill>
                <a:latin typeface="Source Sans Pro"/>
                <a:ea typeface="Source Sans Pro"/>
                <a:cs typeface="Source Sans Pro"/>
                <a:sym typeface="Source Sans Pro"/>
              </a:rPr>
              <a:t>0-</a:t>
            </a:r>
            <a:r>
              <a:rPr lang="en" sz="2400">
                <a:solidFill>
                  <a:srgbClr val="FFFFFF"/>
                </a:solidFill>
                <a:latin typeface="Source Sans Pro"/>
                <a:ea typeface="Source Sans Pro"/>
                <a:cs typeface="Source Sans Pro"/>
                <a:sym typeface="Source Sans Pro"/>
              </a:rPr>
              <a:t>170,141,183,460,469,231,731,687,303,715,884,105,728</a:t>
            </a:r>
            <a:r>
              <a:rPr lang="en" sz="3200">
                <a:solidFill>
                  <a:srgbClr val="FFFFFF"/>
                </a:solidFill>
                <a:latin typeface="Source Sans Pro"/>
                <a:ea typeface="Source Sans Pro"/>
                <a:cs typeface="Source Sans Pro"/>
                <a:sym typeface="Source Sans Pro"/>
              </a:rPr>
              <a:t> </a:t>
            </a:r>
            <a:endParaRPr sz="2400">
              <a:solidFill>
                <a:srgbClr val="FFFFFF"/>
              </a:solidFill>
              <a:latin typeface="Source Sans Pro"/>
              <a:ea typeface="Source Sans Pro"/>
              <a:cs typeface="Source Sans Pro"/>
              <a:sym typeface="Source Sans Pro"/>
            </a:endParaRPr>
          </a:p>
        </p:txBody>
      </p:sp>
      <p:sp>
        <p:nvSpPr>
          <p:cNvPr id="286" name="Google Shape;286;p43"/>
          <p:cNvSpPr txBox="1"/>
          <p:nvPr/>
        </p:nvSpPr>
        <p:spPr>
          <a:xfrm>
            <a:off x="-2575" y="1503600"/>
            <a:ext cx="1666800" cy="3085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93C47D"/>
                </a:solidFill>
                <a:latin typeface="Source Code Pro"/>
                <a:ea typeface="Source Code Pro"/>
                <a:cs typeface="Source Code Pro"/>
                <a:sym typeface="Source Code Pro"/>
              </a:rPr>
              <a:t>u8</a:t>
            </a:r>
            <a:endParaRPr sz="3600">
              <a:solidFill>
                <a:srgbClr val="93C47D"/>
              </a:solidFill>
              <a:latin typeface="Source Code Pro"/>
              <a:ea typeface="Source Code Pro"/>
              <a:cs typeface="Source Code Pro"/>
              <a:sym typeface="Source Code Pro"/>
            </a:endParaRPr>
          </a:p>
          <a:p>
            <a:pPr indent="0" lvl="0" marL="0" rtl="0" algn="r">
              <a:spcBef>
                <a:spcPts val="0"/>
              </a:spcBef>
              <a:spcAft>
                <a:spcPts val="0"/>
              </a:spcAft>
              <a:buNone/>
            </a:pPr>
            <a:r>
              <a:rPr lang="en" sz="3600">
                <a:solidFill>
                  <a:srgbClr val="93C47D"/>
                </a:solidFill>
                <a:latin typeface="Source Code Pro"/>
                <a:ea typeface="Source Code Pro"/>
                <a:cs typeface="Source Code Pro"/>
                <a:sym typeface="Source Code Pro"/>
              </a:rPr>
              <a:t>u16</a:t>
            </a:r>
            <a:endParaRPr sz="3600">
              <a:solidFill>
                <a:srgbClr val="93C47D"/>
              </a:solidFill>
              <a:latin typeface="Source Code Pro"/>
              <a:ea typeface="Source Code Pro"/>
              <a:cs typeface="Source Code Pro"/>
              <a:sym typeface="Source Code Pro"/>
            </a:endParaRPr>
          </a:p>
          <a:p>
            <a:pPr indent="0" lvl="0" marL="0" rtl="0" algn="r">
              <a:spcBef>
                <a:spcPts val="0"/>
              </a:spcBef>
              <a:spcAft>
                <a:spcPts val="0"/>
              </a:spcAft>
              <a:buNone/>
            </a:pPr>
            <a:r>
              <a:rPr lang="en" sz="3600">
                <a:solidFill>
                  <a:srgbClr val="93C47D"/>
                </a:solidFill>
                <a:latin typeface="Source Code Pro"/>
                <a:ea typeface="Source Code Pro"/>
                <a:cs typeface="Source Code Pro"/>
                <a:sym typeface="Source Code Pro"/>
              </a:rPr>
              <a:t>u32</a:t>
            </a:r>
            <a:endParaRPr sz="3600">
              <a:solidFill>
                <a:srgbClr val="93C47D"/>
              </a:solidFill>
              <a:latin typeface="Source Code Pro"/>
              <a:ea typeface="Source Code Pro"/>
              <a:cs typeface="Source Code Pro"/>
              <a:sym typeface="Source Code Pro"/>
            </a:endParaRPr>
          </a:p>
          <a:p>
            <a:pPr indent="0" lvl="0" marL="0" rtl="0" algn="r">
              <a:spcBef>
                <a:spcPts val="0"/>
              </a:spcBef>
              <a:spcAft>
                <a:spcPts val="0"/>
              </a:spcAft>
              <a:buNone/>
            </a:pPr>
            <a:r>
              <a:rPr lang="en" sz="3600">
                <a:solidFill>
                  <a:srgbClr val="93C47D"/>
                </a:solidFill>
                <a:latin typeface="Source Code Pro"/>
                <a:ea typeface="Source Code Pro"/>
                <a:cs typeface="Source Code Pro"/>
                <a:sym typeface="Source Code Pro"/>
              </a:rPr>
              <a:t>u64</a:t>
            </a:r>
            <a:endParaRPr sz="3600">
              <a:solidFill>
                <a:srgbClr val="93C47D"/>
              </a:solidFill>
              <a:latin typeface="Source Code Pro"/>
              <a:ea typeface="Source Code Pro"/>
              <a:cs typeface="Source Code Pro"/>
              <a:sym typeface="Source Code Pro"/>
            </a:endParaRPr>
          </a:p>
          <a:p>
            <a:pPr indent="0" lvl="0" marL="0" rtl="0" algn="r">
              <a:spcBef>
                <a:spcPts val="0"/>
              </a:spcBef>
              <a:spcAft>
                <a:spcPts val="0"/>
              </a:spcAft>
              <a:buNone/>
            </a:pPr>
            <a:r>
              <a:rPr lang="en" sz="3600">
                <a:solidFill>
                  <a:srgbClr val="93C47D"/>
                </a:solidFill>
                <a:latin typeface="Source Code Pro"/>
                <a:ea typeface="Source Code Pro"/>
                <a:cs typeface="Source Code Pro"/>
                <a:sym typeface="Source Code Pro"/>
              </a:rPr>
              <a:t>u128</a:t>
            </a:r>
            <a:endParaRPr sz="3600">
              <a:solidFill>
                <a:srgbClr val="93C47D"/>
              </a:solidFill>
              <a:latin typeface="Source Code Pro"/>
              <a:ea typeface="Source Code Pro"/>
              <a:cs typeface="Source Code Pro"/>
              <a:sym typeface="Source Code Pro"/>
            </a:endParaRPr>
          </a:p>
        </p:txBody>
      </p:sp>
      <p:sp>
        <p:nvSpPr>
          <p:cNvPr id="287" name="Google Shape;287;p43"/>
          <p:cNvSpPr txBox="1"/>
          <p:nvPr/>
        </p:nvSpPr>
        <p:spPr>
          <a:xfrm>
            <a:off x="313275" y="189675"/>
            <a:ext cx="84375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Unsigned Integers</a:t>
            </a:r>
            <a:endParaRPr sz="3600">
              <a:solidFill>
                <a:srgbClr val="F3F3F3"/>
              </a:solidFill>
              <a:latin typeface="Alegreya"/>
              <a:ea typeface="Alegreya"/>
              <a:cs typeface="Alegreya"/>
              <a:sym typeface="Alegreya"/>
            </a:endParaRPr>
          </a:p>
        </p:txBody>
      </p:sp>
      <p:sp>
        <p:nvSpPr>
          <p:cNvPr id="288" name="Google Shape;288;p43"/>
          <p:cNvSpPr txBox="1"/>
          <p:nvPr/>
        </p:nvSpPr>
        <p:spPr>
          <a:xfrm>
            <a:off x="-2575" y="4589550"/>
            <a:ext cx="1666800" cy="65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93C47D"/>
                </a:solidFill>
                <a:latin typeface="Source Code Pro"/>
                <a:ea typeface="Source Code Pro"/>
                <a:cs typeface="Source Code Pro"/>
                <a:sym typeface="Source Code Pro"/>
              </a:rPr>
              <a:t>char</a:t>
            </a:r>
            <a:endParaRPr sz="3600">
              <a:solidFill>
                <a:srgbClr val="93C47D"/>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0" st="0"/>
                                            </p:txEl>
                                          </p:spTgt>
                                        </p:tgtEl>
                                        <p:attrNameLst>
                                          <p:attrName>style.visibility</p:attrName>
                                        </p:attrNameLst>
                                      </p:cBhvr>
                                      <p:to>
                                        <p:strVal val="visible"/>
                                      </p:to>
                                    </p:set>
                                    <p:animEffect filter="fade" transition="in">
                                      <p:cBhvr>
                                        <p:cTn dur="1000"/>
                                        <p:tgtEl>
                                          <p:spTgt spid="28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1" st="1"/>
                                            </p:txEl>
                                          </p:spTgt>
                                        </p:tgtEl>
                                        <p:attrNameLst>
                                          <p:attrName>style.visibility</p:attrName>
                                        </p:attrNameLst>
                                      </p:cBhvr>
                                      <p:to>
                                        <p:strVal val="visible"/>
                                      </p:to>
                                    </p:set>
                                    <p:animEffect filter="fade" transition="in">
                                      <p:cBhvr>
                                        <p:cTn dur="1000"/>
                                        <p:tgtEl>
                                          <p:spTgt spid="28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2" st="2"/>
                                            </p:txEl>
                                          </p:spTgt>
                                        </p:tgtEl>
                                        <p:attrNameLst>
                                          <p:attrName>style.visibility</p:attrName>
                                        </p:attrNameLst>
                                      </p:cBhvr>
                                      <p:to>
                                        <p:strVal val="visible"/>
                                      </p:to>
                                    </p:set>
                                    <p:animEffect filter="fade" transition="in">
                                      <p:cBhvr>
                                        <p:cTn dur="1000"/>
                                        <p:tgtEl>
                                          <p:spTgt spid="28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3" st="3"/>
                                            </p:txEl>
                                          </p:spTgt>
                                        </p:tgtEl>
                                        <p:attrNameLst>
                                          <p:attrName>style.visibility</p:attrName>
                                        </p:attrNameLst>
                                      </p:cBhvr>
                                      <p:to>
                                        <p:strVal val="visible"/>
                                      </p:to>
                                    </p:set>
                                    <p:animEffect filter="fade" transition="in">
                                      <p:cBhvr>
                                        <p:cTn dur="1000"/>
                                        <p:tgtEl>
                                          <p:spTgt spid="28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xEl>
                                              <p:pRg end="4" st="4"/>
                                            </p:txEl>
                                          </p:spTgt>
                                        </p:tgtEl>
                                        <p:attrNameLst>
                                          <p:attrName>style.visibility</p:attrName>
                                        </p:attrNameLst>
                                      </p:cBhvr>
                                      <p:to>
                                        <p:strVal val="visible"/>
                                      </p:to>
                                    </p:set>
                                    <p:animEffect filter="fade" transition="in">
                                      <p:cBhvr>
                                        <p:cTn dur="1000"/>
                                        <p:tgtEl>
                                          <p:spTgt spid="285">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4"/>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Converting Numbers</a:t>
            </a:r>
            <a:r>
              <a:rPr lang="en" sz="3600">
                <a:solidFill>
                  <a:srgbClr val="F3F3F3"/>
                </a:solidFill>
                <a:latin typeface="Alegreya"/>
                <a:ea typeface="Alegreya"/>
                <a:cs typeface="Alegreya"/>
                <a:sym typeface="Alegreya"/>
              </a:rPr>
              <a:t> with </a:t>
            </a:r>
            <a:r>
              <a:rPr lang="en" sz="3600">
                <a:solidFill>
                  <a:srgbClr val="F6B26B"/>
                </a:solidFill>
                <a:latin typeface="Source Sans Pro"/>
                <a:ea typeface="Source Sans Pro"/>
                <a:cs typeface="Source Sans Pro"/>
                <a:sym typeface="Source Sans Pro"/>
              </a:rPr>
              <a:t>as</a:t>
            </a:r>
            <a:endParaRPr sz="3600">
              <a:solidFill>
                <a:srgbClr val="F6B26B"/>
              </a:solidFill>
              <a:latin typeface="Source Sans Pro"/>
              <a:ea typeface="Source Sans Pro"/>
              <a:cs typeface="Source Sans Pro"/>
              <a:sym typeface="Source Sans Pro"/>
            </a:endParaRPr>
          </a:p>
        </p:txBody>
      </p:sp>
      <p:sp>
        <p:nvSpPr>
          <p:cNvPr id="294" name="Google Shape;294;p44"/>
          <p:cNvSpPr txBox="1"/>
          <p:nvPr/>
        </p:nvSpPr>
        <p:spPr>
          <a:xfrm>
            <a:off x="846675" y="1152525"/>
            <a:ext cx="8526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multiply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 u8</a:t>
            </a:r>
            <a:r>
              <a:rPr lang="en" sz="2400">
                <a:solidFill>
                  <a:srgbClr val="F6B26B"/>
                </a:solidFill>
                <a:latin typeface="Source Code Pro"/>
                <a:ea typeface="Source Code Pro"/>
                <a:cs typeface="Source Code Pro"/>
                <a:sym typeface="Source Code Pro"/>
              </a:rPr>
              <a:t>) -&gt;</a:t>
            </a:r>
            <a:r>
              <a:rPr lang="en" sz="2400">
                <a:solidFill>
                  <a:srgbClr val="FFFFFF"/>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i64 </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return</a:t>
            </a:r>
            <a:r>
              <a:rPr lang="en" sz="2400">
                <a:solidFill>
                  <a:srgbClr val="FFFFFF"/>
                </a:solidFill>
                <a:latin typeface="Source Code Pro"/>
                <a:ea typeface="Source Code Pro"/>
                <a:cs typeface="Source Code Pro"/>
                <a:sym typeface="Source Code Pro"/>
              </a:rPr>
              <a:t> x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 </a:t>
            </a:r>
            <a:r>
              <a:rPr lang="en" sz="2400">
                <a:solidFill>
                  <a:srgbClr val="F6B26B"/>
                </a:solidFill>
                <a:latin typeface="Source Code Pro"/>
                <a:ea typeface="Source Code Pro"/>
                <a:cs typeface="Source Code Pro"/>
                <a:sym typeface="Source Code Pro"/>
              </a:rPr>
              <a:t>as</a:t>
            </a:r>
            <a:r>
              <a:rPr lang="en" sz="2400">
                <a:solidFill>
                  <a:srgbClr val="FFFFFF"/>
                </a:solidFill>
                <a:latin typeface="Source Code Pro"/>
                <a:ea typeface="Source Code Pro"/>
                <a:cs typeface="Source Code Pro"/>
                <a:sym typeface="Source Code Pro"/>
              </a:rPr>
              <a:t> i64</a:t>
            </a:r>
            <a:r>
              <a:rPr lang="en" sz="2400">
                <a:solidFill>
                  <a:srgbClr val="F6B26B"/>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cxnSp>
        <p:nvCxnSpPr>
          <p:cNvPr id="295" name="Google Shape;295;p44"/>
          <p:cNvCxnSpPr/>
          <p:nvPr/>
        </p:nvCxnSpPr>
        <p:spPr>
          <a:xfrm>
            <a:off x="3893750" y="2103375"/>
            <a:ext cx="1511100" cy="0"/>
          </a:xfrm>
          <a:prstGeom prst="straightConnector1">
            <a:avLst/>
          </a:prstGeom>
          <a:noFill/>
          <a:ln cap="flat" cmpd="sng" w="38100">
            <a:solidFill>
              <a:srgbClr val="FF00FF"/>
            </a:solidFill>
            <a:prstDash val="solid"/>
            <a:round/>
            <a:headEnd len="med" w="med" type="none"/>
            <a:tailEnd len="med" w="med" type="none"/>
          </a:ln>
        </p:spPr>
      </p:cxnSp>
      <p:sp>
        <p:nvSpPr>
          <p:cNvPr id="296" name="Google Shape;296;p44"/>
          <p:cNvSpPr txBox="1"/>
          <p:nvPr/>
        </p:nvSpPr>
        <p:spPr>
          <a:xfrm>
            <a:off x="846675" y="2676525"/>
            <a:ext cx="8526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divide</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i32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 u16</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f64 </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return </a:t>
            </a:r>
            <a:r>
              <a:rPr lang="en" sz="2400">
                <a:solidFill>
                  <a:srgbClr val="FFFFFF"/>
                </a:solidFill>
                <a:latin typeface="Source Code Pro"/>
                <a:ea typeface="Source Code Pro"/>
                <a:cs typeface="Source Code Pro"/>
                <a:sym typeface="Source Code Pro"/>
              </a:rPr>
              <a:t>x </a:t>
            </a:r>
            <a:r>
              <a:rPr lang="en" sz="2400">
                <a:solidFill>
                  <a:srgbClr val="F6B26B"/>
                </a:solidFill>
                <a:latin typeface="Source Code Pro"/>
                <a:ea typeface="Source Code Pro"/>
                <a:cs typeface="Source Code Pro"/>
                <a:sym typeface="Source Code Pro"/>
              </a:rPr>
              <a:t>as </a:t>
            </a:r>
            <a:r>
              <a:rPr lang="en" sz="2400">
                <a:solidFill>
                  <a:srgbClr val="FFFFFF"/>
                </a:solidFill>
                <a:latin typeface="Source Code Pro"/>
                <a:ea typeface="Source Code Pro"/>
                <a:cs typeface="Source Code Pro"/>
                <a:sym typeface="Source Code Pro"/>
              </a:rPr>
              <a:t>f64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 </a:t>
            </a:r>
            <a:r>
              <a:rPr lang="en" sz="2400">
                <a:solidFill>
                  <a:srgbClr val="F6B26B"/>
                </a:solidFill>
                <a:latin typeface="Source Code Pro"/>
                <a:ea typeface="Source Code Pro"/>
                <a:cs typeface="Source Code Pro"/>
                <a:sym typeface="Source Code Pro"/>
              </a:rPr>
              <a:t>as</a:t>
            </a:r>
            <a:r>
              <a:rPr lang="en" sz="2400">
                <a:solidFill>
                  <a:srgbClr val="FFFFFF"/>
                </a:solidFill>
                <a:latin typeface="Source Code Pro"/>
                <a:ea typeface="Source Code Pro"/>
                <a:cs typeface="Source Code Pro"/>
                <a:sym typeface="Source Code Pro"/>
              </a:rPr>
              <a:t> f64</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cxnSp>
        <p:nvCxnSpPr>
          <p:cNvPr id="297" name="Google Shape;297;p44"/>
          <p:cNvCxnSpPr/>
          <p:nvPr/>
        </p:nvCxnSpPr>
        <p:spPr>
          <a:xfrm>
            <a:off x="4965450" y="3639650"/>
            <a:ext cx="1511100" cy="0"/>
          </a:xfrm>
          <a:prstGeom prst="straightConnector1">
            <a:avLst/>
          </a:prstGeom>
          <a:noFill/>
          <a:ln cap="flat" cmpd="sng" w="38100">
            <a:solidFill>
              <a:srgbClr val="FF00FF"/>
            </a:solidFill>
            <a:prstDash val="solid"/>
            <a:round/>
            <a:headEnd len="med" w="med" type="none"/>
            <a:tailEnd len="med" w="med" type="none"/>
          </a:ln>
        </p:spPr>
      </p:cxnSp>
      <p:cxnSp>
        <p:nvCxnSpPr>
          <p:cNvPr id="298" name="Google Shape;298;p44"/>
          <p:cNvCxnSpPr/>
          <p:nvPr/>
        </p:nvCxnSpPr>
        <p:spPr>
          <a:xfrm>
            <a:off x="2947400" y="3639650"/>
            <a:ext cx="1511100" cy="0"/>
          </a:xfrm>
          <a:prstGeom prst="straightConnector1">
            <a:avLst/>
          </a:prstGeom>
          <a:noFill/>
          <a:ln cap="flat" cmpd="sng" w="38100">
            <a:solidFill>
              <a:srgbClr val="FF00FF"/>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5"/>
          <p:cNvSpPr txBox="1"/>
          <p:nvPr/>
        </p:nvSpPr>
        <p:spPr>
          <a:xfrm>
            <a:off x="999075" y="2886550"/>
            <a:ext cx="7873800" cy="2339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2800">
                <a:solidFill>
                  <a:srgbClr val="B4A7D6"/>
                </a:solidFill>
                <a:latin typeface="Source Code Pro"/>
                <a:ea typeface="Source Code Pro"/>
                <a:cs typeface="Source Code Pro"/>
                <a:sym typeface="Source Code Pro"/>
              </a:rPr>
              <a:t>true</a:t>
            </a:r>
            <a:r>
              <a:rPr lang="en" sz="2800">
                <a:solidFill>
                  <a:srgbClr val="F6B26B"/>
                </a:solidFill>
                <a:latin typeface="Source Code Pro"/>
                <a:ea typeface="Source Code Pro"/>
                <a:cs typeface="Source Code Pro"/>
                <a:sym typeface="Source Code Pro"/>
              </a:rPr>
              <a:t> as</a:t>
            </a:r>
            <a:r>
              <a:rPr lang="en" sz="2800">
                <a:solidFill>
                  <a:srgbClr val="FFFFFF"/>
                </a:solidFill>
                <a:latin typeface="Source Code Pro"/>
                <a:ea typeface="Source Code Pro"/>
                <a:cs typeface="Source Code Pro"/>
                <a:sym typeface="Source Code Pro"/>
              </a:rPr>
              <a:t> u8    </a:t>
            </a:r>
            <a:r>
              <a:rPr lang="en" sz="2800">
                <a:solidFill>
                  <a:srgbClr val="B6D7A8"/>
                </a:solidFill>
                <a:latin typeface="Source Code Pro"/>
                <a:ea typeface="Source Code Pro"/>
                <a:cs typeface="Source Code Pro"/>
                <a:sym typeface="Source Code Pro"/>
              </a:rPr>
              <a:t>// evaluates to </a:t>
            </a:r>
            <a:r>
              <a:rPr lang="en" sz="2800">
                <a:solidFill>
                  <a:srgbClr val="FFFFFF"/>
                </a:solidFill>
                <a:latin typeface="Source Code Pro"/>
                <a:ea typeface="Source Code Pro"/>
                <a:cs typeface="Source Code Pro"/>
                <a:sym typeface="Source Code Pro"/>
              </a:rPr>
              <a:t>1</a:t>
            </a:r>
            <a:endParaRPr sz="2800">
              <a:solidFill>
                <a:srgbClr val="FFFFFF"/>
              </a:solidFill>
              <a:latin typeface="Source Code Pro"/>
              <a:ea typeface="Source Code Pro"/>
              <a:cs typeface="Source Code Pro"/>
              <a:sym typeface="Source Code Pro"/>
            </a:endParaRPr>
          </a:p>
          <a:p>
            <a:pPr indent="0" lvl="0" marL="0" rtl="0" algn="l">
              <a:lnSpc>
                <a:spcPct val="200000"/>
              </a:lnSpc>
              <a:spcBef>
                <a:spcPts val="0"/>
              </a:spcBef>
              <a:spcAft>
                <a:spcPts val="0"/>
              </a:spcAft>
              <a:buNone/>
            </a:pPr>
            <a:r>
              <a:rPr lang="en" sz="2800">
                <a:solidFill>
                  <a:srgbClr val="B4A7D6"/>
                </a:solidFill>
                <a:latin typeface="Source Code Pro"/>
                <a:ea typeface="Source Code Pro"/>
                <a:cs typeface="Source Code Pro"/>
                <a:sym typeface="Source Code Pro"/>
              </a:rPr>
              <a:t>false</a:t>
            </a:r>
            <a:r>
              <a:rPr lang="en" sz="2800">
                <a:solidFill>
                  <a:srgbClr val="F6B26B"/>
                </a:solidFill>
                <a:latin typeface="Source Code Pro"/>
                <a:ea typeface="Source Code Pro"/>
                <a:cs typeface="Source Code Pro"/>
                <a:sym typeface="Source Code Pro"/>
              </a:rPr>
              <a:t> as</a:t>
            </a:r>
            <a:r>
              <a:rPr lang="en" sz="2800">
                <a:solidFill>
                  <a:srgbClr val="FFFFFF"/>
                </a:solidFill>
                <a:latin typeface="Source Code Pro"/>
                <a:ea typeface="Source Code Pro"/>
                <a:cs typeface="Source Code Pro"/>
                <a:sym typeface="Source Code Pro"/>
              </a:rPr>
              <a:t> u8   </a:t>
            </a:r>
            <a:r>
              <a:rPr lang="en" sz="2800">
                <a:solidFill>
                  <a:srgbClr val="B6D7A8"/>
                </a:solidFill>
                <a:latin typeface="Source Code Pro"/>
                <a:ea typeface="Source Code Pro"/>
                <a:cs typeface="Source Code Pro"/>
                <a:sym typeface="Source Code Pro"/>
              </a:rPr>
              <a:t>// evaluates to </a:t>
            </a:r>
            <a:r>
              <a:rPr lang="en" sz="2800">
                <a:solidFill>
                  <a:srgbClr val="FFFFFF"/>
                </a:solidFill>
                <a:latin typeface="Source Code Pro"/>
                <a:ea typeface="Source Code Pro"/>
                <a:cs typeface="Source Code Pro"/>
                <a:sym typeface="Source Code Pro"/>
              </a:rPr>
              <a:t>0</a:t>
            </a:r>
            <a:endParaRPr sz="2800">
              <a:solidFill>
                <a:srgbClr val="F6B26B"/>
              </a:solidFill>
              <a:latin typeface="Source Code Pro"/>
              <a:ea typeface="Source Code Pro"/>
              <a:cs typeface="Source Code Pro"/>
              <a:sym typeface="Source Code Pro"/>
            </a:endParaRPr>
          </a:p>
          <a:p>
            <a:pPr indent="0" lvl="0" marL="0" rtl="0" algn="l">
              <a:lnSpc>
                <a:spcPct val="200000"/>
              </a:lnSpc>
              <a:spcBef>
                <a:spcPts val="0"/>
              </a:spcBef>
              <a:spcAft>
                <a:spcPts val="0"/>
              </a:spcAft>
              <a:buNone/>
            </a:pPr>
            <a:r>
              <a:rPr lang="en" sz="2800">
                <a:solidFill>
                  <a:srgbClr val="FFFFFF"/>
                </a:solidFill>
                <a:latin typeface="Source Code Pro"/>
                <a:ea typeface="Source Code Pro"/>
                <a:cs typeface="Source Code Pro"/>
                <a:sym typeface="Source Code Pro"/>
              </a:rPr>
              <a:t>1 </a:t>
            </a:r>
            <a:r>
              <a:rPr lang="en" sz="2800">
                <a:solidFill>
                  <a:srgbClr val="F6B26B"/>
                </a:solidFill>
                <a:latin typeface="Source Code Pro"/>
                <a:ea typeface="Source Code Pro"/>
                <a:cs typeface="Source Code Pro"/>
                <a:sym typeface="Source Code Pro"/>
              </a:rPr>
              <a:t>==</a:t>
            </a:r>
            <a:r>
              <a:rPr lang="en" sz="2800">
                <a:solidFill>
                  <a:srgbClr val="FFFFFF"/>
                </a:solidFill>
                <a:latin typeface="Source Code Pro"/>
                <a:ea typeface="Source Code Pro"/>
                <a:cs typeface="Source Code Pro"/>
                <a:sym typeface="Source Code Pro"/>
              </a:rPr>
              <a:t> 2        </a:t>
            </a:r>
            <a:r>
              <a:rPr lang="en" sz="2800">
                <a:solidFill>
                  <a:srgbClr val="B6D7A8"/>
                </a:solidFill>
                <a:latin typeface="Source Code Pro"/>
                <a:ea typeface="Source Code Pro"/>
                <a:cs typeface="Source Code Pro"/>
                <a:sym typeface="Source Code Pro"/>
              </a:rPr>
              <a:t>// evaluates to </a:t>
            </a:r>
            <a:r>
              <a:rPr lang="en" sz="2800">
                <a:solidFill>
                  <a:srgbClr val="B4A7D6"/>
                </a:solidFill>
                <a:latin typeface="Source Code Pro"/>
                <a:ea typeface="Source Code Pro"/>
                <a:cs typeface="Source Code Pro"/>
                <a:sym typeface="Source Code Pro"/>
              </a:rPr>
              <a:t>false</a:t>
            </a:r>
            <a:endParaRPr sz="2800">
              <a:solidFill>
                <a:srgbClr val="B4A7D6"/>
              </a:solidFill>
              <a:latin typeface="Source Code Pro"/>
              <a:ea typeface="Source Code Pro"/>
              <a:cs typeface="Source Code Pro"/>
              <a:sym typeface="Source Code Pro"/>
            </a:endParaRPr>
          </a:p>
        </p:txBody>
      </p:sp>
      <p:sp>
        <p:nvSpPr>
          <p:cNvPr id="304" name="Google Shape;304;p45"/>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Booleans</a:t>
            </a:r>
            <a:endParaRPr sz="3600">
              <a:solidFill>
                <a:srgbClr val="F3F3F3"/>
              </a:solidFill>
              <a:latin typeface="Alegreya"/>
              <a:ea typeface="Alegreya"/>
              <a:cs typeface="Alegreya"/>
              <a:sym typeface="Alegreya"/>
            </a:endParaRPr>
          </a:p>
        </p:txBody>
      </p:sp>
      <p:sp>
        <p:nvSpPr>
          <p:cNvPr id="305" name="Google Shape;305;p45"/>
          <p:cNvSpPr txBox="1"/>
          <p:nvPr/>
        </p:nvSpPr>
        <p:spPr>
          <a:xfrm>
            <a:off x="999075" y="1152525"/>
            <a:ext cx="7195800" cy="1262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800">
                <a:solidFill>
                  <a:srgbClr val="F6B26B"/>
                </a:solidFill>
                <a:latin typeface="Source Code Pro"/>
                <a:ea typeface="Source Code Pro"/>
                <a:cs typeface="Source Code Pro"/>
                <a:sym typeface="Source Code Pro"/>
              </a:rPr>
              <a:t>let </a:t>
            </a:r>
            <a:r>
              <a:rPr lang="en" sz="2800">
                <a:solidFill>
                  <a:srgbClr val="FFFFFF"/>
                </a:solidFill>
                <a:latin typeface="Source Code Pro"/>
                <a:ea typeface="Source Code Pro"/>
                <a:cs typeface="Source Code Pro"/>
                <a:sym typeface="Source Code Pro"/>
              </a:rPr>
              <a:t>should_we_go_fast </a:t>
            </a:r>
            <a:r>
              <a:rPr lang="en" sz="2800">
                <a:solidFill>
                  <a:srgbClr val="F6B26B"/>
                </a:solidFill>
                <a:latin typeface="Source Code Pro"/>
                <a:ea typeface="Source Code Pro"/>
                <a:cs typeface="Source Code Pro"/>
                <a:sym typeface="Source Code Pro"/>
              </a:rPr>
              <a:t>=</a:t>
            </a:r>
            <a:r>
              <a:rPr lang="en" sz="2800">
                <a:solidFill>
                  <a:srgbClr val="B6D7A8"/>
                </a:solidFill>
                <a:latin typeface="Source Code Pro"/>
                <a:ea typeface="Source Code Pro"/>
                <a:cs typeface="Source Code Pro"/>
                <a:sym typeface="Source Code Pro"/>
              </a:rPr>
              <a:t> </a:t>
            </a:r>
            <a:r>
              <a:rPr lang="en" sz="2800">
                <a:solidFill>
                  <a:srgbClr val="B4A7D6"/>
                </a:solidFill>
                <a:latin typeface="Source Code Pro"/>
                <a:ea typeface="Source Code Pro"/>
                <a:cs typeface="Source Code Pro"/>
                <a:sym typeface="Source Code Pro"/>
              </a:rPr>
              <a:t>true</a:t>
            </a:r>
            <a:r>
              <a:rPr lang="en" sz="2800">
                <a:solidFill>
                  <a:srgbClr val="F6B26B"/>
                </a:solidFill>
                <a:latin typeface="Source Code Pro"/>
                <a:ea typeface="Source Code Pro"/>
                <a:cs typeface="Source Code Pro"/>
                <a:sym typeface="Source Code Pro"/>
              </a:rPr>
              <a:t>;</a:t>
            </a:r>
            <a:endParaRPr sz="2800">
              <a:solidFill>
                <a:srgbClr val="F6B26B"/>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800">
                <a:solidFill>
                  <a:srgbClr val="F6B26B"/>
                </a:solidFill>
                <a:latin typeface="Source Code Pro"/>
                <a:ea typeface="Source Code Pro"/>
                <a:cs typeface="Source Code Pro"/>
                <a:sym typeface="Source Code Pro"/>
              </a:rPr>
              <a:t>let </a:t>
            </a:r>
            <a:r>
              <a:rPr lang="en" sz="2800">
                <a:solidFill>
                  <a:srgbClr val="FFFFFF"/>
                </a:solidFill>
                <a:latin typeface="Source Code Pro"/>
                <a:ea typeface="Source Code Pro"/>
                <a:cs typeface="Source Code Pro"/>
                <a:sym typeface="Source Code Pro"/>
              </a:rPr>
              <a:t>should_we_go_slow </a:t>
            </a:r>
            <a:r>
              <a:rPr lang="en" sz="2800">
                <a:solidFill>
                  <a:srgbClr val="F6B26B"/>
                </a:solidFill>
                <a:latin typeface="Source Code Pro"/>
                <a:ea typeface="Source Code Pro"/>
                <a:cs typeface="Source Code Pro"/>
                <a:sym typeface="Source Code Pro"/>
              </a:rPr>
              <a:t>=</a:t>
            </a:r>
            <a:r>
              <a:rPr lang="en" sz="2800">
                <a:solidFill>
                  <a:srgbClr val="B6D7A8"/>
                </a:solidFill>
                <a:latin typeface="Source Code Pro"/>
                <a:ea typeface="Source Code Pro"/>
                <a:cs typeface="Source Code Pro"/>
                <a:sym typeface="Source Code Pro"/>
              </a:rPr>
              <a:t> </a:t>
            </a:r>
            <a:r>
              <a:rPr lang="en" sz="2800">
                <a:solidFill>
                  <a:srgbClr val="B4A7D6"/>
                </a:solidFill>
                <a:latin typeface="Source Code Pro"/>
                <a:ea typeface="Source Code Pro"/>
                <a:cs typeface="Source Code Pro"/>
                <a:sym typeface="Source Code Pro"/>
              </a:rPr>
              <a:t>false</a:t>
            </a:r>
            <a:r>
              <a:rPr lang="en" sz="2800">
                <a:solidFill>
                  <a:srgbClr val="F6B26B"/>
                </a:solidFill>
                <a:latin typeface="Source Code Pro"/>
                <a:ea typeface="Source Code Pro"/>
                <a:cs typeface="Source Code Pro"/>
                <a:sym typeface="Source Code Pro"/>
              </a:rPr>
              <a:t>;</a:t>
            </a:r>
            <a:endParaRPr sz="2800">
              <a:solidFill>
                <a:srgbClr val="F6B26B"/>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0" st="0"/>
                                            </p:txEl>
                                          </p:spTgt>
                                        </p:tgtEl>
                                        <p:attrNameLst>
                                          <p:attrName>style.visibility</p:attrName>
                                        </p:attrNameLst>
                                      </p:cBhvr>
                                      <p:to>
                                        <p:strVal val="visible"/>
                                      </p:to>
                                    </p:set>
                                    <p:animEffect filter="fade" transition="in">
                                      <p:cBhvr>
                                        <p:cTn dur="1000"/>
                                        <p:tgtEl>
                                          <p:spTgt spid="3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1" st="1"/>
                                            </p:txEl>
                                          </p:spTgt>
                                        </p:tgtEl>
                                        <p:attrNameLst>
                                          <p:attrName>style.visibility</p:attrName>
                                        </p:attrNameLst>
                                      </p:cBhvr>
                                      <p:to>
                                        <p:strVal val="visible"/>
                                      </p:to>
                                    </p:set>
                                    <p:animEffect filter="fade" transition="in">
                                      <p:cBhvr>
                                        <p:cTn dur="1000"/>
                                        <p:tgtEl>
                                          <p:spTgt spid="3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3">
                                            <p:txEl>
                                              <p:pRg end="2" st="2"/>
                                            </p:txEl>
                                          </p:spTgt>
                                        </p:tgtEl>
                                        <p:attrNameLst>
                                          <p:attrName>style.visibility</p:attrName>
                                        </p:attrNameLst>
                                      </p:cBhvr>
                                      <p:to>
                                        <p:strVal val="visible"/>
                                      </p:to>
                                    </p:set>
                                    <p:animEffect filter="fade" transition="in">
                                      <p:cBhvr>
                                        <p:cTn dur="1000"/>
                                        <p:tgtEl>
                                          <p:spTgt spid="30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6"/>
          <p:cNvSpPr txBox="1"/>
          <p:nvPr/>
        </p:nvSpPr>
        <p:spPr>
          <a:xfrm>
            <a:off x="999075" y="1152525"/>
            <a:ext cx="7195800" cy="1662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if</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cats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1 </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FFFFF"/>
                </a:solidFill>
                <a:latin typeface="Source Code Pro"/>
                <a:ea typeface="Source Code Pro"/>
                <a:cs typeface="Source Code Pro"/>
                <a:sym typeface="Source Code Pro"/>
              </a:rPr>
              <a:t>    println!(</a:t>
            </a:r>
            <a:r>
              <a:rPr lang="en" sz="2400">
                <a:solidFill>
                  <a:srgbClr val="B4A7D6"/>
                </a:solidFill>
                <a:latin typeface="Source Code Pro"/>
                <a:ea typeface="Source Code Pro"/>
                <a:cs typeface="Source Code Pro"/>
                <a:sym typeface="Source Code Pro"/>
              </a:rPr>
              <a:t>"Multiple cats!"</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311" name="Google Shape;311;p46"/>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Conditionals</a:t>
            </a:r>
            <a:endParaRPr sz="3600">
              <a:solidFill>
                <a:srgbClr val="F3F3F3"/>
              </a:solidFill>
              <a:latin typeface="Alegreya"/>
              <a:ea typeface="Alegreya"/>
              <a:cs typeface="Alegreya"/>
              <a:sym typeface="Alegreya"/>
            </a:endParaRPr>
          </a:p>
        </p:txBody>
      </p:sp>
      <p:sp>
        <p:nvSpPr>
          <p:cNvPr id="312" name="Google Shape;312;p46"/>
          <p:cNvSpPr txBox="1"/>
          <p:nvPr/>
        </p:nvSpPr>
        <p:spPr>
          <a:xfrm>
            <a:off x="999075" y="2266475"/>
            <a:ext cx="7195800" cy="1662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  else {</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FFFFF"/>
                </a:solidFill>
                <a:latin typeface="Source Code Pro"/>
                <a:ea typeface="Source Code Pro"/>
                <a:cs typeface="Source Code Pro"/>
                <a:sym typeface="Source Code Pro"/>
              </a:rPr>
              <a:t>    println!(</a:t>
            </a:r>
            <a:r>
              <a:rPr lang="en" sz="2400">
                <a:solidFill>
                  <a:srgbClr val="B4A7D6"/>
                </a:solidFill>
                <a:latin typeface="Source Code Pro"/>
                <a:ea typeface="Source Code Pro"/>
                <a:cs typeface="Source Code Pro"/>
                <a:sym typeface="Source Code Pro"/>
              </a:rPr>
              <a:t>"Need more cats!"</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7"/>
          <p:cNvSpPr txBox="1"/>
          <p:nvPr/>
        </p:nvSpPr>
        <p:spPr>
          <a:xfrm>
            <a:off x="999075" y="2266475"/>
            <a:ext cx="7195800" cy="1662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  else if </a:t>
            </a:r>
            <a:r>
              <a:rPr lang="en" sz="2400">
                <a:solidFill>
                  <a:srgbClr val="FFFFFF"/>
                </a:solidFill>
                <a:latin typeface="Source Code Pro"/>
                <a:ea typeface="Source Code Pro"/>
                <a:cs typeface="Source Code Pro"/>
                <a:sym typeface="Source Code Pro"/>
              </a:rPr>
              <a:t>cats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1_000 </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FFFFF"/>
                </a:solidFill>
                <a:latin typeface="Source Code Pro"/>
                <a:ea typeface="Source Code Pro"/>
                <a:cs typeface="Source Code Pro"/>
                <a:sym typeface="Source Code Pro"/>
              </a:rPr>
              <a:t>    println!(</a:t>
            </a:r>
            <a:r>
              <a:rPr lang="en" sz="2400">
                <a:solidFill>
                  <a:srgbClr val="B4A7D6"/>
                </a:solidFill>
                <a:latin typeface="Source Code Pro"/>
                <a:ea typeface="Source Code Pro"/>
                <a:cs typeface="Source Code Pro"/>
                <a:sym typeface="Source Code Pro"/>
              </a:rPr>
              <a:t>"Too many cats!"</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318" name="Google Shape;318;p47"/>
          <p:cNvSpPr txBox="1"/>
          <p:nvPr/>
        </p:nvSpPr>
        <p:spPr>
          <a:xfrm>
            <a:off x="999075" y="1152525"/>
            <a:ext cx="7195800" cy="1662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if </a:t>
            </a:r>
            <a:r>
              <a:rPr lang="en" sz="2400">
                <a:solidFill>
                  <a:srgbClr val="FFFFFF"/>
                </a:solidFill>
                <a:latin typeface="Source Code Pro"/>
                <a:ea typeface="Source Code Pro"/>
                <a:cs typeface="Source Code Pro"/>
                <a:sym typeface="Source Code Pro"/>
              </a:rPr>
              <a:t>cats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1 </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FFFFF"/>
                </a:solidFill>
                <a:latin typeface="Source Code Pro"/>
                <a:ea typeface="Source Code Pro"/>
                <a:cs typeface="Source Code Pro"/>
                <a:sym typeface="Source Code Pro"/>
              </a:rPr>
              <a:t>    println!(</a:t>
            </a:r>
            <a:r>
              <a:rPr lang="en" sz="2400">
                <a:solidFill>
                  <a:srgbClr val="B4A7D6"/>
                </a:solidFill>
                <a:latin typeface="Source Code Pro"/>
                <a:ea typeface="Source Code Pro"/>
                <a:cs typeface="Source Code Pro"/>
                <a:sym typeface="Source Code Pro"/>
              </a:rPr>
              <a:t>"Multiple cats!"</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319" name="Google Shape;319;p47"/>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Conditionals</a:t>
            </a:r>
            <a:endParaRPr sz="3600">
              <a:solidFill>
                <a:srgbClr val="F3F3F3"/>
              </a:solidFill>
              <a:latin typeface="Alegreya"/>
              <a:ea typeface="Alegreya"/>
              <a:cs typeface="Alegreya"/>
              <a:sym typeface="Alegrey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8"/>
          <p:cNvSpPr txBox="1"/>
          <p:nvPr/>
        </p:nvSpPr>
        <p:spPr>
          <a:xfrm>
            <a:off x="1608675" y="1733075"/>
            <a:ext cx="2496900" cy="55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400">
                <a:solidFill>
                  <a:srgbClr val="FFFFFF"/>
                </a:solidFill>
                <a:latin typeface="Source Code Pro"/>
                <a:ea typeface="Source Code Pro"/>
                <a:cs typeface="Source Code Pro"/>
                <a:sym typeface="Source Code Pro"/>
              </a:rPr>
              <a:t>cats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1_000</a:t>
            </a:r>
            <a:endParaRPr sz="2400">
              <a:solidFill>
                <a:srgbClr val="FFFFFF"/>
              </a:solidFill>
              <a:latin typeface="Source Code Pro"/>
              <a:ea typeface="Source Code Pro"/>
              <a:cs typeface="Source Code Pro"/>
              <a:sym typeface="Source Code Pro"/>
            </a:endParaRPr>
          </a:p>
        </p:txBody>
      </p:sp>
      <p:sp>
        <p:nvSpPr>
          <p:cNvPr id="325" name="Google Shape;325;p48"/>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Statements and Expressions</a:t>
            </a:r>
            <a:endParaRPr sz="3600">
              <a:solidFill>
                <a:srgbClr val="F3F3F3"/>
              </a:solidFill>
              <a:latin typeface="Alegreya"/>
              <a:ea typeface="Alegreya"/>
              <a:cs typeface="Alegreya"/>
              <a:sym typeface="Alegreya"/>
            </a:endParaRPr>
          </a:p>
        </p:txBody>
      </p:sp>
      <p:sp>
        <p:nvSpPr>
          <p:cNvPr id="326" name="Google Shape;326;p48"/>
          <p:cNvSpPr txBox="1"/>
          <p:nvPr/>
        </p:nvSpPr>
        <p:spPr>
          <a:xfrm>
            <a:off x="922875" y="1027875"/>
            <a:ext cx="81450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An </a:t>
            </a:r>
            <a:r>
              <a:rPr lang="en" sz="3600">
                <a:solidFill>
                  <a:srgbClr val="B4A7D6"/>
                </a:solidFill>
                <a:latin typeface="Alegreya"/>
                <a:ea typeface="Alegreya"/>
                <a:cs typeface="Alegreya"/>
                <a:sym typeface="Alegreya"/>
              </a:rPr>
              <a:t>expression</a:t>
            </a:r>
            <a:r>
              <a:rPr lang="en" sz="3600">
                <a:solidFill>
                  <a:srgbClr val="F3F3F3"/>
                </a:solidFill>
                <a:latin typeface="Alegreya"/>
                <a:ea typeface="Alegreya"/>
                <a:cs typeface="Alegreya"/>
                <a:sym typeface="Alegreya"/>
              </a:rPr>
              <a:t> evaluates to a value</a:t>
            </a:r>
            <a:endParaRPr sz="3600">
              <a:solidFill>
                <a:srgbClr val="F3F3F3"/>
              </a:solidFill>
              <a:latin typeface="Alegreya"/>
              <a:ea typeface="Alegreya"/>
              <a:cs typeface="Alegreya"/>
              <a:sym typeface="Alegreya"/>
            </a:endParaRPr>
          </a:p>
        </p:txBody>
      </p:sp>
      <p:sp>
        <p:nvSpPr>
          <p:cNvPr id="327" name="Google Shape;327;p48"/>
          <p:cNvSpPr txBox="1"/>
          <p:nvPr/>
        </p:nvSpPr>
        <p:spPr>
          <a:xfrm>
            <a:off x="1608675" y="4733925"/>
            <a:ext cx="5246400" cy="55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400">
                <a:solidFill>
                  <a:srgbClr val="FFFFFF"/>
                </a:solidFill>
                <a:latin typeface="Source Code Pro"/>
                <a:ea typeface="Source Code Pro"/>
                <a:cs typeface="Source Code Pro"/>
                <a:sym typeface="Source Code Pro"/>
              </a:rPr>
              <a:t>println!(</a:t>
            </a:r>
            <a:r>
              <a:rPr lang="en" sz="2400">
                <a:solidFill>
                  <a:srgbClr val="B4A7D6"/>
                </a:solidFill>
                <a:latin typeface="Source Code Pro"/>
                <a:ea typeface="Source Code Pro"/>
                <a:cs typeface="Source Code Pro"/>
                <a:sym typeface="Source Code Pro"/>
              </a:rPr>
              <a:t>"Multiple cats!"</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328" name="Google Shape;328;p48"/>
          <p:cNvSpPr txBox="1"/>
          <p:nvPr/>
        </p:nvSpPr>
        <p:spPr>
          <a:xfrm>
            <a:off x="922875" y="3847275"/>
            <a:ext cx="78549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A </a:t>
            </a:r>
            <a:r>
              <a:rPr lang="en" sz="3600">
                <a:solidFill>
                  <a:srgbClr val="B4A7D6"/>
                </a:solidFill>
                <a:latin typeface="Alegreya"/>
                <a:ea typeface="Alegreya"/>
                <a:cs typeface="Alegreya"/>
                <a:sym typeface="Alegreya"/>
              </a:rPr>
              <a:t>s</a:t>
            </a:r>
            <a:r>
              <a:rPr lang="en" sz="3600">
                <a:solidFill>
                  <a:srgbClr val="B4A7D6"/>
                </a:solidFill>
                <a:latin typeface="Alegreya"/>
                <a:ea typeface="Alegreya"/>
                <a:cs typeface="Alegreya"/>
                <a:sym typeface="Alegreya"/>
              </a:rPr>
              <a:t>tatement</a:t>
            </a:r>
            <a:r>
              <a:rPr lang="en" sz="3600">
                <a:solidFill>
                  <a:srgbClr val="F3F3F3"/>
                </a:solidFill>
                <a:latin typeface="Alegreya"/>
                <a:ea typeface="Alegreya"/>
                <a:cs typeface="Alegreya"/>
                <a:sym typeface="Alegreya"/>
              </a:rPr>
              <a:t> does not evaluate to a value</a:t>
            </a:r>
            <a:endParaRPr sz="3600">
              <a:solidFill>
                <a:srgbClr val="F3F3F3"/>
              </a:solidFill>
              <a:latin typeface="Alegreya"/>
              <a:ea typeface="Alegreya"/>
              <a:cs typeface="Alegreya"/>
              <a:sym typeface="Alegreya"/>
            </a:endParaRPr>
          </a:p>
        </p:txBody>
      </p:sp>
      <p:sp>
        <p:nvSpPr>
          <p:cNvPr id="329" name="Google Shape;329;p48"/>
          <p:cNvSpPr txBox="1"/>
          <p:nvPr/>
        </p:nvSpPr>
        <p:spPr>
          <a:xfrm>
            <a:off x="1608675" y="2647475"/>
            <a:ext cx="5506200" cy="554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400">
                <a:solidFill>
                  <a:srgbClr val="FFFFFF"/>
                </a:solidFill>
                <a:latin typeface="Source Code Pro"/>
                <a:ea typeface="Source Code Pro"/>
                <a:cs typeface="Source Code Pro"/>
                <a:sym typeface="Source Code Pro"/>
              </a:rPr>
              <a:t>cats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count_cats(cat_areas)</a:t>
            </a:r>
            <a:endParaRPr sz="2400">
              <a:solidFill>
                <a:srgbClr val="FFFFFF"/>
              </a:solidFill>
              <a:latin typeface="Source Code Pro"/>
              <a:ea typeface="Source Code Pro"/>
              <a:cs typeface="Source Code Pro"/>
              <a:sym typeface="Source Code Pro"/>
            </a:endParaRPr>
          </a:p>
        </p:txBody>
      </p:sp>
      <p:cxnSp>
        <p:nvCxnSpPr>
          <p:cNvPr id="330" name="Google Shape;330;p48"/>
          <p:cNvCxnSpPr/>
          <p:nvPr/>
        </p:nvCxnSpPr>
        <p:spPr>
          <a:xfrm>
            <a:off x="1728200" y="2268050"/>
            <a:ext cx="667500" cy="0"/>
          </a:xfrm>
          <a:prstGeom prst="straightConnector1">
            <a:avLst/>
          </a:prstGeom>
          <a:noFill/>
          <a:ln cap="flat" cmpd="sng" w="38100">
            <a:solidFill>
              <a:srgbClr val="FF00FF"/>
            </a:solidFill>
            <a:prstDash val="solid"/>
            <a:round/>
            <a:headEnd len="med" w="med" type="none"/>
            <a:tailEnd len="med" w="med" type="none"/>
          </a:ln>
        </p:spPr>
      </p:cxnSp>
      <p:cxnSp>
        <p:nvCxnSpPr>
          <p:cNvPr id="331" name="Google Shape;331;p48"/>
          <p:cNvCxnSpPr/>
          <p:nvPr/>
        </p:nvCxnSpPr>
        <p:spPr>
          <a:xfrm>
            <a:off x="3023600" y="2268050"/>
            <a:ext cx="865500" cy="0"/>
          </a:xfrm>
          <a:prstGeom prst="straightConnector1">
            <a:avLst/>
          </a:prstGeom>
          <a:noFill/>
          <a:ln cap="flat" cmpd="sng" w="38100">
            <a:solidFill>
              <a:srgbClr val="FF00FF"/>
            </a:solidFill>
            <a:prstDash val="solid"/>
            <a:round/>
            <a:headEnd len="med" w="med" type="none"/>
            <a:tailEnd len="med" w="med" type="none"/>
          </a:ln>
        </p:spPr>
      </p:cxnSp>
      <p:cxnSp>
        <p:nvCxnSpPr>
          <p:cNvPr id="332" name="Google Shape;332;p48"/>
          <p:cNvCxnSpPr/>
          <p:nvPr/>
        </p:nvCxnSpPr>
        <p:spPr>
          <a:xfrm>
            <a:off x="1728200" y="2420450"/>
            <a:ext cx="2182800" cy="0"/>
          </a:xfrm>
          <a:prstGeom prst="straightConnector1">
            <a:avLst/>
          </a:prstGeom>
          <a:noFill/>
          <a:ln cap="flat" cmpd="sng" w="38100">
            <a:solidFill>
              <a:srgbClr val="FF00FF"/>
            </a:solidFill>
            <a:prstDash val="solid"/>
            <a:round/>
            <a:headEnd len="med" w="med" type="none"/>
            <a:tailEnd len="med" w="med" type="none"/>
          </a:ln>
        </p:spPr>
      </p:cxnSp>
      <p:cxnSp>
        <p:nvCxnSpPr>
          <p:cNvPr id="333" name="Google Shape;333;p48"/>
          <p:cNvCxnSpPr/>
          <p:nvPr/>
        </p:nvCxnSpPr>
        <p:spPr>
          <a:xfrm>
            <a:off x="1728200" y="3411050"/>
            <a:ext cx="5051100" cy="0"/>
          </a:xfrm>
          <a:prstGeom prst="straightConnector1">
            <a:avLst/>
          </a:prstGeom>
          <a:noFill/>
          <a:ln cap="flat" cmpd="sng" w="38100">
            <a:solidFill>
              <a:srgbClr val="FF00FF"/>
            </a:solidFill>
            <a:prstDash val="solid"/>
            <a:round/>
            <a:headEnd len="med" w="med" type="none"/>
            <a:tailEnd len="med" w="med" type="none"/>
          </a:ln>
        </p:spPr>
      </p:cxnSp>
      <p:cxnSp>
        <p:nvCxnSpPr>
          <p:cNvPr id="334" name="Google Shape;334;p48"/>
          <p:cNvCxnSpPr/>
          <p:nvPr/>
        </p:nvCxnSpPr>
        <p:spPr>
          <a:xfrm>
            <a:off x="1728200" y="3296750"/>
            <a:ext cx="689100" cy="0"/>
          </a:xfrm>
          <a:prstGeom prst="straightConnector1">
            <a:avLst/>
          </a:prstGeom>
          <a:noFill/>
          <a:ln cap="flat" cmpd="sng" w="38100">
            <a:solidFill>
              <a:srgbClr val="FF00FF"/>
            </a:solidFill>
            <a:prstDash val="solid"/>
            <a:round/>
            <a:headEnd len="med" w="med" type="none"/>
            <a:tailEnd len="med" w="med" type="none"/>
          </a:ln>
        </p:spPr>
      </p:cxnSp>
      <p:cxnSp>
        <p:nvCxnSpPr>
          <p:cNvPr id="335" name="Google Shape;335;p48"/>
          <p:cNvCxnSpPr/>
          <p:nvPr/>
        </p:nvCxnSpPr>
        <p:spPr>
          <a:xfrm>
            <a:off x="2979600" y="3296750"/>
            <a:ext cx="3756300" cy="0"/>
          </a:xfrm>
          <a:prstGeom prst="straightConnector1">
            <a:avLst/>
          </a:prstGeom>
          <a:noFill/>
          <a:ln cap="flat" cmpd="sng" w="38100">
            <a:solidFill>
              <a:srgbClr val="FF00FF"/>
            </a:solidFill>
            <a:prstDash val="solid"/>
            <a:round/>
            <a:headEnd len="med" w="med" type="none"/>
            <a:tailEnd len="med" w="med" type="none"/>
          </a:ln>
        </p:spPr>
      </p:cxnSp>
      <p:cxnSp>
        <p:nvCxnSpPr>
          <p:cNvPr id="336" name="Google Shape;336;p48"/>
          <p:cNvCxnSpPr/>
          <p:nvPr/>
        </p:nvCxnSpPr>
        <p:spPr>
          <a:xfrm>
            <a:off x="5047375" y="3182450"/>
            <a:ext cx="1655700" cy="0"/>
          </a:xfrm>
          <a:prstGeom prst="straightConnector1">
            <a:avLst/>
          </a:prstGeom>
          <a:noFill/>
          <a:ln cap="flat" cmpd="sng" w="38100">
            <a:solidFill>
              <a:srgbClr val="FF00FF"/>
            </a:solidFill>
            <a:prstDash val="solid"/>
            <a:round/>
            <a:headEnd len="med" w="med" type="none"/>
            <a:tailEnd len="med" w="med" type="none"/>
          </a:ln>
        </p:spPr>
      </p:cxnSp>
      <p:cxnSp>
        <p:nvCxnSpPr>
          <p:cNvPr id="337" name="Google Shape;337;p48"/>
          <p:cNvCxnSpPr/>
          <p:nvPr/>
        </p:nvCxnSpPr>
        <p:spPr>
          <a:xfrm>
            <a:off x="1728200" y="5316050"/>
            <a:ext cx="4852800" cy="0"/>
          </a:xfrm>
          <a:prstGeom prst="straightConnector1">
            <a:avLst/>
          </a:prstGeom>
          <a:noFill/>
          <a:ln cap="flat" cmpd="sng" w="38100">
            <a:solidFill>
              <a:srgbClr val="FFFF00"/>
            </a:solidFill>
            <a:prstDash val="solid"/>
            <a:round/>
            <a:headEnd len="med" w="med" type="none"/>
            <a:tailEnd len="med" w="med" type="none"/>
          </a:ln>
        </p:spPr>
      </p:cxnSp>
      <p:sp>
        <p:nvSpPr>
          <p:cNvPr id="338" name="Google Shape;338;p48"/>
          <p:cNvSpPr/>
          <p:nvPr/>
        </p:nvSpPr>
        <p:spPr>
          <a:xfrm>
            <a:off x="6403250" y="4817800"/>
            <a:ext cx="299700" cy="470100"/>
          </a:xfrm>
          <a:prstGeom prst="ellipse">
            <a:avLst/>
          </a:prstGeom>
          <a:noFill/>
          <a:ln cap="flat" cmpd="sng" w="381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26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8"/>
                                        </p:tgtEl>
                                        <p:attrNameLst>
                                          <p:attrName>style.visibility</p:attrName>
                                        </p:attrNameLst>
                                      </p:cBhvr>
                                      <p:to>
                                        <p:strVal val="visible"/>
                                      </p:to>
                                    </p:set>
                                    <p:animEffect filter="fade" transition="in">
                                      <p:cBhvr>
                                        <p:cTn dur="1000"/>
                                        <p:tgtEl>
                                          <p:spTgt spid="3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9"/>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Statements and Expressions</a:t>
            </a:r>
            <a:endParaRPr sz="3600">
              <a:solidFill>
                <a:srgbClr val="F3F3F3"/>
              </a:solidFill>
              <a:latin typeface="Alegreya"/>
              <a:ea typeface="Alegreya"/>
              <a:cs typeface="Alegreya"/>
              <a:sym typeface="Alegreya"/>
            </a:endParaRPr>
          </a:p>
        </p:txBody>
      </p:sp>
      <p:sp>
        <p:nvSpPr>
          <p:cNvPr id="344" name="Google Shape;344;p49"/>
          <p:cNvSpPr txBox="1"/>
          <p:nvPr/>
        </p:nvSpPr>
        <p:spPr>
          <a:xfrm>
            <a:off x="646475" y="1076325"/>
            <a:ext cx="7701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multiply_both(x: f64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 f64)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f64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return </a:t>
            </a:r>
            <a:r>
              <a:rPr lang="en" sz="2400">
                <a:solidFill>
                  <a:srgbClr val="FFFFFF"/>
                </a:solidFill>
                <a:latin typeface="Source Code Pro"/>
                <a:ea typeface="Source Code Pro"/>
                <a:cs typeface="Source Code Pro"/>
                <a:sym typeface="Source Code Pro"/>
              </a:rPr>
              <a:t>x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cxnSp>
        <p:nvCxnSpPr>
          <p:cNvPr id="345" name="Google Shape;345;p49"/>
          <p:cNvCxnSpPr/>
          <p:nvPr/>
        </p:nvCxnSpPr>
        <p:spPr>
          <a:xfrm>
            <a:off x="1499600" y="2115650"/>
            <a:ext cx="2288700" cy="0"/>
          </a:xfrm>
          <a:prstGeom prst="straightConnector1">
            <a:avLst/>
          </a:prstGeom>
          <a:noFill/>
          <a:ln cap="flat" cmpd="sng" w="38100">
            <a:solidFill>
              <a:srgbClr val="FFFF00"/>
            </a:solidFill>
            <a:prstDash val="solid"/>
            <a:round/>
            <a:headEnd len="med" w="med" type="none"/>
            <a:tailEnd len="med" w="med" type="none"/>
          </a:ln>
        </p:spPr>
      </p:cxnSp>
      <p:sp>
        <p:nvSpPr>
          <p:cNvPr id="346" name="Google Shape;346;p49"/>
          <p:cNvSpPr txBox="1"/>
          <p:nvPr/>
        </p:nvSpPr>
        <p:spPr>
          <a:xfrm>
            <a:off x="646475" y="3057525"/>
            <a:ext cx="7701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multiply_both(x: f64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 f64)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f64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x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cxnSp>
        <p:nvCxnSpPr>
          <p:cNvPr id="347" name="Google Shape;347;p49"/>
          <p:cNvCxnSpPr/>
          <p:nvPr/>
        </p:nvCxnSpPr>
        <p:spPr>
          <a:xfrm>
            <a:off x="1499600" y="3944450"/>
            <a:ext cx="870900" cy="0"/>
          </a:xfrm>
          <a:prstGeom prst="straightConnector1">
            <a:avLst/>
          </a:prstGeom>
          <a:noFill/>
          <a:ln cap="flat" cmpd="sng" w="38100">
            <a:solidFill>
              <a:srgbClr val="FF00FF"/>
            </a:solidFill>
            <a:prstDash val="solid"/>
            <a:round/>
            <a:headEnd len="med" w="med" type="none"/>
            <a:tailEnd len="med" w="med" type="none"/>
          </a:ln>
        </p:spPr>
      </p:cxnSp>
      <p:cxnSp>
        <p:nvCxnSpPr>
          <p:cNvPr id="348" name="Google Shape;348;p49"/>
          <p:cNvCxnSpPr/>
          <p:nvPr/>
        </p:nvCxnSpPr>
        <p:spPr>
          <a:xfrm>
            <a:off x="2734425" y="1942025"/>
            <a:ext cx="934800" cy="0"/>
          </a:xfrm>
          <a:prstGeom prst="straightConnector1">
            <a:avLst/>
          </a:prstGeom>
          <a:noFill/>
          <a:ln cap="flat" cmpd="sng" w="38100">
            <a:solidFill>
              <a:srgbClr val="FF00FF"/>
            </a:solidFill>
            <a:prstDash val="solid"/>
            <a:round/>
            <a:headEnd len="med" w="med" type="none"/>
            <a:tailEnd len="med" w="med" type="none"/>
          </a:ln>
        </p:spPr>
      </p:cxnSp>
      <p:sp>
        <p:nvSpPr>
          <p:cNvPr id="349" name="Google Shape;349;p49"/>
          <p:cNvSpPr txBox="1"/>
          <p:nvPr/>
        </p:nvSpPr>
        <p:spPr>
          <a:xfrm>
            <a:off x="1356450" y="4380675"/>
            <a:ext cx="6462000" cy="10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3F3F3"/>
                </a:solidFill>
                <a:latin typeface="Alegreya"/>
                <a:ea typeface="Alegreya"/>
                <a:cs typeface="Alegreya"/>
                <a:sym typeface="Alegreya"/>
              </a:rPr>
              <a:t>if a function ends with an expression,</a:t>
            </a:r>
            <a:endParaRPr sz="3000">
              <a:solidFill>
                <a:srgbClr val="F3F3F3"/>
              </a:solidFill>
              <a:latin typeface="Alegreya"/>
              <a:ea typeface="Alegreya"/>
              <a:cs typeface="Alegreya"/>
              <a:sym typeface="Alegreya"/>
            </a:endParaRPr>
          </a:p>
          <a:p>
            <a:pPr indent="0" lvl="0" marL="0" rtl="0" algn="l">
              <a:spcBef>
                <a:spcPts val="0"/>
              </a:spcBef>
              <a:spcAft>
                <a:spcPts val="0"/>
              </a:spcAft>
              <a:buNone/>
            </a:pPr>
            <a:r>
              <a:rPr lang="en" sz="3000">
                <a:solidFill>
                  <a:srgbClr val="F3F3F3"/>
                </a:solidFill>
                <a:latin typeface="Alegreya"/>
                <a:ea typeface="Alegreya"/>
                <a:cs typeface="Alegreya"/>
                <a:sym typeface="Alegreya"/>
              </a:rPr>
              <a:t>it automatically returns that expression</a:t>
            </a:r>
            <a:endParaRPr sz="3000">
              <a:solidFill>
                <a:srgbClr val="F3F3F3"/>
              </a:solidFill>
              <a:latin typeface="Alegreya"/>
              <a:ea typeface="Alegreya"/>
              <a:cs typeface="Alegreya"/>
              <a:sym typeface="Alegreya"/>
            </a:endParaRPr>
          </a:p>
        </p:txBody>
      </p:sp>
      <p:sp>
        <p:nvSpPr>
          <p:cNvPr id="350" name="Google Shape;350;p49"/>
          <p:cNvSpPr txBox="1"/>
          <p:nvPr/>
        </p:nvSpPr>
        <p:spPr>
          <a:xfrm>
            <a:off x="3841950" y="1629700"/>
            <a:ext cx="172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400">
                <a:solidFill>
                  <a:srgbClr val="FF00FF"/>
                </a:solidFill>
                <a:latin typeface="Source Sans Pro"/>
                <a:ea typeface="Source Sans Pro"/>
                <a:cs typeface="Source Sans Pro"/>
                <a:sym typeface="Source Sans Pro"/>
              </a:rPr>
              <a:t>expression</a:t>
            </a:r>
            <a:endParaRPr i="1" sz="2400">
              <a:solidFill>
                <a:srgbClr val="FF00FF"/>
              </a:solidFill>
              <a:latin typeface="Source Sans Pro"/>
              <a:ea typeface="Source Sans Pro"/>
              <a:cs typeface="Source Sans Pro"/>
              <a:sym typeface="Source Sans Pro"/>
            </a:endParaRPr>
          </a:p>
        </p:txBody>
      </p:sp>
      <p:sp>
        <p:nvSpPr>
          <p:cNvPr id="351" name="Google Shape;351;p49"/>
          <p:cNvSpPr txBox="1"/>
          <p:nvPr/>
        </p:nvSpPr>
        <p:spPr>
          <a:xfrm>
            <a:off x="1403550" y="2010700"/>
            <a:ext cx="172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400">
                <a:solidFill>
                  <a:srgbClr val="FFFF00"/>
                </a:solidFill>
                <a:latin typeface="Source Sans Pro"/>
                <a:ea typeface="Source Sans Pro"/>
                <a:cs typeface="Source Sans Pro"/>
                <a:sym typeface="Source Sans Pro"/>
              </a:rPr>
              <a:t>statement</a:t>
            </a:r>
            <a:endParaRPr i="1" sz="2400">
              <a:solidFill>
                <a:srgbClr val="FFFF00"/>
              </a:solidFill>
              <a:latin typeface="Source Sans Pro"/>
              <a:ea typeface="Source Sans Pro"/>
              <a:cs typeface="Source Sans Pro"/>
              <a:sym typeface="Source Sans Pro"/>
            </a:endParaRPr>
          </a:p>
        </p:txBody>
      </p:sp>
      <p:sp>
        <p:nvSpPr>
          <p:cNvPr id="352" name="Google Shape;352;p49"/>
          <p:cNvSpPr txBox="1"/>
          <p:nvPr/>
        </p:nvSpPr>
        <p:spPr>
          <a:xfrm>
            <a:off x="2444525" y="3667400"/>
            <a:ext cx="1720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400">
                <a:solidFill>
                  <a:srgbClr val="FF00FF"/>
                </a:solidFill>
                <a:latin typeface="Source Sans Pro"/>
                <a:ea typeface="Source Sans Pro"/>
                <a:cs typeface="Source Sans Pro"/>
                <a:sym typeface="Source Sans Pro"/>
              </a:rPr>
              <a:t>expression</a:t>
            </a:r>
            <a:endParaRPr i="1" sz="2400">
              <a:solidFill>
                <a:srgbClr val="FF00FF"/>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par>
                                <p:cTn fill="hold" nodeType="with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5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par>
                                <p:cTn fill="hold" nodeType="with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par>
                                <p:cTn fill="hold" nodeType="with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2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9"/>
                                        </p:tgtEl>
                                        <p:attrNameLst>
                                          <p:attrName>style.visibility</p:attrName>
                                        </p:attrNameLst>
                                      </p:cBhvr>
                                      <p:to>
                                        <p:strVal val="visible"/>
                                      </p:to>
                                    </p:set>
                                    <p:animEffect filter="fade" transition="in">
                                      <p:cBhvr>
                                        <p:cTn dur="1700"/>
                                        <p:tgtEl>
                                          <p:spTgt spid="3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0"/>
          <p:cNvSpPr txBox="1"/>
          <p:nvPr/>
        </p:nvSpPr>
        <p:spPr>
          <a:xfrm>
            <a:off x="999075" y="1152525"/>
            <a:ext cx="7195800" cy="1662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if </a:t>
            </a:r>
            <a:r>
              <a:rPr lang="en" sz="2400">
                <a:solidFill>
                  <a:srgbClr val="FFFFFF"/>
                </a:solidFill>
                <a:latin typeface="Source Code Pro"/>
                <a:ea typeface="Source Code Pro"/>
                <a:cs typeface="Source Code Pro"/>
                <a:sym typeface="Source Code Pro"/>
              </a:rPr>
              <a:t>cats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1 </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FFFFF"/>
                </a:solidFill>
                <a:latin typeface="Source Code Pro"/>
                <a:ea typeface="Source Code Pro"/>
                <a:cs typeface="Source Code Pro"/>
                <a:sym typeface="Source Code Pro"/>
              </a:rPr>
              <a:t>    println!(</a:t>
            </a:r>
            <a:r>
              <a:rPr lang="en" sz="2400">
                <a:solidFill>
                  <a:srgbClr val="B4A7D6"/>
                </a:solidFill>
                <a:latin typeface="Source Code Pro"/>
                <a:ea typeface="Source Code Pro"/>
                <a:cs typeface="Source Code Pro"/>
                <a:sym typeface="Source Code Pro"/>
              </a:rPr>
              <a:t>"Multiple cats!"</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358" name="Google Shape;358;p50"/>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Statements and Expressions</a:t>
            </a:r>
            <a:endParaRPr sz="3600">
              <a:solidFill>
                <a:srgbClr val="F3F3F3"/>
              </a:solidFill>
              <a:latin typeface="Alegreya"/>
              <a:ea typeface="Alegreya"/>
              <a:cs typeface="Alegreya"/>
              <a:sym typeface="Alegreya"/>
            </a:endParaRPr>
          </a:p>
        </p:txBody>
      </p:sp>
      <p:sp>
        <p:nvSpPr>
          <p:cNvPr id="359" name="Google Shape;359;p50"/>
          <p:cNvSpPr txBox="1"/>
          <p:nvPr/>
        </p:nvSpPr>
        <p:spPr>
          <a:xfrm>
            <a:off x="999075" y="2266475"/>
            <a:ext cx="7195800" cy="2770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  else if </a:t>
            </a:r>
            <a:r>
              <a:rPr lang="en" sz="2400">
                <a:solidFill>
                  <a:srgbClr val="FFFFFF"/>
                </a:solidFill>
                <a:latin typeface="Source Code Pro"/>
                <a:ea typeface="Source Code Pro"/>
                <a:cs typeface="Source Code Pro"/>
                <a:sym typeface="Source Code Pro"/>
              </a:rPr>
              <a:t>cats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1_000 </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FFFFF"/>
                </a:solidFill>
                <a:latin typeface="Source Code Pro"/>
                <a:ea typeface="Source Code Pro"/>
                <a:cs typeface="Source Code Pro"/>
                <a:sym typeface="Source Code Pro"/>
              </a:rPr>
              <a:t>    println!(</a:t>
            </a:r>
            <a:r>
              <a:rPr lang="en" sz="2400">
                <a:solidFill>
                  <a:srgbClr val="B4A7D6"/>
                </a:solidFill>
                <a:latin typeface="Source Code Pro"/>
                <a:ea typeface="Source Code Pro"/>
                <a:cs typeface="Source Code Pro"/>
                <a:sym typeface="Source Code Pro"/>
              </a:rPr>
              <a:t>"Too many cats!"</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 else {</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FFFFF"/>
                </a:solidFill>
                <a:latin typeface="Source Code Pro"/>
                <a:ea typeface="Source Code Pro"/>
                <a:cs typeface="Source Code Pro"/>
                <a:sym typeface="Source Code Pro"/>
              </a:rPr>
              <a:t>    println!(</a:t>
            </a:r>
            <a:r>
              <a:rPr lang="en" sz="2400">
                <a:solidFill>
                  <a:srgbClr val="B4A7D6"/>
                </a:solidFill>
                <a:latin typeface="Source Code Pro"/>
                <a:ea typeface="Source Code Pro"/>
                <a:cs typeface="Source Code Pro"/>
                <a:sym typeface="Source Code Pro"/>
              </a:rPr>
              <a:t>"Need more cats!"</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1"/>
          <p:cNvSpPr txBox="1"/>
          <p:nvPr/>
        </p:nvSpPr>
        <p:spPr>
          <a:xfrm>
            <a:off x="999075" y="1152525"/>
            <a:ext cx="7195800" cy="1662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message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if </a:t>
            </a:r>
            <a:r>
              <a:rPr lang="en" sz="2400">
                <a:solidFill>
                  <a:srgbClr val="FFFFFF"/>
                </a:solidFill>
                <a:latin typeface="Source Code Pro"/>
                <a:ea typeface="Source Code Pro"/>
                <a:cs typeface="Source Code Pro"/>
                <a:sym typeface="Source Code Pro"/>
              </a:rPr>
              <a:t>cats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1 </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B4A7D6"/>
                </a:solidFill>
                <a:latin typeface="Source Code Pro"/>
                <a:ea typeface="Source Code Pro"/>
                <a:cs typeface="Source Code Pro"/>
                <a:sym typeface="Source Code Pro"/>
              </a:rPr>
              <a:t>"Multiple cats!"</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365" name="Google Shape;365;p51"/>
          <p:cNvSpPr txBox="1"/>
          <p:nvPr/>
        </p:nvSpPr>
        <p:spPr>
          <a:xfrm>
            <a:off x="313275" y="189675"/>
            <a:ext cx="58023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Statements</a:t>
            </a:r>
            <a:r>
              <a:rPr lang="en" sz="3600">
                <a:solidFill>
                  <a:srgbClr val="F3F3F3"/>
                </a:solidFill>
                <a:latin typeface="Alegreya"/>
                <a:ea typeface="Alegreya"/>
                <a:cs typeface="Alegreya"/>
                <a:sym typeface="Alegreya"/>
              </a:rPr>
              <a:t> and Expressions</a:t>
            </a:r>
            <a:endParaRPr sz="3600">
              <a:solidFill>
                <a:srgbClr val="F3F3F3"/>
              </a:solidFill>
              <a:latin typeface="Alegreya"/>
              <a:ea typeface="Alegreya"/>
              <a:cs typeface="Alegreya"/>
              <a:sym typeface="Alegreya"/>
            </a:endParaRPr>
          </a:p>
        </p:txBody>
      </p:sp>
      <p:sp>
        <p:nvSpPr>
          <p:cNvPr id="366" name="Google Shape;366;p51"/>
          <p:cNvSpPr txBox="1"/>
          <p:nvPr/>
        </p:nvSpPr>
        <p:spPr>
          <a:xfrm>
            <a:off x="999075" y="2266475"/>
            <a:ext cx="7195800" cy="2770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  else if </a:t>
            </a:r>
            <a:r>
              <a:rPr lang="en" sz="2400">
                <a:solidFill>
                  <a:srgbClr val="FFFFFF"/>
                </a:solidFill>
                <a:latin typeface="Source Code Pro"/>
                <a:ea typeface="Source Code Pro"/>
                <a:cs typeface="Source Code Pro"/>
                <a:sym typeface="Source Code Pro"/>
              </a:rPr>
              <a:t>cats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1_000 </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B4A7D6"/>
                </a:solidFill>
                <a:latin typeface="Source Code Pro"/>
                <a:ea typeface="Source Code Pro"/>
                <a:cs typeface="Source Code Pro"/>
                <a:sym typeface="Source Code Pro"/>
              </a:rPr>
              <a:t>"Too many cats!"</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 else {</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B4A7D6"/>
                </a:solidFill>
                <a:latin typeface="Source Code Pro"/>
                <a:ea typeface="Source Code Pro"/>
                <a:cs typeface="Source Code Pro"/>
                <a:sym typeface="Source Code Pro"/>
              </a:rPr>
              <a:t>"Need more cats!"</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367" name="Google Shape;367;p51"/>
          <p:cNvSpPr/>
          <p:nvPr/>
        </p:nvSpPr>
        <p:spPr>
          <a:xfrm>
            <a:off x="921775" y="1143000"/>
            <a:ext cx="2667000" cy="589800"/>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1"/>
          <p:cNvSpPr/>
          <p:nvPr/>
        </p:nvSpPr>
        <p:spPr>
          <a:xfrm>
            <a:off x="1378975" y="3352800"/>
            <a:ext cx="858000" cy="589800"/>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1"/>
          <p:cNvSpPr/>
          <p:nvPr/>
        </p:nvSpPr>
        <p:spPr>
          <a:xfrm>
            <a:off x="1246250" y="4447175"/>
            <a:ext cx="314700" cy="589800"/>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0" name="Google Shape;370;p51"/>
          <p:cNvCxnSpPr/>
          <p:nvPr/>
        </p:nvCxnSpPr>
        <p:spPr>
          <a:xfrm>
            <a:off x="479325" y="2937375"/>
            <a:ext cx="663600" cy="1376400"/>
          </a:xfrm>
          <a:prstGeom prst="straightConnector1">
            <a:avLst/>
          </a:prstGeom>
          <a:noFill/>
          <a:ln cap="flat" cmpd="sng" w="76200">
            <a:solidFill>
              <a:srgbClr val="FF00FF"/>
            </a:solidFill>
            <a:prstDash val="solid"/>
            <a:round/>
            <a:headEnd len="med" w="med" type="none"/>
            <a:tailEnd len="med" w="med" type="triangle"/>
          </a:ln>
        </p:spPr>
      </p:cxnSp>
      <p:cxnSp>
        <p:nvCxnSpPr>
          <p:cNvPr id="371" name="Google Shape;371;p51"/>
          <p:cNvCxnSpPr/>
          <p:nvPr/>
        </p:nvCxnSpPr>
        <p:spPr>
          <a:xfrm flipH="1">
            <a:off x="1819075" y="4447175"/>
            <a:ext cx="2150700" cy="330000"/>
          </a:xfrm>
          <a:prstGeom prst="straightConnector1">
            <a:avLst/>
          </a:prstGeom>
          <a:noFill/>
          <a:ln cap="flat" cmpd="sng" w="76200">
            <a:solidFill>
              <a:srgbClr val="FF00FF"/>
            </a:solidFill>
            <a:prstDash val="solid"/>
            <a:round/>
            <a:headEnd len="med" w="med" type="none"/>
            <a:tailEnd len="med" w="med" type="triangle"/>
          </a:ln>
        </p:spPr>
      </p:cxnSp>
      <p:cxnSp>
        <p:nvCxnSpPr>
          <p:cNvPr id="372" name="Google Shape;372;p51"/>
          <p:cNvCxnSpPr/>
          <p:nvPr/>
        </p:nvCxnSpPr>
        <p:spPr>
          <a:xfrm rot="10800000">
            <a:off x="1757475" y="4952850"/>
            <a:ext cx="2322900" cy="565500"/>
          </a:xfrm>
          <a:prstGeom prst="straightConnector1">
            <a:avLst/>
          </a:prstGeom>
          <a:noFill/>
          <a:ln cap="flat" cmpd="sng" w="76200">
            <a:solidFill>
              <a:srgbClr val="FF00FF"/>
            </a:solidFill>
            <a:prstDash val="solid"/>
            <a:round/>
            <a:headEnd len="med" w="med" type="none"/>
            <a:tailEnd len="med" w="med" type="triangle"/>
          </a:ln>
        </p:spPr>
      </p:cxnSp>
      <p:cxnSp>
        <p:nvCxnSpPr>
          <p:cNvPr id="373" name="Google Shape;373;p51"/>
          <p:cNvCxnSpPr/>
          <p:nvPr/>
        </p:nvCxnSpPr>
        <p:spPr>
          <a:xfrm flipH="1" rot="10800000">
            <a:off x="159775" y="5161900"/>
            <a:ext cx="909300" cy="417900"/>
          </a:xfrm>
          <a:prstGeom prst="straightConnector1">
            <a:avLst/>
          </a:prstGeom>
          <a:noFill/>
          <a:ln cap="flat" cmpd="sng" w="76200">
            <a:solidFill>
              <a:srgbClr val="FF00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xit" presetID="10" presetSubtype="0">
                                  <p:stCondLst>
                                    <p:cond delay="0"/>
                                  </p:stCondLst>
                                  <p:childTnLst>
                                    <p:animEffect filter="fade" transition="out">
                                      <p:cBhvr>
                                        <p:cTn dur="1000"/>
                                        <p:tgtEl>
                                          <p:spTgt spid="367"/>
                                        </p:tgtEl>
                                      </p:cBhvr>
                                    </p:animEffect>
                                    <p:set>
                                      <p:cBhvr>
                                        <p:cTn dur="1" fill="hold">
                                          <p:stCondLst>
                                            <p:cond delay="1000"/>
                                          </p:stCondLst>
                                        </p:cTn>
                                        <p:tgtEl>
                                          <p:spTgt spid="36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68"/>
                                        </p:tgtEl>
                                      </p:cBhvr>
                                    </p:animEffect>
                                    <p:set>
                                      <p:cBhvr>
                                        <p:cTn dur="1" fill="hold">
                                          <p:stCondLst>
                                            <p:cond delay="1000"/>
                                          </p:stCondLst>
                                        </p:cTn>
                                        <p:tgtEl>
                                          <p:spTgt spid="36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70"/>
                                        </p:tgtEl>
                                        <p:attrNameLst>
                                          <p:attrName>style.visibility</p:attrName>
                                        </p:attrNameLst>
                                      </p:cBhvr>
                                      <p:to>
                                        <p:strVal val="visible"/>
                                      </p:to>
                                    </p:set>
                                    <p:anim calcmode="lin" valueType="num">
                                      <p:cBhvr additive="base">
                                        <p:cTn dur="500"/>
                                        <p:tgtEl>
                                          <p:spTgt spid="37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373"/>
                                        </p:tgtEl>
                                        <p:attrNameLst>
                                          <p:attrName>style.visibility</p:attrName>
                                        </p:attrNameLst>
                                      </p:cBhvr>
                                      <p:to>
                                        <p:strVal val="visible"/>
                                      </p:to>
                                    </p:set>
                                    <p:anim calcmode="lin" valueType="num">
                                      <p:cBhvr additive="base">
                                        <p:cTn dur="500"/>
                                        <p:tgtEl>
                                          <p:spTgt spid="37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71"/>
                                        </p:tgtEl>
                                        <p:attrNameLst>
                                          <p:attrName>style.visibility</p:attrName>
                                        </p:attrNameLst>
                                      </p:cBhvr>
                                      <p:to>
                                        <p:strVal val="visible"/>
                                      </p:to>
                                    </p:set>
                                    <p:anim calcmode="lin" valueType="num">
                                      <p:cBhvr additive="base">
                                        <p:cTn dur="500"/>
                                        <p:tgtEl>
                                          <p:spTgt spid="37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372"/>
                                        </p:tgtEl>
                                        <p:attrNameLst>
                                          <p:attrName>style.visibility</p:attrName>
                                        </p:attrNameLst>
                                      </p:cBhvr>
                                      <p:to>
                                        <p:strVal val="visible"/>
                                      </p:to>
                                    </p:set>
                                    <p:anim calcmode="lin" valueType="num">
                                      <p:cBhvr additive="base">
                                        <p:cTn dur="500"/>
                                        <p:tgtEl>
                                          <p:spTgt spid="3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2"/>
          <p:cNvSpPr txBox="1"/>
          <p:nvPr/>
        </p:nvSpPr>
        <p:spPr>
          <a:xfrm>
            <a:off x="999075" y="1152525"/>
            <a:ext cx="7195800" cy="1662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message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if </a:t>
            </a:r>
            <a:r>
              <a:rPr lang="en" sz="2400">
                <a:solidFill>
                  <a:srgbClr val="FFFFFF"/>
                </a:solidFill>
                <a:latin typeface="Source Code Pro"/>
                <a:ea typeface="Source Code Pro"/>
                <a:cs typeface="Source Code Pro"/>
                <a:sym typeface="Source Code Pro"/>
              </a:rPr>
              <a:t>cats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1 </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B4A7D6"/>
                </a:solidFill>
                <a:latin typeface="Source Code Pro"/>
                <a:ea typeface="Source Code Pro"/>
                <a:cs typeface="Source Code Pro"/>
                <a:sym typeface="Source Code Pro"/>
              </a:rPr>
              <a:t>"Multiple cats!"</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379" name="Google Shape;379;p52"/>
          <p:cNvSpPr txBox="1"/>
          <p:nvPr/>
        </p:nvSpPr>
        <p:spPr>
          <a:xfrm>
            <a:off x="313275" y="189675"/>
            <a:ext cx="57915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Statements and Expressions</a:t>
            </a:r>
            <a:endParaRPr sz="3600">
              <a:solidFill>
                <a:srgbClr val="F3F3F3"/>
              </a:solidFill>
              <a:latin typeface="Alegreya"/>
              <a:ea typeface="Alegreya"/>
              <a:cs typeface="Alegreya"/>
              <a:sym typeface="Alegreya"/>
            </a:endParaRPr>
          </a:p>
        </p:txBody>
      </p:sp>
      <p:sp>
        <p:nvSpPr>
          <p:cNvPr id="380" name="Google Shape;380;p52"/>
          <p:cNvSpPr txBox="1"/>
          <p:nvPr/>
        </p:nvSpPr>
        <p:spPr>
          <a:xfrm>
            <a:off x="999075" y="2266475"/>
            <a:ext cx="7195800" cy="2770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  else if </a:t>
            </a:r>
            <a:r>
              <a:rPr lang="en" sz="2400">
                <a:solidFill>
                  <a:srgbClr val="FFFFFF"/>
                </a:solidFill>
                <a:latin typeface="Source Code Pro"/>
                <a:ea typeface="Source Code Pro"/>
                <a:cs typeface="Source Code Pro"/>
                <a:sym typeface="Source Code Pro"/>
              </a:rPr>
              <a:t>cats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1_000 </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B4A7D6"/>
                </a:solidFill>
                <a:latin typeface="Source Code Pro"/>
                <a:ea typeface="Source Code Pro"/>
                <a:cs typeface="Source Code Pro"/>
                <a:sym typeface="Source Code Pro"/>
              </a:rPr>
              <a:t>"Too many cats!"</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 else {</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B4A7D6"/>
                </a:solidFill>
                <a:latin typeface="Source Code Pro"/>
                <a:ea typeface="Source Code Pro"/>
                <a:cs typeface="Source Code Pro"/>
                <a:sym typeface="Source Code Pro"/>
              </a:rPr>
              <a:t>"Need more cats!"</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cxnSp>
        <p:nvCxnSpPr>
          <p:cNvPr id="78" name="Google Shape;78;p17"/>
          <p:cNvCxnSpPr/>
          <p:nvPr/>
        </p:nvCxnSpPr>
        <p:spPr>
          <a:xfrm flipH="1" rot="10800000">
            <a:off x="3067825" y="1361056"/>
            <a:ext cx="2634300" cy="1179900"/>
          </a:xfrm>
          <a:prstGeom prst="straightConnector1">
            <a:avLst/>
          </a:prstGeom>
          <a:noFill/>
          <a:ln cap="flat" cmpd="sng" w="76200">
            <a:solidFill>
              <a:srgbClr val="CCCCCC"/>
            </a:solidFill>
            <a:prstDash val="solid"/>
            <a:round/>
            <a:headEnd len="med" w="med" type="none"/>
            <a:tailEnd len="med" w="med" type="triangle"/>
          </a:ln>
        </p:spPr>
      </p:cxnSp>
      <p:sp>
        <p:nvSpPr>
          <p:cNvPr id="79" name="Google Shape;79;p17"/>
          <p:cNvSpPr txBox="1"/>
          <p:nvPr/>
        </p:nvSpPr>
        <p:spPr>
          <a:xfrm>
            <a:off x="1958025" y="2530750"/>
            <a:ext cx="4508700" cy="65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Sans Pro"/>
                <a:ea typeface="Source Sans Pro"/>
                <a:cs typeface="Source Sans Pro"/>
                <a:sym typeface="Source Sans Pro"/>
              </a:rPr>
              <a:t>compiles to either</a:t>
            </a:r>
            <a:endParaRPr sz="2400">
              <a:solidFill>
                <a:srgbClr val="FFFFFF"/>
              </a:solidFill>
              <a:latin typeface="Source Sans Pro"/>
              <a:ea typeface="Source Sans Pro"/>
              <a:cs typeface="Source Sans Pro"/>
              <a:sym typeface="Source Sans Pro"/>
            </a:endParaRPr>
          </a:p>
        </p:txBody>
      </p:sp>
      <p:pic>
        <p:nvPicPr>
          <p:cNvPr id="80" name="Google Shape;80;p17"/>
          <p:cNvPicPr preferRelativeResize="0"/>
          <p:nvPr/>
        </p:nvPicPr>
        <p:blipFill>
          <a:blip r:embed="rId3">
            <a:alphaModFix/>
          </a:blip>
          <a:stretch>
            <a:fillRect/>
          </a:stretch>
        </p:blipFill>
        <p:spPr>
          <a:xfrm>
            <a:off x="617575" y="2034075"/>
            <a:ext cx="1891551" cy="1891551"/>
          </a:xfrm>
          <a:prstGeom prst="rect">
            <a:avLst/>
          </a:prstGeom>
          <a:noFill/>
          <a:ln>
            <a:noFill/>
          </a:ln>
        </p:spPr>
      </p:pic>
      <p:sp>
        <p:nvSpPr>
          <p:cNvPr id="81" name="Google Shape;81;p17"/>
          <p:cNvSpPr txBox="1"/>
          <p:nvPr/>
        </p:nvSpPr>
        <p:spPr>
          <a:xfrm>
            <a:off x="6275025" y="726701"/>
            <a:ext cx="2594400" cy="22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93C47D"/>
                </a:solidFill>
                <a:latin typeface="Source Code Pro"/>
                <a:ea typeface="Source Code Pro"/>
                <a:cs typeface="Source Code Pro"/>
                <a:sym typeface="Source Code Pro"/>
              </a:rPr>
              <a:t>0111010110101100111101101101011001001011</a:t>
            </a:r>
            <a:endParaRPr sz="3000">
              <a:solidFill>
                <a:srgbClr val="93C47D"/>
              </a:solidFill>
              <a:latin typeface="Source Code Pro"/>
              <a:ea typeface="Source Code Pro"/>
              <a:cs typeface="Source Code Pro"/>
              <a:sym typeface="Source Code Pro"/>
            </a:endParaRPr>
          </a:p>
        </p:txBody>
      </p:sp>
      <p:sp>
        <p:nvSpPr>
          <p:cNvPr id="82" name="Google Shape;82;p17"/>
          <p:cNvSpPr txBox="1"/>
          <p:nvPr/>
        </p:nvSpPr>
        <p:spPr>
          <a:xfrm>
            <a:off x="6152025" y="197738"/>
            <a:ext cx="2724900" cy="7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93C47D"/>
                </a:solidFill>
                <a:latin typeface="Source Sans Pro"/>
                <a:ea typeface="Source Sans Pro"/>
                <a:cs typeface="Source Sans Pro"/>
                <a:sym typeface="Source Sans Pro"/>
              </a:rPr>
              <a:t>machine code</a:t>
            </a:r>
            <a:endParaRPr b="1" sz="3000">
              <a:solidFill>
                <a:srgbClr val="93C47D"/>
              </a:solidFill>
              <a:latin typeface="Source Sans Pro"/>
              <a:ea typeface="Source Sans Pro"/>
              <a:cs typeface="Source Sans Pro"/>
              <a:sym typeface="Source Sans Pro"/>
            </a:endParaRPr>
          </a:p>
        </p:txBody>
      </p:sp>
      <p:sp>
        <p:nvSpPr>
          <p:cNvPr id="83" name="Google Shape;83;p17"/>
          <p:cNvSpPr txBox="1"/>
          <p:nvPr/>
        </p:nvSpPr>
        <p:spPr>
          <a:xfrm>
            <a:off x="323900" y="1169425"/>
            <a:ext cx="2478900" cy="7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Source Sans Pro"/>
                <a:ea typeface="Source Sans Pro"/>
                <a:cs typeface="Source Sans Pro"/>
                <a:sym typeface="Source Sans Pro"/>
              </a:rPr>
              <a:t>Rust</a:t>
            </a:r>
            <a:endParaRPr b="1" sz="3000">
              <a:solidFill>
                <a:srgbClr val="FFFFFF"/>
              </a:solidFill>
              <a:latin typeface="Source Sans Pro"/>
              <a:ea typeface="Source Sans Pro"/>
              <a:cs typeface="Source Sans Pro"/>
              <a:sym typeface="Source Sans Pro"/>
            </a:endParaRPr>
          </a:p>
        </p:txBody>
      </p:sp>
      <p:cxnSp>
        <p:nvCxnSpPr>
          <p:cNvPr id="84" name="Google Shape;84;p17"/>
          <p:cNvCxnSpPr/>
          <p:nvPr/>
        </p:nvCxnSpPr>
        <p:spPr>
          <a:xfrm>
            <a:off x="3024825" y="3152125"/>
            <a:ext cx="2734500" cy="1201800"/>
          </a:xfrm>
          <a:prstGeom prst="straightConnector1">
            <a:avLst/>
          </a:prstGeom>
          <a:noFill/>
          <a:ln cap="flat" cmpd="sng" w="76200">
            <a:solidFill>
              <a:srgbClr val="CCCCCC"/>
            </a:solidFill>
            <a:prstDash val="solid"/>
            <a:round/>
            <a:headEnd len="med" w="med" type="none"/>
            <a:tailEnd len="med" w="med" type="triangle"/>
          </a:ln>
        </p:spPr>
      </p:cxnSp>
      <p:pic>
        <p:nvPicPr>
          <p:cNvPr id="85" name="Google Shape;85;p17"/>
          <p:cNvPicPr preferRelativeResize="0"/>
          <p:nvPr/>
        </p:nvPicPr>
        <p:blipFill rotWithShape="1">
          <a:blip r:embed="rId4">
            <a:alphaModFix/>
          </a:blip>
          <a:srcRect b="17781" l="18185" r="17781" t="18185"/>
          <a:stretch/>
        </p:blipFill>
        <p:spPr>
          <a:xfrm>
            <a:off x="6275025" y="3856850"/>
            <a:ext cx="2478902" cy="139437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3"/>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Review of Part 1</a:t>
            </a:r>
            <a:endParaRPr>
              <a:latin typeface="Alegreya"/>
              <a:ea typeface="Alegreya"/>
              <a:cs typeface="Alegreya"/>
              <a:sym typeface="Alegreya"/>
            </a:endParaRPr>
          </a:p>
        </p:txBody>
      </p:sp>
      <p:sp>
        <p:nvSpPr>
          <p:cNvPr id="386" name="Google Shape;386;p53"/>
          <p:cNvSpPr txBox="1"/>
          <p:nvPr>
            <p:ph idx="1" type="body"/>
          </p:nvPr>
        </p:nvSpPr>
        <p:spPr>
          <a:xfrm>
            <a:off x="483575" y="2025050"/>
            <a:ext cx="8660400" cy="31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2"/>
                </a:solidFill>
              </a:rPr>
              <a:t>strings            </a:t>
            </a:r>
            <a:r>
              <a:rPr lang="en" sz="2200">
                <a:solidFill>
                  <a:srgbClr val="B1E57F"/>
                </a:solidFill>
                <a:latin typeface="Source Code Pro"/>
                <a:ea typeface="Source Code Pro"/>
                <a:cs typeface="Source Code Pro"/>
                <a:sym typeface="Source Code Pro"/>
              </a:rPr>
              <a:t>    </a:t>
            </a:r>
            <a:r>
              <a:rPr lang="en" sz="2200">
                <a:solidFill>
                  <a:schemeClr val="lt2"/>
                </a:solidFill>
                <a:latin typeface="Source Code Pro"/>
                <a:ea typeface="Source Code Pro"/>
                <a:cs typeface="Source Code Pro"/>
                <a:sym typeface="Source Code Pro"/>
              </a:rPr>
              <a:t>format!(</a:t>
            </a:r>
            <a:r>
              <a:rPr lang="en" sz="2200">
                <a:solidFill>
                  <a:srgbClr val="B1E57F"/>
                </a:solidFill>
                <a:latin typeface="Source Code Pro"/>
                <a:ea typeface="Source Code Pro"/>
                <a:cs typeface="Source Code Pro"/>
                <a:sym typeface="Source Code Pro"/>
              </a:rPr>
              <a:t>"Hi, {}!"</a:t>
            </a:r>
            <a:r>
              <a:rPr lang="en" sz="2200">
                <a:solidFill>
                  <a:schemeClr val="lt2"/>
                </a:solidFill>
                <a:latin typeface="Source Code Pro"/>
                <a:ea typeface="Source Code Pro"/>
                <a:cs typeface="Source Code Pro"/>
                <a:sym typeface="Source Code Pro"/>
              </a:rPr>
              <a:t>, name)</a:t>
            </a:r>
            <a:endParaRPr/>
          </a:p>
          <a:p>
            <a:pPr indent="0" lvl="0" marL="0" rtl="0" algn="l">
              <a:lnSpc>
                <a:spcPct val="115000"/>
              </a:lnSpc>
              <a:spcBef>
                <a:spcPts val="1600"/>
              </a:spcBef>
              <a:spcAft>
                <a:spcPts val="0"/>
              </a:spcAft>
              <a:buNone/>
            </a:pPr>
            <a:r>
              <a:rPr lang="en"/>
              <a:t>floats</a:t>
            </a:r>
            <a:r>
              <a:rPr lang="en"/>
              <a:t>                       </a:t>
            </a:r>
            <a:r>
              <a:rPr lang="en" sz="2200">
                <a:solidFill>
                  <a:srgbClr val="B1E57F"/>
                </a:solidFill>
                <a:latin typeface="Source Code Pro"/>
                <a:ea typeface="Source Code Pro"/>
                <a:cs typeface="Source Code Pro"/>
                <a:sym typeface="Source Code Pro"/>
              </a:rPr>
              <a:t>let mut </a:t>
            </a:r>
            <a:r>
              <a:rPr lang="en" sz="2200">
                <a:solidFill>
                  <a:schemeClr val="lt2"/>
                </a:solidFill>
                <a:latin typeface="Source Code Pro"/>
                <a:ea typeface="Source Code Pro"/>
                <a:cs typeface="Source Code Pro"/>
                <a:sym typeface="Source Code Pro"/>
              </a:rPr>
              <a:t>float: f64</a:t>
            </a:r>
            <a:r>
              <a:rPr lang="en" sz="2200">
                <a:solidFill>
                  <a:srgbClr val="B1E57F"/>
                </a:solidFill>
                <a:latin typeface="Source Code Pro"/>
                <a:ea typeface="Source Code Pro"/>
                <a:cs typeface="Source Code Pro"/>
                <a:sym typeface="Source Code Pro"/>
              </a:rPr>
              <a:t> = </a:t>
            </a:r>
            <a:r>
              <a:rPr lang="en" sz="2200">
                <a:solidFill>
                  <a:schemeClr val="lt2"/>
                </a:solidFill>
                <a:latin typeface="Source Code Pro"/>
                <a:ea typeface="Source Code Pro"/>
                <a:cs typeface="Source Code Pro"/>
                <a:sym typeface="Source Code Pro"/>
              </a:rPr>
              <a:t>1.234</a:t>
            </a:r>
            <a:r>
              <a:rPr lang="en" sz="2200">
                <a:solidFill>
                  <a:srgbClr val="B1E57F"/>
                </a:solidFill>
                <a:latin typeface="Source Code Pro"/>
                <a:ea typeface="Source Code Pro"/>
                <a:cs typeface="Source Code Pro"/>
                <a:sym typeface="Source Code Pro"/>
              </a:rPr>
              <a:t>;</a:t>
            </a:r>
            <a:endParaRPr i="1"/>
          </a:p>
          <a:p>
            <a:pPr indent="0" lvl="0" marL="0" rtl="0" algn="l">
              <a:spcBef>
                <a:spcPts val="1600"/>
              </a:spcBef>
              <a:spcAft>
                <a:spcPts val="0"/>
              </a:spcAft>
              <a:buClr>
                <a:schemeClr val="dk1"/>
              </a:buClr>
              <a:buSzPts val="1100"/>
              <a:buFont typeface="Arial"/>
              <a:buNone/>
            </a:pPr>
            <a:r>
              <a:rPr lang="en">
                <a:solidFill>
                  <a:schemeClr val="lt2"/>
                </a:solidFill>
              </a:rPr>
              <a:t>integers</a:t>
            </a:r>
            <a:r>
              <a:rPr lang="en">
                <a:solidFill>
                  <a:schemeClr val="lt2"/>
                </a:solidFill>
              </a:rPr>
              <a:t>                  </a:t>
            </a:r>
            <a:r>
              <a:rPr lang="en" sz="2200">
                <a:solidFill>
                  <a:srgbClr val="B1E57F"/>
                </a:solidFill>
                <a:latin typeface="Source Code Pro"/>
                <a:ea typeface="Source Code Pro"/>
                <a:cs typeface="Source Code Pro"/>
                <a:sym typeface="Source Code Pro"/>
              </a:rPr>
              <a:t>let </a:t>
            </a:r>
            <a:r>
              <a:rPr lang="en" sz="2200">
                <a:solidFill>
                  <a:schemeClr val="lt2"/>
                </a:solidFill>
                <a:latin typeface="Source Code Pro"/>
                <a:ea typeface="Source Code Pro"/>
                <a:cs typeface="Source Code Pro"/>
                <a:sym typeface="Source Code Pro"/>
              </a:rPr>
              <a:t>one: u32</a:t>
            </a:r>
            <a:r>
              <a:rPr lang="en" sz="2200">
                <a:solidFill>
                  <a:srgbClr val="B1E57F"/>
                </a:solidFill>
                <a:latin typeface="Source Code Pro"/>
                <a:ea typeface="Source Code Pro"/>
                <a:cs typeface="Source Code Pro"/>
                <a:sym typeface="Source Code Pro"/>
              </a:rPr>
              <a:t> = </a:t>
            </a:r>
            <a:r>
              <a:rPr lang="en" sz="2200">
                <a:solidFill>
                  <a:schemeClr val="lt2"/>
                </a:solidFill>
                <a:latin typeface="Source Code Pro"/>
                <a:ea typeface="Source Code Pro"/>
                <a:cs typeface="Source Code Pro"/>
                <a:sym typeface="Source Code Pro"/>
              </a:rPr>
              <a:t>1.99 </a:t>
            </a:r>
            <a:r>
              <a:rPr lang="en" sz="2200">
                <a:solidFill>
                  <a:srgbClr val="B1E57F"/>
                </a:solidFill>
                <a:latin typeface="Source Code Pro"/>
                <a:ea typeface="Source Code Pro"/>
                <a:cs typeface="Source Code Pro"/>
                <a:sym typeface="Source Code Pro"/>
              </a:rPr>
              <a:t>as </a:t>
            </a:r>
            <a:r>
              <a:rPr lang="en" sz="2200">
                <a:solidFill>
                  <a:schemeClr val="lt2"/>
                </a:solidFill>
                <a:latin typeface="Source Code Pro"/>
                <a:ea typeface="Source Code Pro"/>
                <a:cs typeface="Source Code Pro"/>
                <a:sym typeface="Source Code Pro"/>
              </a:rPr>
              <a:t>u32</a:t>
            </a:r>
            <a:r>
              <a:rPr lang="en" sz="2200">
                <a:solidFill>
                  <a:srgbClr val="B1E57F"/>
                </a:solidFill>
                <a:latin typeface="Source Code Pro"/>
                <a:ea typeface="Source Code Pro"/>
                <a:cs typeface="Source Code Pro"/>
                <a:sym typeface="Source Code Pro"/>
              </a:rPr>
              <a:t>;</a:t>
            </a:r>
            <a:endParaRPr/>
          </a:p>
          <a:p>
            <a:pPr indent="0" lvl="0" marL="0" rtl="0" algn="l">
              <a:lnSpc>
                <a:spcPct val="115000"/>
              </a:lnSpc>
              <a:spcBef>
                <a:spcPts val="1600"/>
              </a:spcBef>
              <a:spcAft>
                <a:spcPts val="1600"/>
              </a:spcAft>
              <a:buNone/>
            </a:pPr>
            <a:r>
              <a:rPr lang="en"/>
              <a:t>booleans        </a:t>
            </a:r>
            <a:r>
              <a:rPr lang="en"/>
              <a:t>        </a:t>
            </a:r>
            <a:r>
              <a:rPr lang="en" sz="2200">
                <a:solidFill>
                  <a:srgbClr val="B1E57F"/>
                </a:solidFill>
                <a:latin typeface="Source Code Pro"/>
                <a:ea typeface="Source Code Pro"/>
                <a:cs typeface="Source Code Pro"/>
                <a:sym typeface="Source Code Pro"/>
              </a:rPr>
              <a:t>if </a:t>
            </a:r>
            <a:r>
              <a:rPr lang="en" sz="2200">
                <a:solidFill>
                  <a:schemeClr val="lt2"/>
                </a:solidFill>
                <a:latin typeface="Source Code Pro"/>
                <a:ea typeface="Source Code Pro"/>
                <a:cs typeface="Source Code Pro"/>
                <a:sym typeface="Source Code Pro"/>
              </a:rPr>
              <a:t>x</a:t>
            </a:r>
            <a:r>
              <a:rPr lang="en" sz="2200">
                <a:solidFill>
                  <a:schemeClr val="lt2"/>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&gt;</a:t>
            </a:r>
            <a:r>
              <a:rPr lang="en" sz="2200">
                <a:solidFill>
                  <a:schemeClr val="lt2"/>
                </a:solidFill>
                <a:latin typeface="Source Code Pro"/>
                <a:ea typeface="Source Code Pro"/>
                <a:cs typeface="Source Code Pro"/>
                <a:sym typeface="Source Code Pro"/>
              </a:rPr>
              <a:t> 5</a:t>
            </a:r>
            <a:r>
              <a:rPr lang="en" sz="2200">
                <a:solidFill>
                  <a:srgbClr val="B1E57F"/>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true </a:t>
            </a:r>
            <a:r>
              <a:rPr lang="en" sz="2200">
                <a:solidFill>
                  <a:srgbClr val="B1E57F"/>
                </a:solidFill>
                <a:latin typeface="Source Code Pro"/>
                <a:ea typeface="Source Code Pro"/>
                <a:cs typeface="Source Code Pro"/>
                <a:sym typeface="Source Code Pro"/>
              </a:rPr>
              <a:t>} else { </a:t>
            </a:r>
            <a:r>
              <a:rPr lang="en" sz="2200">
                <a:solidFill>
                  <a:schemeClr val="lt2"/>
                </a:solidFill>
                <a:latin typeface="Source Code Pro"/>
                <a:ea typeface="Source Code Pro"/>
                <a:cs typeface="Source Code Pro"/>
                <a:sym typeface="Source Code Pro"/>
              </a:rPr>
              <a:t>false </a:t>
            </a:r>
            <a:r>
              <a:rPr lang="en" sz="2200">
                <a:solidFill>
                  <a:srgbClr val="B1E57F"/>
                </a:solidFill>
                <a:latin typeface="Source Code Pro"/>
                <a:ea typeface="Source Code Pro"/>
                <a:cs typeface="Source Code Pro"/>
                <a:sym typeface="Source Code Pro"/>
              </a:rPr>
              <a:t>} </a:t>
            </a:r>
            <a:r>
              <a:rPr lang="en" sz="2200">
                <a:solidFill>
                  <a:schemeClr val="lt2"/>
                </a:solidFill>
                <a:latin typeface="Source Code Pro"/>
                <a:ea typeface="Source Code Pro"/>
                <a:cs typeface="Source Code Pro"/>
                <a:sym typeface="Source Code Pro"/>
              </a:rPr>
              <a:t> </a:t>
            </a:r>
            <a:endParaRPr sz="2200">
              <a:solidFill>
                <a:srgbClr val="B1E57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0" st="0"/>
                                            </p:txEl>
                                          </p:spTgt>
                                        </p:tgtEl>
                                        <p:attrNameLst>
                                          <p:attrName>style.visibility</p:attrName>
                                        </p:attrNameLst>
                                      </p:cBhvr>
                                      <p:to>
                                        <p:strVal val="visible"/>
                                      </p:to>
                                    </p:set>
                                    <p:animEffect filter="fade" transition="in">
                                      <p:cBhvr>
                                        <p:cTn dur="500"/>
                                        <p:tgtEl>
                                          <p:spTgt spid="3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1" st="1"/>
                                            </p:txEl>
                                          </p:spTgt>
                                        </p:tgtEl>
                                        <p:attrNameLst>
                                          <p:attrName>style.visibility</p:attrName>
                                        </p:attrNameLst>
                                      </p:cBhvr>
                                      <p:to>
                                        <p:strVal val="visible"/>
                                      </p:to>
                                    </p:set>
                                    <p:animEffect filter="fade" transition="in">
                                      <p:cBhvr>
                                        <p:cTn dur="500"/>
                                        <p:tgtEl>
                                          <p:spTgt spid="3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2" st="2"/>
                                            </p:txEl>
                                          </p:spTgt>
                                        </p:tgtEl>
                                        <p:attrNameLst>
                                          <p:attrName>style.visibility</p:attrName>
                                        </p:attrNameLst>
                                      </p:cBhvr>
                                      <p:to>
                                        <p:strVal val="visible"/>
                                      </p:to>
                                    </p:set>
                                    <p:animEffect filter="fade" transition="in">
                                      <p:cBhvr>
                                        <p:cTn dur="500"/>
                                        <p:tgtEl>
                                          <p:spTgt spid="38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xEl>
                                              <p:pRg end="3" st="3"/>
                                            </p:txEl>
                                          </p:spTgt>
                                        </p:tgtEl>
                                        <p:attrNameLst>
                                          <p:attrName>style.visibility</p:attrName>
                                        </p:attrNameLst>
                                      </p:cBhvr>
                                      <p:to>
                                        <p:strVal val="visible"/>
                                      </p:to>
                                    </p:set>
                                    <p:animEffect filter="fade" transition="in">
                                      <p:cBhvr>
                                        <p:cTn dur="500"/>
                                        <p:tgtEl>
                                          <p:spTgt spid="38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4"/>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Exercises for Part 1</a:t>
            </a:r>
            <a:endParaRPr b="1">
              <a:solidFill>
                <a:srgbClr val="B1E57F"/>
              </a:solidFill>
              <a:latin typeface="Alegreya"/>
              <a:ea typeface="Alegreya"/>
              <a:cs typeface="Alegreya"/>
              <a:sym typeface="Alegreya"/>
            </a:endParaRPr>
          </a:p>
        </p:txBody>
      </p:sp>
      <p:sp>
        <p:nvSpPr>
          <p:cNvPr id="392" name="Google Shape;392;p54"/>
          <p:cNvSpPr txBox="1"/>
          <p:nvPr>
            <p:ph idx="1" type="body"/>
          </p:nvPr>
        </p:nvSpPr>
        <p:spPr>
          <a:xfrm>
            <a:off x="483575" y="2025056"/>
            <a:ext cx="81711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Follow the instructions in </a:t>
            </a:r>
            <a:r>
              <a:rPr b="1" lang="en">
                <a:latin typeface="Source Code Pro"/>
                <a:ea typeface="Source Code Pro"/>
                <a:cs typeface="Source Code Pro"/>
                <a:sym typeface="Source Code Pro"/>
              </a:rPr>
              <a:t>part1/README.md</a:t>
            </a:r>
            <a:endParaRPr b="1" u="sng">
              <a:solidFill>
                <a:schemeClr val="accent4"/>
              </a:solidFill>
              <a:latin typeface="Source Code Pro"/>
              <a:ea typeface="Source Code Pro"/>
              <a:cs typeface="Source Code Pro"/>
              <a:sym typeface="Source Code Pr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5"/>
          <p:cNvSpPr txBox="1"/>
          <p:nvPr>
            <p:ph type="title"/>
          </p:nvPr>
        </p:nvSpPr>
        <p:spPr>
          <a:xfrm>
            <a:off x="1559925" y="4682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2. Collections</a:t>
            </a:r>
            <a:endParaRPr>
              <a:latin typeface="Alegreya"/>
              <a:ea typeface="Alegreya"/>
              <a:cs typeface="Alegreya"/>
              <a:sym typeface="Alegreya"/>
            </a:endParaRPr>
          </a:p>
        </p:txBody>
      </p:sp>
      <p:sp>
        <p:nvSpPr>
          <p:cNvPr id="398" name="Google Shape;398;p55"/>
          <p:cNvSpPr txBox="1"/>
          <p:nvPr>
            <p:ph idx="1" type="body"/>
          </p:nvPr>
        </p:nvSpPr>
        <p:spPr>
          <a:xfrm>
            <a:off x="483575" y="2025056"/>
            <a:ext cx="81711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tuples</a:t>
            </a:r>
            <a:endParaRPr/>
          </a:p>
          <a:p>
            <a:pPr indent="0" lvl="0" marL="0" rtl="0" algn="l">
              <a:spcBef>
                <a:spcPts val="1600"/>
              </a:spcBef>
              <a:spcAft>
                <a:spcPts val="0"/>
              </a:spcAft>
              <a:buClr>
                <a:schemeClr val="dk1"/>
              </a:buClr>
              <a:buSzPts val="1100"/>
              <a:buFont typeface="Arial"/>
              <a:buNone/>
            </a:pPr>
            <a:r>
              <a:rPr lang="en"/>
              <a:t>structs</a:t>
            </a:r>
            <a:endParaRPr/>
          </a:p>
          <a:p>
            <a:pPr indent="0" lvl="0" marL="0" rtl="0" algn="l">
              <a:spcBef>
                <a:spcPts val="1600"/>
              </a:spcBef>
              <a:spcAft>
                <a:spcPts val="0"/>
              </a:spcAft>
              <a:buClr>
                <a:schemeClr val="dk1"/>
              </a:buClr>
              <a:buSzPts val="1100"/>
              <a:buFont typeface="Arial"/>
              <a:buNone/>
            </a:pPr>
            <a:r>
              <a:rPr lang="en"/>
              <a:t>arrays</a:t>
            </a:r>
            <a:endParaRPr/>
          </a:p>
          <a:p>
            <a:pPr indent="0" lvl="0" marL="0" rtl="0" algn="l">
              <a:spcBef>
                <a:spcPts val="1600"/>
              </a:spcBef>
              <a:spcAft>
                <a:spcPts val="1600"/>
              </a:spcAft>
              <a:buClr>
                <a:schemeClr val="dk1"/>
              </a:buClr>
              <a:buSzPts val="1100"/>
              <a:buFont typeface="Arial"/>
              <a:buNone/>
            </a:pPr>
            <a:r>
              <a:rPr lang="en"/>
              <a:t>memory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0" st="0"/>
                                            </p:txEl>
                                          </p:spTgt>
                                        </p:tgtEl>
                                        <p:attrNameLst>
                                          <p:attrName>style.visibility</p:attrName>
                                        </p:attrNameLst>
                                      </p:cBhvr>
                                      <p:to>
                                        <p:strVal val="visible"/>
                                      </p:to>
                                    </p:set>
                                    <p:animEffect filter="fade" transition="in">
                                      <p:cBhvr>
                                        <p:cTn dur="500"/>
                                        <p:tgtEl>
                                          <p:spTgt spid="3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1" st="1"/>
                                            </p:txEl>
                                          </p:spTgt>
                                        </p:tgtEl>
                                        <p:attrNameLst>
                                          <p:attrName>style.visibility</p:attrName>
                                        </p:attrNameLst>
                                      </p:cBhvr>
                                      <p:to>
                                        <p:strVal val="visible"/>
                                      </p:to>
                                    </p:set>
                                    <p:animEffect filter="fade" transition="in">
                                      <p:cBhvr>
                                        <p:cTn dur="500"/>
                                        <p:tgtEl>
                                          <p:spTgt spid="3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2" st="2"/>
                                            </p:txEl>
                                          </p:spTgt>
                                        </p:tgtEl>
                                        <p:attrNameLst>
                                          <p:attrName>style.visibility</p:attrName>
                                        </p:attrNameLst>
                                      </p:cBhvr>
                                      <p:to>
                                        <p:strVal val="visible"/>
                                      </p:to>
                                    </p:set>
                                    <p:animEffect filter="fade" transition="in">
                                      <p:cBhvr>
                                        <p:cTn dur="500"/>
                                        <p:tgtEl>
                                          <p:spTgt spid="3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3" st="3"/>
                                            </p:txEl>
                                          </p:spTgt>
                                        </p:tgtEl>
                                        <p:attrNameLst>
                                          <p:attrName>style.visibility</p:attrName>
                                        </p:attrNameLst>
                                      </p:cBhvr>
                                      <p:to>
                                        <p:strVal val="visible"/>
                                      </p:to>
                                    </p:set>
                                    <p:animEffect filter="fade" transition="in">
                                      <p:cBhvr>
                                        <p:cTn dur="500"/>
                                        <p:tgtEl>
                                          <p:spTgt spid="39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6"/>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Tuples</a:t>
            </a:r>
            <a:endParaRPr sz="3600">
              <a:solidFill>
                <a:srgbClr val="F3F3F3"/>
              </a:solidFill>
              <a:latin typeface="Alegreya"/>
              <a:ea typeface="Alegreya"/>
              <a:cs typeface="Alegreya"/>
              <a:sym typeface="Alegreya"/>
            </a:endParaRPr>
          </a:p>
        </p:txBody>
      </p:sp>
      <p:sp>
        <p:nvSpPr>
          <p:cNvPr id="404" name="Google Shape;404;p56"/>
          <p:cNvSpPr txBox="1"/>
          <p:nvPr/>
        </p:nvSpPr>
        <p:spPr>
          <a:xfrm>
            <a:off x="649950" y="907300"/>
            <a:ext cx="87228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point: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0</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405" name="Google Shape;405;p56"/>
          <p:cNvSpPr txBox="1"/>
          <p:nvPr/>
        </p:nvSpPr>
        <p:spPr>
          <a:xfrm>
            <a:off x="649950" y="1593100"/>
            <a:ext cx="8722800" cy="140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x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point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y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point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z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point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406" name="Google Shape;406;p56"/>
          <p:cNvSpPr txBox="1"/>
          <p:nvPr/>
        </p:nvSpPr>
        <p:spPr>
          <a:xfrm>
            <a:off x="649950" y="3269500"/>
            <a:ext cx="8722800" cy="140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z</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point</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_</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point</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_</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_</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point</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xEl>
                                              <p:pRg end="0" st="0"/>
                                            </p:txEl>
                                          </p:spTgt>
                                        </p:tgtEl>
                                        <p:attrNameLst>
                                          <p:attrName>style.visibility</p:attrName>
                                        </p:attrNameLst>
                                      </p:cBhvr>
                                      <p:to>
                                        <p:strVal val="visible"/>
                                      </p:to>
                                    </p:set>
                                    <p:animEffect filter="fade" transition="in">
                                      <p:cBhvr>
                                        <p:cTn dur="1000"/>
                                        <p:tgtEl>
                                          <p:spTgt spid="4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xEl>
                                              <p:pRg end="1" st="1"/>
                                            </p:txEl>
                                          </p:spTgt>
                                        </p:tgtEl>
                                        <p:attrNameLst>
                                          <p:attrName>style.visibility</p:attrName>
                                        </p:attrNameLst>
                                      </p:cBhvr>
                                      <p:to>
                                        <p:strVal val="visible"/>
                                      </p:to>
                                    </p:set>
                                    <p:animEffect filter="fade" transition="in">
                                      <p:cBhvr>
                                        <p:cTn dur="1000"/>
                                        <p:tgtEl>
                                          <p:spTgt spid="4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xEl>
                                              <p:pRg end="2" st="2"/>
                                            </p:txEl>
                                          </p:spTgt>
                                        </p:tgtEl>
                                        <p:attrNameLst>
                                          <p:attrName>style.visibility</p:attrName>
                                        </p:attrNameLst>
                                      </p:cBhvr>
                                      <p:to>
                                        <p:strVal val="visible"/>
                                      </p:to>
                                    </p:set>
                                    <p:animEffect filter="fade" transition="in">
                                      <p:cBhvr>
                                        <p:cTn dur="1000"/>
                                        <p:tgtEl>
                                          <p:spTgt spid="4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0" st="0"/>
                                            </p:txEl>
                                          </p:spTgt>
                                        </p:tgtEl>
                                        <p:attrNameLst>
                                          <p:attrName>style.visibility</p:attrName>
                                        </p:attrNameLst>
                                      </p:cBhvr>
                                      <p:to>
                                        <p:strVal val="visible"/>
                                      </p:to>
                                    </p:set>
                                    <p:animEffect filter="fade" transition="in">
                                      <p:cBhvr>
                                        <p:cTn dur="1000"/>
                                        <p:tgtEl>
                                          <p:spTgt spid="4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1" st="1"/>
                                            </p:txEl>
                                          </p:spTgt>
                                        </p:tgtEl>
                                        <p:attrNameLst>
                                          <p:attrName>style.visibility</p:attrName>
                                        </p:attrNameLst>
                                      </p:cBhvr>
                                      <p:to>
                                        <p:strVal val="visible"/>
                                      </p:to>
                                    </p:set>
                                    <p:animEffect filter="fade" transition="in">
                                      <p:cBhvr>
                                        <p:cTn dur="1000"/>
                                        <p:tgtEl>
                                          <p:spTgt spid="4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xEl>
                                              <p:pRg end="2" st="2"/>
                                            </p:txEl>
                                          </p:spTgt>
                                        </p:tgtEl>
                                        <p:attrNameLst>
                                          <p:attrName>style.visibility</p:attrName>
                                        </p:attrNameLst>
                                      </p:cBhvr>
                                      <p:to>
                                        <p:strVal val="visible"/>
                                      </p:to>
                                    </p:set>
                                    <p:animEffect filter="fade" transition="in">
                                      <p:cBhvr>
                                        <p:cTn dur="1000"/>
                                        <p:tgtEl>
                                          <p:spTgt spid="406">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7"/>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Tuples</a:t>
            </a:r>
            <a:endParaRPr sz="3600">
              <a:solidFill>
                <a:srgbClr val="F3F3F3"/>
              </a:solidFill>
              <a:latin typeface="Alegreya"/>
              <a:ea typeface="Alegreya"/>
              <a:cs typeface="Alegreya"/>
              <a:sym typeface="Alegreya"/>
            </a:endParaRPr>
          </a:p>
        </p:txBody>
      </p:sp>
      <p:sp>
        <p:nvSpPr>
          <p:cNvPr id="412" name="Google Shape;412;p57"/>
          <p:cNvSpPr txBox="1"/>
          <p:nvPr/>
        </p:nvSpPr>
        <p:spPr>
          <a:xfrm>
            <a:off x="649950" y="907300"/>
            <a:ext cx="87228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let mut</a:t>
            </a:r>
            <a:r>
              <a:rPr lang="en" sz="2400">
                <a:solidFill>
                  <a:srgbClr val="FFFFFF"/>
                </a:solidFill>
                <a:latin typeface="Source Code Pro"/>
                <a:ea typeface="Source Code Pro"/>
                <a:cs typeface="Source Code Pro"/>
                <a:sym typeface="Source Code Pro"/>
              </a:rPr>
              <a:t> point: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0</a:t>
            </a:r>
            <a:r>
              <a:rPr lang="en" sz="2400">
                <a:solidFill>
                  <a:srgbClr val="F6B26B"/>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413" name="Google Shape;413;p57"/>
          <p:cNvSpPr txBox="1"/>
          <p:nvPr/>
        </p:nvSpPr>
        <p:spPr>
          <a:xfrm>
            <a:off x="649950" y="1593100"/>
            <a:ext cx="8722800" cy="140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rgbClr val="FFFFFF"/>
                </a:solidFill>
                <a:latin typeface="Source Code Pro"/>
                <a:ea typeface="Source Code Pro"/>
                <a:cs typeface="Source Code Pro"/>
                <a:sym typeface="Source Code Pro"/>
              </a:rPr>
              <a:t>point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0 = 17</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FFFFF"/>
                </a:solidFill>
                <a:latin typeface="Source Code Pro"/>
                <a:ea typeface="Source Code Pro"/>
                <a:cs typeface="Source Code Pro"/>
                <a:sym typeface="Source Code Pro"/>
              </a:rPr>
              <a:t>point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 = 42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FFFFF"/>
                </a:solidFill>
                <a:latin typeface="Source Code Pro"/>
                <a:ea typeface="Source Code Pro"/>
                <a:cs typeface="Source Code Pro"/>
                <a:sym typeface="Source Code Pro"/>
              </a:rPr>
              <a:t>point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 = 90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xEl>
                                              <p:pRg end="0" st="0"/>
                                            </p:txEl>
                                          </p:spTgt>
                                        </p:tgtEl>
                                        <p:attrNameLst>
                                          <p:attrName>style.visibility</p:attrName>
                                        </p:attrNameLst>
                                      </p:cBhvr>
                                      <p:to>
                                        <p:strVal val="visible"/>
                                      </p:to>
                                    </p:set>
                                    <p:animEffect filter="fade" transition="in">
                                      <p:cBhvr>
                                        <p:cTn dur="1000"/>
                                        <p:tgtEl>
                                          <p:spTgt spid="4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xEl>
                                              <p:pRg end="1" st="1"/>
                                            </p:txEl>
                                          </p:spTgt>
                                        </p:tgtEl>
                                        <p:attrNameLst>
                                          <p:attrName>style.visibility</p:attrName>
                                        </p:attrNameLst>
                                      </p:cBhvr>
                                      <p:to>
                                        <p:strVal val="visible"/>
                                      </p:to>
                                    </p:set>
                                    <p:animEffect filter="fade" transition="in">
                                      <p:cBhvr>
                                        <p:cTn dur="1000"/>
                                        <p:tgtEl>
                                          <p:spTgt spid="4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3">
                                            <p:txEl>
                                              <p:pRg end="2" st="2"/>
                                            </p:txEl>
                                          </p:spTgt>
                                        </p:tgtEl>
                                        <p:attrNameLst>
                                          <p:attrName>style.visibility</p:attrName>
                                        </p:attrNameLst>
                                      </p:cBhvr>
                                      <p:to>
                                        <p:strVal val="visible"/>
                                      </p:to>
                                    </p:set>
                                    <p:animEffect filter="fade" transition="in">
                                      <p:cBhvr>
                                        <p:cTn dur="1000"/>
                                        <p:tgtEl>
                                          <p:spTgt spid="41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8"/>
          <p:cNvSpPr txBox="1"/>
          <p:nvPr/>
        </p:nvSpPr>
        <p:spPr>
          <a:xfrm>
            <a:off x="445575" y="907300"/>
            <a:ext cx="86331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unit: ()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p:txBody>
      </p:sp>
      <p:sp>
        <p:nvSpPr>
          <p:cNvPr id="419" name="Google Shape;419;p58"/>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Unit</a:t>
            </a:r>
            <a:endParaRPr sz="3600">
              <a:solidFill>
                <a:srgbClr val="F3F3F3"/>
              </a:solidFill>
              <a:latin typeface="Alegreya"/>
              <a:ea typeface="Alegreya"/>
              <a:cs typeface="Alegreya"/>
              <a:sym typeface="Alegreya"/>
            </a:endParaRPr>
          </a:p>
        </p:txBody>
      </p:sp>
      <p:sp>
        <p:nvSpPr>
          <p:cNvPr id="420" name="Google Shape;420;p58"/>
          <p:cNvSpPr txBox="1"/>
          <p:nvPr/>
        </p:nvSpPr>
        <p:spPr>
          <a:xfrm>
            <a:off x="445575" y="4945900"/>
            <a:ext cx="86331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println_return_val: ()</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println!(</a:t>
            </a:r>
            <a:r>
              <a:rPr lang="en" sz="2400">
                <a:solidFill>
                  <a:srgbClr val="A2C4C9"/>
                </a:solidFill>
                <a:latin typeface="Source Code Pro"/>
                <a:ea typeface="Source Code Pro"/>
                <a:cs typeface="Source Code Pro"/>
                <a:sym typeface="Source Code Pro"/>
              </a:rPr>
              <a:t>"Hi!"</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421" name="Google Shape;421;p58"/>
          <p:cNvSpPr txBox="1"/>
          <p:nvPr/>
        </p:nvSpPr>
        <p:spPr>
          <a:xfrm>
            <a:off x="445575" y="1834600"/>
            <a:ext cx="8633100" cy="277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main</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lnSpc>
                <a:spcPct val="2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main()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1000"/>
                                        <p:tgtEl>
                                          <p:spTgt spid="4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xEl>
                                              <p:pRg end="0" st="0"/>
                                            </p:txEl>
                                          </p:spTgt>
                                        </p:tgtEl>
                                        <p:attrNameLst>
                                          <p:attrName>style.visibility</p:attrName>
                                        </p:attrNameLst>
                                      </p:cBhvr>
                                      <p:to>
                                        <p:strVal val="visible"/>
                                      </p:to>
                                    </p:set>
                                    <p:animEffect filter="fade" transition="in">
                                      <p:cBhvr>
                                        <p:cTn dur="1000"/>
                                        <p:tgtEl>
                                          <p:spTgt spid="4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xEl>
                                              <p:pRg end="1" st="1"/>
                                            </p:txEl>
                                          </p:spTgt>
                                        </p:tgtEl>
                                        <p:attrNameLst>
                                          <p:attrName>style.visibility</p:attrName>
                                        </p:attrNameLst>
                                      </p:cBhvr>
                                      <p:to>
                                        <p:strVal val="visible"/>
                                      </p:to>
                                    </p:set>
                                    <p:animEffect filter="fade" transition="in">
                                      <p:cBhvr>
                                        <p:cTn dur="1000"/>
                                        <p:tgtEl>
                                          <p:spTgt spid="4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xEl>
                                              <p:pRg end="2" st="2"/>
                                            </p:txEl>
                                          </p:spTgt>
                                        </p:tgtEl>
                                        <p:attrNameLst>
                                          <p:attrName>style.visibility</p:attrName>
                                        </p:attrNameLst>
                                      </p:cBhvr>
                                      <p:to>
                                        <p:strVal val="visible"/>
                                      </p:to>
                                    </p:set>
                                    <p:animEffect filter="fade" transition="in">
                                      <p:cBhvr>
                                        <p:cTn dur="1000"/>
                                        <p:tgtEl>
                                          <p:spTgt spid="42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xEl>
                                              <p:pRg end="3" st="3"/>
                                            </p:txEl>
                                          </p:spTgt>
                                        </p:tgtEl>
                                        <p:attrNameLst>
                                          <p:attrName>style.visibility</p:attrName>
                                        </p:attrNameLst>
                                      </p:cBhvr>
                                      <p:to>
                                        <p:strVal val="visible"/>
                                      </p:to>
                                    </p:set>
                                    <p:animEffect filter="fade" transition="in">
                                      <p:cBhvr>
                                        <p:cTn dur="1000"/>
                                        <p:tgtEl>
                                          <p:spTgt spid="421">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xEl>
                                              <p:pRg end="4" st="4"/>
                                            </p:txEl>
                                          </p:spTgt>
                                        </p:tgtEl>
                                        <p:attrNameLst>
                                          <p:attrName>style.visibility</p:attrName>
                                        </p:attrNameLst>
                                      </p:cBhvr>
                                      <p:to>
                                        <p:strVal val="visible"/>
                                      </p:to>
                                    </p:set>
                                    <p:animEffect filter="fade" transition="in">
                                      <p:cBhvr>
                                        <p:cTn dur="1000"/>
                                        <p:tgtEl>
                                          <p:spTgt spid="421">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xEl>
                                              <p:pRg end="5" st="5"/>
                                            </p:txEl>
                                          </p:spTgt>
                                        </p:tgtEl>
                                        <p:attrNameLst>
                                          <p:attrName>style.visibility</p:attrName>
                                        </p:attrNameLst>
                                      </p:cBhvr>
                                      <p:to>
                                        <p:strVal val="visible"/>
                                      </p:to>
                                    </p:set>
                                    <p:animEffect filter="fade" transition="in">
                                      <p:cBhvr>
                                        <p:cTn dur="1000"/>
                                        <p:tgtEl>
                                          <p:spTgt spid="421">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9"/>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Structs</a:t>
            </a:r>
            <a:endParaRPr sz="3600">
              <a:solidFill>
                <a:srgbClr val="F3F3F3"/>
              </a:solidFill>
              <a:latin typeface="Alegreya"/>
              <a:ea typeface="Alegreya"/>
              <a:cs typeface="Alegreya"/>
              <a:sym typeface="Alegreya"/>
            </a:endParaRPr>
          </a:p>
        </p:txBody>
      </p:sp>
      <p:sp>
        <p:nvSpPr>
          <p:cNvPr id="427" name="Google Shape;427;p59"/>
          <p:cNvSpPr txBox="1"/>
          <p:nvPr/>
        </p:nvSpPr>
        <p:spPr>
          <a:xfrm>
            <a:off x="313275" y="850475"/>
            <a:ext cx="86331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struct</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Point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x: i64</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y: i64</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z: i64</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428" name="Google Shape;428;p59"/>
          <p:cNvSpPr txBox="1"/>
          <p:nvPr/>
        </p:nvSpPr>
        <p:spPr>
          <a:xfrm>
            <a:off x="313275" y="2964700"/>
            <a:ext cx="9043800" cy="1293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new_</a:t>
            </a:r>
            <a:r>
              <a:rPr lang="en" sz="2400">
                <a:solidFill>
                  <a:srgbClr val="FFFFFF"/>
                </a:solidFill>
                <a:latin typeface="Source Code Pro"/>
                <a:ea typeface="Source Code Pro"/>
                <a:cs typeface="Source Code Pro"/>
                <a:sym typeface="Source Code Pro"/>
              </a:rPr>
              <a:t>point</a:t>
            </a:r>
            <a:r>
              <a:rPr lang="en" sz="2400">
                <a:solidFill>
                  <a:srgbClr val="FFFFFF"/>
                </a:solidFill>
                <a:latin typeface="Source Code Pro"/>
                <a:ea typeface="Source Code Pro"/>
                <a:cs typeface="Source Code Pro"/>
                <a:sym typeface="Source Code Pro"/>
              </a:rPr>
              <a:t>(x: 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 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z: i64)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Point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Point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x: x</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 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z: z </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429" name="Google Shape;429;p59"/>
          <p:cNvSpPr txBox="1"/>
          <p:nvPr/>
        </p:nvSpPr>
        <p:spPr>
          <a:xfrm>
            <a:off x="313275" y="4336300"/>
            <a:ext cx="9043800" cy="1293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new_point(x: 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 i64</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z: i64)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Point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Point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x</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z </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1000"/>
                                        <p:tgtEl>
                                          <p:spTgt spid="4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0"/>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Structs</a:t>
            </a:r>
            <a:endParaRPr sz="3600">
              <a:solidFill>
                <a:srgbClr val="F3F3F3"/>
              </a:solidFill>
              <a:latin typeface="Alegreya"/>
              <a:ea typeface="Alegreya"/>
              <a:cs typeface="Alegreya"/>
              <a:sym typeface="Alegreya"/>
            </a:endParaRPr>
          </a:p>
        </p:txBody>
      </p:sp>
      <p:sp>
        <p:nvSpPr>
          <p:cNvPr id="435" name="Google Shape;435;p60"/>
          <p:cNvSpPr txBox="1"/>
          <p:nvPr/>
        </p:nvSpPr>
        <p:spPr>
          <a:xfrm>
            <a:off x="313275" y="850475"/>
            <a:ext cx="86331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Point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x: i64</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y: i64</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z: i64</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436" name="Google Shape;436;p60"/>
          <p:cNvSpPr txBox="1"/>
          <p:nvPr/>
        </p:nvSpPr>
        <p:spPr>
          <a:xfrm>
            <a:off x="313275" y="2964700"/>
            <a:ext cx="90438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point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Point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x: 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z: 3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x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point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437" name="Google Shape;437;p60"/>
          <p:cNvSpPr txBox="1"/>
          <p:nvPr/>
        </p:nvSpPr>
        <p:spPr>
          <a:xfrm>
            <a:off x="313275" y="3726700"/>
            <a:ext cx="9043800" cy="1662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Point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x</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z </a:t>
            </a:r>
            <a:r>
              <a:rPr lang="en" sz="2400">
                <a:solidFill>
                  <a:srgbClr val="F6B26B"/>
                </a:solidFill>
                <a:latin typeface="Source Code Pro"/>
                <a:ea typeface="Source Code Pro"/>
                <a:cs typeface="Source Code Pro"/>
                <a:sym typeface="Source Code Pro"/>
              </a:rPr>
              <a:t>} =</a:t>
            </a:r>
            <a:r>
              <a:rPr lang="en" sz="2400">
                <a:solidFill>
                  <a:schemeClr val="lt1"/>
                </a:solidFill>
                <a:latin typeface="Source Code Pro"/>
                <a:ea typeface="Source Code Pro"/>
                <a:cs typeface="Source Code Pro"/>
                <a:sym typeface="Source Code Pro"/>
              </a:rPr>
              <a:t> point</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Point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x</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 </a:t>
            </a:r>
            <a:r>
              <a:rPr lang="en" sz="2400">
                <a:solidFill>
                  <a:srgbClr val="F6B26B"/>
                </a:solidFill>
                <a:latin typeface="Source Code Pro"/>
                <a:ea typeface="Source Code Pro"/>
                <a:cs typeface="Source Code Pro"/>
                <a:sym typeface="Source Code Pro"/>
              </a:rPr>
              <a:t>_,</a:t>
            </a:r>
            <a:r>
              <a:rPr lang="en" sz="2400">
                <a:solidFill>
                  <a:srgbClr val="FFFFFF"/>
                </a:solidFill>
                <a:latin typeface="Source Code Pro"/>
                <a:ea typeface="Source Code Pro"/>
                <a:cs typeface="Source Code Pro"/>
                <a:sym typeface="Source Code Pro"/>
              </a:rPr>
              <a:t> z </a:t>
            </a:r>
            <a:r>
              <a:rPr lang="en" sz="2400">
                <a:solidFill>
                  <a:srgbClr val="F6B26B"/>
                </a:solidFill>
                <a:latin typeface="Source Code Pro"/>
                <a:ea typeface="Source Code Pro"/>
                <a:cs typeface="Source Code Pro"/>
                <a:sym typeface="Source Code Pro"/>
              </a:rPr>
              <a:t>} =</a:t>
            </a:r>
            <a:r>
              <a:rPr lang="en" sz="2400">
                <a:solidFill>
                  <a:schemeClr val="lt1"/>
                </a:solidFill>
                <a:latin typeface="Source Code Pro"/>
                <a:ea typeface="Source Code Pro"/>
                <a:cs typeface="Source Code Pro"/>
                <a:sym typeface="Source Code Pro"/>
              </a:rPr>
              <a:t> point</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Point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x</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z</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chemeClr val="lt1"/>
                </a:solidFill>
                <a:latin typeface="Source Code Pro"/>
                <a:ea typeface="Source Code Pro"/>
                <a:cs typeface="Source Code Pro"/>
                <a:sym typeface="Source Code Pro"/>
              </a:rPr>
              <a:t> point</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Point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x</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chemeClr val="lt1"/>
                </a:solidFill>
                <a:latin typeface="Source Code Pro"/>
                <a:ea typeface="Source Code Pro"/>
                <a:cs typeface="Source Code Pro"/>
                <a:sym typeface="Source Code Pro"/>
              </a:rPr>
              <a:t> point</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0" st="0"/>
                                            </p:txEl>
                                          </p:spTgt>
                                        </p:tgtEl>
                                        <p:attrNameLst>
                                          <p:attrName>style.visibility</p:attrName>
                                        </p:attrNameLst>
                                      </p:cBhvr>
                                      <p:to>
                                        <p:strVal val="visible"/>
                                      </p:to>
                                    </p:set>
                                    <p:animEffect filter="fade" transition="in">
                                      <p:cBhvr>
                                        <p:cTn dur="1000"/>
                                        <p:tgtEl>
                                          <p:spTgt spid="4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xEl>
                                              <p:pRg end="1" st="1"/>
                                            </p:txEl>
                                          </p:spTgt>
                                        </p:tgtEl>
                                        <p:attrNameLst>
                                          <p:attrName>style.visibility</p:attrName>
                                        </p:attrNameLst>
                                      </p:cBhvr>
                                      <p:to>
                                        <p:strVal val="visible"/>
                                      </p:to>
                                    </p:set>
                                    <p:animEffect filter="fade" transition="in">
                                      <p:cBhvr>
                                        <p:cTn dur="1000"/>
                                        <p:tgtEl>
                                          <p:spTgt spid="4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0" st="0"/>
                                            </p:txEl>
                                          </p:spTgt>
                                        </p:tgtEl>
                                        <p:attrNameLst>
                                          <p:attrName>style.visibility</p:attrName>
                                        </p:attrNameLst>
                                      </p:cBhvr>
                                      <p:to>
                                        <p:strVal val="visible"/>
                                      </p:to>
                                    </p:set>
                                    <p:animEffect filter="fade" transition="in">
                                      <p:cBhvr>
                                        <p:cTn dur="1000"/>
                                        <p:tgtEl>
                                          <p:spTgt spid="43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1" st="1"/>
                                            </p:txEl>
                                          </p:spTgt>
                                        </p:tgtEl>
                                        <p:attrNameLst>
                                          <p:attrName>style.visibility</p:attrName>
                                        </p:attrNameLst>
                                      </p:cBhvr>
                                      <p:to>
                                        <p:strVal val="visible"/>
                                      </p:to>
                                    </p:set>
                                    <p:animEffect filter="fade" transition="in">
                                      <p:cBhvr>
                                        <p:cTn dur="1000"/>
                                        <p:tgtEl>
                                          <p:spTgt spid="43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2" st="2"/>
                                            </p:txEl>
                                          </p:spTgt>
                                        </p:tgtEl>
                                        <p:attrNameLst>
                                          <p:attrName>style.visibility</p:attrName>
                                        </p:attrNameLst>
                                      </p:cBhvr>
                                      <p:to>
                                        <p:strVal val="visible"/>
                                      </p:to>
                                    </p:set>
                                    <p:animEffect filter="fade" transition="in">
                                      <p:cBhvr>
                                        <p:cTn dur="1000"/>
                                        <p:tgtEl>
                                          <p:spTgt spid="43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xEl>
                                              <p:pRg end="3" st="3"/>
                                            </p:txEl>
                                          </p:spTgt>
                                        </p:tgtEl>
                                        <p:attrNameLst>
                                          <p:attrName>style.visibility</p:attrName>
                                        </p:attrNameLst>
                                      </p:cBhvr>
                                      <p:to>
                                        <p:strVal val="visible"/>
                                      </p:to>
                                    </p:set>
                                    <p:animEffect filter="fade" transition="in">
                                      <p:cBhvr>
                                        <p:cTn dur="1000"/>
                                        <p:tgtEl>
                                          <p:spTgt spid="43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1"/>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Structs</a:t>
            </a:r>
            <a:endParaRPr sz="3600">
              <a:solidFill>
                <a:srgbClr val="F3F3F3"/>
              </a:solidFill>
              <a:latin typeface="Alegreya"/>
              <a:ea typeface="Alegreya"/>
              <a:cs typeface="Alegreya"/>
              <a:sym typeface="Alegreya"/>
            </a:endParaRPr>
          </a:p>
        </p:txBody>
      </p:sp>
      <p:sp>
        <p:nvSpPr>
          <p:cNvPr id="443" name="Google Shape;443;p61"/>
          <p:cNvSpPr txBox="1"/>
          <p:nvPr/>
        </p:nvSpPr>
        <p:spPr>
          <a:xfrm>
            <a:off x="313275" y="850475"/>
            <a:ext cx="86331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struct </a:t>
            </a:r>
            <a:r>
              <a:rPr lang="en" sz="2400">
                <a:solidFill>
                  <a:srgbClr val="FFFFFF"/>
                </a:solidFill>
                <a:latin typeface="Source Code Pro"/>
                <a:ea typeface="Source Code Pro"/>
                <a:cs typeface="Source Code Pro"/>
                <a:sym typeface="Source Code Pro"/>
              </a:rPr>
              <a:t>Point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x: i64</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y: i64</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FFFFF"/>
                </a:solidFill>
                <a:latin typeface="Source Code Pro"/>
                <a:ea typeface="Source Code Pro"/>
                <a:cs typeface="Source Code Pro"/>
                <a:sym typeface="Source Code Pro"/>
              </a:rPr>
              <a:t>	z: i64</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444" name="Google Shape;444;p61"/>
          <p:cNvSpPr txBox="1"/>
          <p:nvPr/>
        </p:nvSpPr>
        <p:spPr>
          <a:xfrm>
            <a:off x="313275" y="2964700"/>
            <a:ext cx="90438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mut </a:t>
            </a:r>
            <a:r>
              <a:rPr lang="en" sz="2400">
                <a:solidFill>
                  <a:srgbClr val="FFFFFF"/>
                </a:solidFill>
                <a:latin typeface="Source Code Pro"/>
                <a:ea typeface="Source Code Pro"/>
                <a:cs typeface="Source Code Pro"/>
                <a:sym typeface="Source Code Pro"/>
              </a:rPr>
              <a:t>point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Point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x: 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z: 3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point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5</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2"/>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Arrays</a:t>
            </a:r>
            <a:endParaRPr sz="3600">
              <a:solidFill>
                <a:srgbClr val="F3F3F3"/>
              </a:solidFill>
              <a:latin typeface="Alegreya"/>
              <a:ea typeface="Alegreya"/>
              <a:cs typeface="Alegreya"/>
              <a:sym typeface="Alegreya"/>
            </a:endParaRPr>
          </a:p>
        </p:txBody>
      </p:sp>
      <p:sp>
        <p:nvSpPr>
          <p:cNvPr id="450" name="Google Shape;450;p62"/>
          <p:cNvSpPr txBox="1"/>
          <p:nvPr/>
        </p:nvSpPr>
        <p:spPr>
          <a:xfrm>
            <a:off x="313275" y="1059700"/>
            <a:ext cx="86376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mut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3</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1995</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2000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2005</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grpSp>
        <p:nvGrpSpPr>
          <p:cNvPr id="451" name="Google Shape;451;p62"/>
          <p:cNvGrpSpPr/>
          <p:nvPr/>
        </p:nvGrpSpPr>
        <p:grpSpPr>
          <a:xfrm>
            <a:off x="3496500" y="463150"/>
            <a:ext cx="1797900" cy="1257550"/>
            <a:chOff x="2734500" y="691750"/>
            <a:chExt cx="1797900" cy="1257550"/>
          </a:xfrm>
        </p:grpSpPr>
        <p:sp>
          <p:nvSpPr>
            <p:cNvPr id="452" name="Google Shape;452;p62"/>
            <p:cNvSpPr/>
            <p:nvPr/>
          </p:nvSpPr>
          <p:spPr>
            <a:xfrm>
              <a:off x="3340050" y="1220600"/>
              <a:ext cx="586800" cy="728700"/>
            </a:xfrm>
            <a:prstGeom prst="ellipse">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2"/>
            <p:cNvSpPr txBox="1"/>
            <p:nvPr/>
          </p:nvSpPr>
          <p:spPr>
            <a:xfrm>
              <a:off x="2734500" y="691750"/>
              <a:ext cx="179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B4A7D6"/>
                  </a:solidFill>
                  <a:latin typeface="Source Sans Pro"/>
                  <a:ea typeface="Source Sans Pro"/>
                  <a:cs typeface="Source Sans Pro"/>
                  <a:sym typeface="Source Sans Pro"/>
                </a:rPr>
                <a:t>fixed-length</a:t>
              </a:r>
              <a:endParaRPr sz="2400">
                <a:solidFill>
                  <a:srgbClr val="B4A7D6"/>
                </a:solidFill>
                <a:latin typeface="Source Sans Pro"/>
                <a:ea typeface="Source Sans Pro"/>
                <a:cs typeface="Source Sans Pro"/>
                <a:sym typeface="Source Sans Pro"/>
              </a:endParaRPr>
            </a:p>
          </p:txBody>
        </p:sp>
      </p:grpSp>
      <p:sp>
        <p:nvSpPr>
          <p:cNvPr id="454" name="Google Shape;454;p62"/>
          <p:cNvSpPr txBox="1"/>
          <p:nvPr/>
        </p:nvSpPr>
        <p:spPr>
          <a:xfrm>
            <a:off x="313275" y="4107700"/>
            <a:ext cx="8637600" cy="134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for</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year </a:t>
            </a:r>
            <a:r>
              <a:rPr lang="en" sz="2400">
                <a:solidFill>
                  <a:srgbClr val="F6B26B"/>
                </a:solidFill>
                <a:latin typeface="Source Code Pro"/>
                <a:ea typeface="Source Code Pro"/>
                <a:cs typeface="Source Code Pro"/>
                <a:sym typeface="Source Code Pro"/>
              </a:rPr>
              <a:t>in</a:t>
            </a:r>
            <a:r>
              <a:rPr lang="en" sz="2400">
                <a:solidFill>
                  <a:srgbClr val="FFFFFF"/>
                </a:solidFill>
                <a:latin typeface="Source Code Pro"/>
                <a:ea typeface="Source Code Pro"/>
                <a:cs typeface="Source Code Pro"/>
                <a:sym typeface="Source Code Pro"/>
              </a:rPr>
              <a:t> 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FFFFF"/>
                </a:solidFill>
                <a:latin typeface="Source Code Pro"/>
                <a:ea typeface="Source Code Pro"/>
                <a:cs typeface="Source Code Pro"/>
                <a:sym typeface="Source Code Pro"/>
              </a:rPr>
              <a:t>    println!(</a:t>
            </a:r>
            <a:r>
              <a:rPr lang="en" sz="2400">
                <a:solidFill>
                  <a:srgbClr val="A2C4C9"/>
                </a:solidFill>
                <a:latin typeface="Source Code Pro"/>
                <a:ea typeface="Source Code Pro"/>
                <a:cs typeface="Source Code Pro"/>
                <a:sym typeface="Source Code Pro"/>
              </a:rPr>
              <a:t>"Next year: </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year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455" name="Google Shape;455;p62"/>
          <p:cNvSpPr txBox="1"/>
          <p:nvPr/>
        </p:nvSpPr>
        <p:spPr>
          <a:xfrm>
            <a:off x="313275" y="1745500"/>
            <a:ext cx="8476800" cy="2031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first</a:t>
            </a:r>
            <a:r>
              <a:rPr lang="en" sz="2400">
                <a:solidFill>
                  <a:srgbClr val="FFFFFF"/>
                </a:solidFill>
                <a:latin typeface="Source Code Pro"/>
                <a:ea typeface="Source Code Pro"/>
                <a:cs typeface="Source Code Pro"/>
                <a:sym typeface="Source Code Pro"/>
              </a:rPr>
              <a:t>_year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2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_</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second_year</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third</a:t>
            </a:r>
            <a:r>
              <a:rPr lang="en" sz="2400">
                <a:solidFill>
                  <a:srgbClr val="FFFFFF"/>
                </a:solidFill>
                <a:latin typeface="Source Code Pro"/>
                <a:ea typeface="Source Code Pro"/>
                <a:cs typeface="Source Code Pro"/>
                <a:sym typeface="Source Code Pro"/>
              </a:rPr>
              <a:t>_year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years</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2010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2400">
                <a:solidFill>
                  <a:schemeClr val="lt1"/>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chemeClr val="lt1"/>
                </a:solidFill>
                <a:latin typeface="Source Code Pro"/>
                <a:ea typeface="Source Code Pro"/>
                <a:cs typeface="Source Code Pro"/>
                <a:sym typeface="Source Code Pro"/>
              </a:rPr>
              <a:t>x</a:t>
            </a:r>
            <a:r>
              <a:rPr lang="en" sz="2400">
                <a:solidFill>
                  <a:srgbClr val="F6B26B"/>
                </a:solidFill>
                <a:latin typeface="Source Code Pro"/>
                <a:ea typeface="Source Code Pro"/>
                <a:cs typeface="Source Code Pro"/>
                <a:sym typeface="Source Code Pro"/>
              </a:rPr>
              <a:t>] = </a:t>
            </a:r>
            <a:r>
              <a:rPr lang="en" sz="2400">
                <a:solidFill>
                  <a:schemeClr val="lt1"/>
                </a:solidFill>
                <a:latin typeface="Source Code Pro"/>
                <a:ea typeface="Source Code Pro"/>
                <a:cs typeface="Source Code Pro"/>
                <a:sym typeface="Source Code Pro"/>
              </a:rPr>
              <a:t>2010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grpSp>
        <p:nvGrpSpPr>
          <p:cNvPr id="456" name="Google Shape;456;p62"/>
          <p:cNvGrpSpPr/>
          <p:nvPr/>
        </p:nvGrpSpPr>
        <p:grpSpPr>
          <a:xfrm>
            <a:off x="3278475" y="3663550"/>
            <a:ext cx="1797900" cy="936900"/>
            <a:chOff x="3278475" y="2749150"/>
            <a:chExt cx="1797900" cy="936900"/>
          </a:xfrm>
        </p:grpSpPr>
        <p:sp>
          <p:nvSpPr>
            <p:cNvPr id="457" name="Google Shape;457;p62"/>
            <p:cNvSpPr/>
            <p:nvPr/>
          </p:nvSpPr>
          <p:spPr>
            <a:xfrm>
              <a:off x="3538750" y="3292750"/>
              <a:ext cx="1267800" cy="3933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2"/>
            <p:cNvSpPr txBox="1"/>
            <p:nvPr/>
          </p:nvSpPr>
          <p:spPr>
            <a:xfrm>
              <a:off x="3278475" y="2749150"/>
              <a:ext cx="179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B4A7D6"/>
                  </a:solidFill>
                  <a:latin typeface="Source Sans Pro"/>
                  <a:ea typeface="Source Sans Pro"/>
                  <a:cs typeface="Source Sans Pro"/>
                  <a:sym typeface="Source Sans Pro"/>
                </a:rPr>
                <a:t>method call</a:t>
              </a:r>
              <a:endParaRPr sz="2400">
                <a:solidFill>
                  <a:srgbClr val="B4A7D6"/>
                </a:solidFill>
                <a:latin typeface="Source Sans Pro"/>
                <a:ea typeface="Source Sans Pro"/>
                <a:cs typeface="Source Sans Pro"/>
                <a:sym typeface="Source Sans Pro"/>
              </a:endParaRPr>
            </a:p>
          </p:txBody>
        </p:sp>
      </p:grpSp>
      <p:sp>
        <p:nvSpPr>
          <p:cNvPr id="459" name="Google Shape;459;p62"/>
          <p:cNvSpPr txBox="1"/>
          <p:nvPr/>
        </p:nvSpPr>
        <p:spPr>
          <a:xfrm>
            <a:off x="3430875" y="3206350"/>
            <a:ext cx="4656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B4A7D6"/>
                </a:solidFill>
                <a:latin typeface="Source Sans Pro"/>
                <a:ea typeface="Source Sans Pro"/>
                <a:cs typeface="Source Sans Pro"/>
                <a:sym typeface="Source Sans Pro"/>
              </a:rPr>
              <a:t>this will panic if it’s out of bounds!</a:t>
            </a:r>
            <a:endParaRPr sz="2400">
              <a:solidFill>
                <a:srgbClr val="B4A7D6"/>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0" st="0"/>
                                            </p:txEl>
                                          </p:spTgt>
                                        </p:tgtEl>
                                        <p:attrNameLst>
                                          <p:attrName>style.visibility</p:attrName>
                                        </p:attrNameLst>
                                      </p:cBhvr>
                                      <p:to>
                                        <p:strVal val="visible"/>
                                      </p:to>
                                    </p:set>
                                    <p:animEffect filter="fade" transition="in">
                                      <p:cBhvr>
                                        <p:cTn dur="1000"/>
                                        <p:tgtEl>
                                          <p:spTgt spid="45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1" st="1"/>
                                            </p:txEl>
                                          </p:spTgt>
                                        </p:tgtEl>
                                        <p:attrNameLst>
                                          <p:attrName>style.visibility</p:attrName>
                                        </p:attrNameLst>
                                      </p:cBhvr>
                                      <p:to>
                                        <p:strVal val="visible"/>
                                      </p:to>
                                    </p:set>
                                    <p:animEffect filter="fade" transition="in">
                                      <p:cBhvr>
                                        <p:cTn dur="1000"/>
                                        <p:tgtEl>
                                          <p:spTgt spid="45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2" st="2"/>
                                            </p:txEl>
                                          </p:spTgt>
                                        </p:tgtEl>
                                        <p:attrNameLst>
                                          <p:attrName>style.visibility</p:attrName>
                                        </p:attrNameLst>
                                      </p:cBhvr>
                                      <p:to>
                                        <p:strVal val="visible"/>
                                      </p:to>
                                    </p:set>
                                    <p:animEffect filter="fade" transition="in">
                                      <p:cBhvr>
                                        <p:cTn dur="1000"/>
                                        <p:tgtEl>
                                          <p:spTgt spid="45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xEl>
                                              <p:pRg end="3" st="3"/>
                                            </p:txEl>
                                          </p:spTgt>
                                        </p:tgtEl>
                                        <p:attrNameLst>
                                          <p:attrName>style.visibility</p:attrName>
                                        </p:attrNameLst>
                                      </p:cBhvr>
                                      <p:to>
                                        <p:strVal val="visible"/>
                                      </p:to>
                                    </p:set>
                                    <p:animEffect filter="fade" transition="in">
                                      <p:cBhvr>
                                        <p:cTn dur="1000"/>
                                        <p:tgtEl>
                                          <p:spTgt spid="45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nvSpPr>
        <p:spPr>
          <a:xfrm>
            <a:off x="477350" y="4887125"/>
            <a:ext cx="8464800" cy="698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3000">
                <a:solidFill>
                  <a:srgbClr val="EFEFEF"/>
                </a:solidFill>
                <a:latin typeface="Source Sans Pro"/>
                <a:ea typeface="Source Sans Pro"/>
                <a:cs typeface="Source Sans Pro"/>
                <a:sym typeface="Source Sans Pro"/>
              </a:rPr>
              <a:t>More at </a:t>
            </a:r>
            <a:r>
              <a:rPr lang="en" sz="3000" u="sng">
                <a:solidFill>
                  <a:srgbClr val="F6B26B"/>
                </a:solidFill>
                <a:latin typeface="Source Sans Pro"/>
                <a:ea typeface="Source Sans Pro"/>
                <a:cs typeface="Source Sans Pro"/>
                <a:sym typeface="Source Sans Pro"/>
                <a:hlinkClick r:id="rId3">
                  <a:extLst>
                    <a:ext uri="{A12FA001-AC4F-418D-AE19-62706E023703}">
                      <ahyp:hlinkClr val="tx"/>
                    </a:ext>
                  </a:extLst>
                </a:hlinkClick>
              </a:rPr>
              <a:t>rust-lang.org/production</a:t>
            </a:r>
            <a:endParaRPr sz="3000">
              <a:solidFill>
                <a:srgbClr val="F6B26B"/>
              </a:solidFill>
              <a:latin typeface="Source Sans Pro"/>
              <a:ea typeface="Source Sans Pro"/>
              <a:cs typeface="Source Sans Pro"/>
              <a:sym typeface="Source Sans Pro"/>
            </a:endParaRPr>
          </a:p>
        </p:txBody>
      </p:sp>
      <p:sp>
        <p:nvSpPr>
          <p:cNvPr id="91" name="Google Shape;91;p18"/>
          <p:cNvSpPr txBox="1"/>
          <p:nvPr/>
        </p:nvSpPr>
        <p:spPr>
          <a:xfrm>
            <a:off x="269275" y="0"/>
            <a:ext cx="8874600" cy="146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chemeClr val="accent1"/>
                </a:solidFill>
                <a:latin typeface="Alegreya"/>
                <a:ea typeface="Alegreya"/>
                <a:cs typeface="Alegreya"/>
                <a:sym typeface="Alegreya"/>
              </a:rPr>
              <a:t>Who uses Rust?</a:t>
            </a:r>
            <a:endParaRPr sz="6000">
              <a:solidFill>
                <a:schemeClr val="accent1"/>
              </a:solidFill>
              <a:latin typeface="Alegreya"/>
              <a:ea typeface="Alegreya"/>
              <a:cs typeface="Alegreya"/>
              <a:sym typeface="Alegreya"/>
            </a:endParaRPr>
          </a:p>
        </p:txBody>
      </p:sp>
      <p:pic>
        <p:nvPicPr>
          <p:cNvPr id="92" name="Google Shape;92;p18"/>
          <p:cNvPicPr preferRelativeResize="0"/>
          <p:nvPr/>
        </p:nvPicPr>
        <p:blipFill>
          <a:blip r:embed="rId4">
            <a:alphaModFix/>
          </a:blip>
          <a:stretch>
            <a:fillRect/>
          </a:stretch>
        </p:blipFill>
        <p:spPr>
          <a:xfrm>
            <a:off x="403325" y="1495125"/>
            <a:ext cx="2926899" cy="837484"/>
          </a:xfrm>
          <a:prstGeom prst="rect">
            <a:avLst/>
          </a:prstGeom>
          <a:noFill/>
          <a:ln>
            <a:noFill/>
          </a:ln>
        </p:spPr>
      </p:pic>
      <p:pic>
        <p:nvPicPr>
          <p:cNvPr id="93" name="Google Shape;93;p18"/>
          <p:cNvPicPr preferRelativeResize="0"/>
          <p:nvPr/>
        </p:nvPicPr>
        <p:blipFill rotWithShape="1">
          <a:blip r:embed="rId5">
            <a:alphaModFix/>
          </a:blip>
          <a:srcRect b="48589" l="14852" r="14285" t="28459"/>
          <a:stretch/>
        </p:blipFill>
        <p:spPr>
          <a:xfrm>
            <a:off x="403325" y="2635315"/>
            <a:ext cx="2926901" cy="947999"/>
          </a:xfrm>
          <a:prstGeom prst="rect">
            <a:avLst/>
          </a:prstGeom>
          <a:noFill/>
          <a:ln>
            <a:noFill/>
          </a:ln>
        </p:spPr>
      </p:pic>
      <p:pic>
        <p:nvPicPr>
          <p:cNvPr id="94" name="Google Shape;94;p18"/>
          <p:cNvPicPr preferRelativeResize="0"/>
          <p:nvPr/>
        </p:nvPicPr>
        <p:blipFill rotWithShape="1">
          <a:blip r:embed="rId6">
            <a:alphaModFix/>
          </a:blip>
          <a:srcRect b="34526" l="9226" r="7655" t="35727"/>
          <a:stretch/>
        </p:blipFill>
        <p:spPr>
          <a:xfrm>
            <a:off x="403325" y="3886019"/>
            <a:ext cx="2926896" cy="698400"/>
          </a:xfrm>
          <a:prstGeom prst="rect">
            <a:avLst/>
          </a:prstGeom>
          <a:noFill/>
          <a:ln>
            <a:noFill/>
          </a:ln>
        </p:spPr>
      </p:pic>
      <p:pic>
        <p:nvPicPr>
          <p:cNvPr id="95" name="Google Shape;95;p18"/>
          <p:cNvPicPr preferRelativeResize="0"/>
          <p:nvPr/>
        </p:nvPicPr>
        <p:blipFill>
          <a:blip r:embed="rId7">
            <a:alphaModFix/>
          </a:blip>
          <a:stretch>
            <a:fillRect/>
          </a:stretch>
        </p:blipFill>
        <p:spPr>
          <a:xfrm>
            <a:off x="4087201" y="3886025"/>
            <a:ext cx="2010408" cy="698401"/>
          </a:xfrm>
          <a:prstGeom prst="rect">
            <a:avLst/>
          </a:prstGeom>
          <a:noFill/>
          <a:ln>
            <a:noFill/>
          </a:ln>
        </p:spPr>
      </p:pic>
      <p:pic>
        <p:nvPicPr>
          <p:cNvPr id="96" name="Google Shape;96;p18"/>
          <p:cNvPicPr preferRelativeResize="0"/>
          <p:nvPr/>
        </p:nvPicPr>
        <p:blipFill>
          <a:blip r:embed="rId8">
            <a:alphaModFix/>
          </a:blip>
          <a:stretch>
            <a:fillRect/>
          </a:stretch>
        </p:blipFill>
        <p:spPr>
          <a:xfrm>
            <a:off x="4087198" y="2635325"/>
            <a:ext cx="3812603" cy="948000"/>
          </a:xfrm>
          <a:prstGeom prst="rect">
            <a:avLst/>
          </a:prstGeom>
          <a:noFill/>
          <a:ln>
            <a:noFill/>
          </a:ln>
        </p:spPr>
      </p:pic>
      <p:pic>
        <p:nvPicPr>
          <p:cNvPr id="97" name="Google Shape;97;p18"/>
          <p:cNvPicPr preferRelativeResize="0"/>
          <p:nvPr/>
        </p:nvPicPr>
        <p:blipFill>
          <a:blip r:embed="rId9">
            <a:alphaModFix/>
          </a:blip>
          <a:stretch>
            <a:fillRect/>
          </a:stretch>
        </p:blipFill>
        <p:spPr>
          <a:xfrm>
            <a:off x="4087200" y="1470600"/>
            <a:ext cx="2622940" cy="862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3"/>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Arrays vs Tuples</a:t>
            </a:r>
            <a:endParaRPr sz="3600">
              <a:solidFill>
                <a:srgbClr val="F3F3F3"/>
              </a:solidFill>
              <a:latin typeface="Alegreya"/>
              <a:ea typeface="Alegreya"/>
              <a:cs typeface="Alegreya"/>
              <a:sym typeface="Alegreya"/>
            </a:endParaRPr>
          </a:p>
        </p:txBody>
      </p:sp>
      <p:sp>
        <p:nvSpPr>
          <p:cNvPr id="465" name="Google Shape;465;p63"/>
          <p:cNvSpPr txBox="1"/>
          <p:nvPr/>
        </p:nvSpPr>
        <p:spPr>
          <a:xfrm>
            <a:off x="313275" y="1059700"/>
            <a:ext cx="8637600" cy="55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mut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3</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1995</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2000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2005</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466" name="Google Shape;466;p63"/>
          <p:cNvSpPr txBox="1"/>
          <p:nvPr/>
        </p:nvSpPr>
        <p:spPr>
          <a:xfrm>
            <a:off x="313275" y="4107700"/>
            <a:ext cx="8637600" cy="134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for </a:t>
            </a:r>
            <a:r>
              <a:rPr lang="en" sz="2400">
                <a:solidFill>
                  <a:srgbClr val="FFFFFF"/>
                </a:solidFill>
                <a:latin typeface="Source Code Pro"/>
                <a:ea typeface="Source Code Pro"/>
                <a:cs typeface="Source Code Pro"/>
                <a:sym typeface="Source Code Pro"/>
              </a:rPr>
              <a:t>year </a:t>
            </a:r>
            <a:r>
              <a:rPr lang="en" sz="2400">
                <a:solidFill>
                  <a:srgbClr val="F6B26B"/>
                </a:solidFill>
                <a:latin typeface="Source Code Pro"/>
                <a:ea typeface="Source Code Pro"/>
                <a:cs typeface="Source Code Pro"/>
                <a:sym typeface="Source Code Pro"/>
              </a:rPr>
              <a:t>in</a:t>
            </a:r>
            <a:r>
              <a:rPr lang="en" sz="2400">
                <a:solidFill>
                  <a:srgbClr val="FFFFFF"/>
                </a:solidFill>
                <a:latin typeface="Source Code Pro"/>
                <a:ea typeface="Source Code Pro"/>
                <a:cs typeface="Source Code Pro"/>
                <a:sym typeface="Source Code Pro"/>
              </a:rPr>
              <a:t> 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FFFFF"/>
                </a:solidFill>
                <a:latin typeface="Source Code Pro"/>
                <a:ea typeface="Source Code Pro"/>
                <a:cs typeface="Source Code Pro"/>
                <a:sym typeface="Source Code Pro"/>
              </a:rPr>
              <a:t>    println!(</a:t>
            </a:r>
            <a:r>
              <a:rPr lang="en" sz="2400">
                <a:solidFill>
                  <a:srgbClr val="A2C4C9"/>
                </a:solidFill>
                <a:latin typeface="Source Code Pro"/>
                <a:ea typeface="Source Code Pro"/>
                <a:cs typeface="Source Code Pro"/>
                <a:sym typeface="Source Code Pro"/>
              </a:rPr>
              <a:t>"Next year: </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year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grpSp>
        <p:nvGrpSpPr>
          <p:cNvPr id="467" name="Google Shape;467;p63"/>
          <p:cNvGrpSpPr/>
          <p:nvPr/>
        </p:nvGrpSpPr>
        <p:grpSpPr>
          <a:xfrm>
            <a:off x="584050" y="3663550"/>
            <a:ext cx="1797900" cy="936900"/>
            <a:chOff x="3098650" y="2749150"/>
            <a:chExt cx="1797900" cy="936900"/>
          </a:xfrm>
        </p:grpSpPr>
        <p:sp>
          <p:nvSpPr>
            <p:cNvPr id="468" name="Google Shape;468;p63"/>
            <p:cNvSpPr/>
            <p:nvPr/>
          </p:nvSpPr>
          <p:spPr>
            <a:xfrm>
              <a:off x="3538750" y="3292750"/>
              <a:ext cx="917700" cy="3933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3"/>
            <p:cNvSpPr txBox="1"/>
            <p:nvPr/>
          </p:nvSpPr>
          <p:spPr>
            <a:xfrm>
              <a:off x="3098650" y="2749150"/>
              <a:ext cx="1797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i32</a:t>
              </a:r>
              <a:endParaRPr sz="2400">
                <a:solidFill>
                  <a:srgbClr val="FFFFFF"/>
                </a:solidFill>
                <a:latin typeface="Source Code Pro"/>
                <a:ea typeface="Source Code Pro"/>
                <a:cs typeface="Source Code Pro"/>
                <a:sym typeface="Source Code Pro"/>
              </a:endParaRPr>
            </a:p>
          </p:txBody>
        </p:sp>
      </p:grpSp>
      <p:sp>
        <p:nvSpPr>
          <p:cNvPr id="470" name="Google Shape;470;p63"/>
          <p:cNvSpPr/>
          <p:nvPr/>
        </p:nvSpPr>
        <p:spPr>
          <a:xfrm>
            <a:off x="3163550" y="1140100"/>
            <a:ext cx="917700" cy="3933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4"/>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Arrays vs Tuples</a:t>
            </a:r>
            <a:endParaRPr sz="3600">
              <a:solidFill>
                <a:srgbClr val="F3F3F3"/>
              </a:solidFill>
              <a:latin typeface="Alegreya"/>
              <a:ea typeface="Alegreya"/>
              <a:cs typeface="Alegreya"/>
              <a:sym typeface="Alegreya"/>
            </a:endParaRPr>
          </a:p>
        </p:txBody>
      </p:sp>
      <p:sp>
        <p:nvSpPr>
          <p:cNvPr id="476" name="Google Shape;476;p64"/>
          <p:cNvSpPr txBox="1"/>
          <p:nvPr/>
        </p:nvSpPr>
        <p:spPr>
          <a:xfrm>
            <a:off x="313275" y="4107700"/>
            <a:ext cx="8637600" cy="134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for </a:t>
            </a:r>
            <a:r>
              <a:rPr lang="en" sz="2400">
                <a:solidFill>
                  <a:srgbClr val="FFFFFF"/>
                </a:solidFill>
                <a:latin typeface="Source Code Pro"/>
                <a:ea typeface="Source Code Pro"/>
                <a:cs typeface="Source Code Pro"/>
                <a:sym typeface="Source Code Pro"/>
              </a:rPr>
              <a:t>year </a:t>
            </a:r>
            <a:r>
              <a:rPr lang="en" sz="2400">
                <a:solidFill>
                  <a:srgbClr val="F6B26B"/>
                </a:solidFill>
                <a:latin typeface="Source Code Pro"/>
                <a:ea typeface="Source Code Pro"/>
                <a:cs typeface="Source Code Pro"/>
                <a:sym typeface="Source Code Pro"/>
              </a:rPr>
              <a:t>in</a:t>
            </a:r>
            <a:r>
              <a:rPr lang="en" sz="2400">
                <a:solidFill>
                  <a:srgbClr val="FFFFFF"/>
                </a:solidFill>
                <a:latin typeface="Source Code Pro"/>
                <a:ea typeface="Source Code Pro"/>
                <a:cs typeface="Source Code Pro"/>
                <a:sym typeface="Source Code Pro"/>
              </a:rPr>
              <a:t> 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iter()</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FFFFF"/>
                </a:solidFill>
                <a:latin typeface="Source Code Pro"/>
                <a:ea typeface="Source Code Pro"/>
                <a:cs typeface="Source Code Pro"/>
                <a:sym typeface="Source Code Pro"/>
              </a:rPr>
              <a:t>    println!(</a:t>
            </a:r>
            <a:r>
              <a:rPr lang="en" sz="2400">
                <a:solidFill>
                  <a:srgbClr val="A2C4C9"/>
                </a:solidFill>
                <a:latin typeface="Source Code Pro"/>
                <a:ea typeface="Source Code Pro"/>
                <a:cs typeface="Source Code Pro"/>
                <a:sym typeface="Source Code Pro"/>
              </a:rPr>
              <a:t>"Next year: </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year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477" name="Google Shape;477;p64"/>
          <p:cNvSpPr/>
          <p:nvPr/>
        </p:nvSpPr>
        <p:spPr>
          <a:xfrm>
            <a:off x="1024150" y="4207150"/>
            <a:ext cx="917700" cy="3933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4"/>
          <p:cNvSpPr txBox="1"/>
          <p:nvPr/>
        </p:nvSpPr>
        <p:spPr>
          <a:xfrm>
            <a:off x="313275" y="3040900"/>
            <a:ext cx="8637600" cy="92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bool</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lnSpc>
                <a:spcPct val="100000"/>
              </a:lnSpc>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1995, 2000, true</a:t>
            </a:r>
            <a:r>
              <a:rPr lang="en" sz="2400">
                <a:solidFill>
                  <a:srgbClr val="F6B26B"/>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479" name="Google Shape;479;p64"/>
          <p:cNvSpPr/>
          <p:nvPr/>
        </p:nvSpPr>
        <p:spPr>
          <a:xfrm>
            <a:off x="2395750" y="3140350"/>
            <a:ext cx="917700" cy="3933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4"/>
          <p:cNvSpPr/>
          <p:nvPr/>
        </p:nvSpPr>
        <p:spPr>
          <a:xfrm>
            <a:off x="3310150" y="3140350"/>
            <a:ext cx="917700" cy="3933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4"/>
          <p:cNvSpPr/>
          <p:nvPr/>
        </p:nvSpPr>
        <p:spPr>
          <a:xfrm>
            <a:off x="4227850" y="3140350"/>
            <a:ext cx="917700" cy="3933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4"/>
          <p:cNvSpPr/>
          <p:nvPr/>
        </p:nvSpPr>
        <p:spPr>
          <a:xfrm>
            <a:off x="5760850" y="4585150"/>
            <a:ext cx="1625700" cy="393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4"/>
          <p:cNvSpPr txBox="1"/>
          <p:nvPr/>
        </p:nvSpPr>
        <p:spPr>
          <a:xfrm>
            <a:off x="313275" y="1027875"/>
            <a:ext cx="8637600" cy="18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B4A7D6"/>
                </a:solidFill>
                <a:latin typeface="Source Sans Pro"/>
                <a:ea typeface="Source Sans Pro"/>
                <a:cs typeface="Source Sans Pro"/>
                <a:sym typeface="Source Sans Pro"/>
              </a:rPr>
              <a:t>Arrays can be iterated over</a:t>
            </a:r>
            <a:endParaRPr sz="3600">
              <a:solidFill>
                <a:srgbClr val="B4A7D6"/>
              </a:solidFill>
              <a:latin typeface="Source Sans Pro"/>
              <a:ea typeface="Source Sans Pro"/>
              <a:cs typeface="Source Sans Pro"/>
              <a:sym typeface="Source Sans Pro"/>
            </a:endParaRPr>
          </a:p>
          <a:p>
            <a:pPr indent="0" lvl="0" marL="0" rtl="0" algn="l">
              <a:spcBef>
                <a:spcPts val="0"/>
              </a:spcBef>
              <a:spcAft>
                <a:spcPts val="0"/>
              </a:spcAft>
              <a:buNone/>
            </a:pPr>
            <a:r>
              <a:rPr lang="en" sz="3600">
                <a:solidFill>
                  <a:srgbClr val="B4A7D6"/>
                </a:solidFill>
                <a:latin typeface="Source Sans Pro"/>
                <a:ea typeface="Source Sans Pro"/>
                <a:cs typeface="Source Sans Pro"/>
                <a:sym typeface="Source Sans Pro"/>
              </a:rPr>
              <a:t>Tuples (and structs) cannot</a:t>
            </a:r>
            <a:endParaRPr sz="3600">
              <a:solidFill>
                <a:srgbClr val="B4A7D6"/>
              </a:solidFill>
              <a:latin typeface="Source Sans Pro"/>
              <a:ea typeface="Source Sans Pro"/>
              <a:cs typeface="Source Sans Pro"/>
              <a:sym typeface="Source Sans Pro"/>
            </a:endParaRPr>
          </a:p>
          <a:p>
            <a:pPr indent="0" lvl="0" marL="0" rtl="0" algn="l">
              <a:spcBef>
                <a:spcPts val="0"/>
              </a:spcBef>
              <a:spcAft>
                <a:spcPts val="0"/>
              </a:spcAft>
              <a:buNone/>
            </a:pPr>
            <a:r>
              <a:rPr lang="en" sz="3600">
                <a:solidFill>
                  <a:srgbClr val="B4A7D6"/>
                </a:solidFill>
                <a:latin typeface="Source Sans Pro"/>
                <a:ea typeface="Source Sans Pro"/>
                <a:cs typeface="Source Sans Pro"/>
                <a:sym typeface="Source Sans Pro"/>
              </a:rPr>
              <a:t>Array elements must all have the same type</a:t>
            </a:r>
            <a:endParaRPr sz="3600">
              <a:solidFill>
                <a:srgbClr val="B4A7D6"/>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1000"/>
                                        <p:tgtEl>
                                          <p:spTgt spid="4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1000"/>
                                        <p:tgtEl>
                                          <p:spTgt spid="4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1000"/>
                                        <p:tgtEl>
                                          <p:spTgt spid="480"/>
                                        </p:tgtEl>
                                      </p:cBhvr>
                                    </p:animEffect>
                                  </p:childTnLst>
                                </p:cTn>
                              </p:par>
                              <p:par>
                                <p:cTn fill="hold" nodeType="withEffect" presetClass="exit" presetID="10" presetSubtype="0">
                                  <p:stCondLst>
                                    <p:cond delay="0"/>
                                  </p:stCondLst>
                                  <p:childTnLst>
                                    <p:animEffect filter="fade" transition="out">
                                      <p:cBhvr>
                                        <p:cTn dur="1000"/>
                                        <p:tgtEl>
                                          <p:spTgt spid="479"/>
                                        </p:tgtEl>
                                      </p:cBhvr>
                                    </p:animEffect>
                                    <p:set>
                                      <p:cBhvr>
                                        <p:cTn dur="1" fill="hold">
                                          <p:stCondLst>
                                            <p:cond delay="1000"/>
                                          </p:stCondLst>
                                        </p:cTn>
                                        <p:tgtEl>
                                          <p:spTgt spid="47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1000"/>
                                        <p:tgtEl>
                                          <p:spTgt spid="481"/>
                                        </p:tgtEl>
                                      </p:cBhvr>
                                    </p:animEffect>
                                  </p:childTnLst>
                                </p:cTn>
                              </p:par>
                              <p:par>
                                <p:cTn fill="hold" nodeType="withEffect" presetClass="exit" presetID="10" presetSubtype="0">
                                  <p:stCondLst>
                                    <p:cond delay="0"/>
                                  </p:stCondLst>
                                  <p:childTnLst>
                                    <p:animEffect filter="fade" transition="out">
                                      <p:cBhvr>
                                        <p:cTn dur="1200"/>
                                        <p:tgtEl>
                                          <p:spTgt spid="480"/>
                                        </p:tgtEl>
                                      </p:cBhvr>
                                    </p:animEffect>
                                    <p:set>
                                      <p:cBhvr>
                                        <p:cTn dur="1" fill="hold">
                                          <p:stCondLst>
                                            <p:cond delay="1200"/>
                                          </p:stCondLst>
                                        </p:cTn>
                                        <p:tgtEl>
                                          <p:spTgt spid="48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2"/>
                                        </p:tgtEl>
                                        <p:attrNameLst>
                                          <p:attrName>style.visibility</p:attrName>
                                        </p:attrNameLst>
                                      </p:cBhvr>
                                      <p:to>
                                        <p:strVal val="visible"/>
                                      </p:to>
                                    </p:set>
                                    <p:animEffect filter="fade" transition="in">
                                      <p:cBhvr>
                                        <p:cTn dur="1000"/>
                                        <p:tgtEl>
                                          <p:spTgt spid="4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0" st="0"/>
                                            </p:txEl>
                                          </p:spTgt>
                                        </p:tgtEl>
                                        <p:attrNameLst>
                                          <p:attrName>style.visibility</p:attrName>
                                        </p:attrNameLst>
                                      </p:cBhvr>
                                      <p:to>
                                        <p:strVal val="visible"/>
                                      </p:to>
                                    </p:set>
                                    <p:animEffect filter="fade" transition="in">
                                      <p:cBhvr>
                                        <p:cTn dur="1000"/>
                                        <p:tgtEl>
                                          <p:spTgt spid="4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1" st="1"/>
                                            </p:txEl>
                                          </p:spTgt>
                                        </p:tgtEl>
                                        <p:attrNameLst>
                                          <p:attrName>style.visibility</p:attrName>
                                        </p:attrNameLst>
                                      </p:cBhvr>
                                      <p:to>
                                        <p:strVal val="visible"/>
                                      </p:to>
                                    </p:set>
                                    <p:animEffect filter="fade" transition="in">
                                      <p:cBhvr>
                                        <p:cTn dur="1000"/>
                                        <p:tgtEl>
                                          <p:spTgt spid="4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xEl>
                                              <p:pRg end="2" st="2"/>
                                            </p:txEl>
                                          </p:spTgt>
                                        </p:tgtEl>
                                        <p:attrNameLst>
                                          <p:attrName>style.visibility</p:attrName>
                                        </p:attrNameLst>
                                      </p:cBhvr>
                                      <p:to>
                                        <p:strVal val="visible"/>
                                      </p:to>
                                    </p:set>
                                    <p:animEffect filter="fade" transition="in">
                                      <p:cBhvr>
                                        <p:cTn dur="1000"/>
                                        <p:tgtEl>
                                          <p:spTgt spid="48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5"/>
          <p:cNvSpPr txBox="1"/>
          <p:nvPr/>
        </p:nvSpPr>
        <p:spPr>
          <a:xfrm>
            <a:off x="8425875" y="15433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489" name="Google Shape;489;p65"/>
          <p:cNvSpPr txBox="1"/>
          <p:nvPr/>
        </p:nvSpPr>
        <p:spPr>
          <a:xfrm>
            <a:off x="13131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490" name="Google Shape;490;p65"/>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Memory</a:t>
            </a:r>
            <a:endParaRPr sz="3600">
              <a:solidFill>
                <a:srgbClr val="F3F3F3"/>
              </a:solidFill>
              <a:latin typeface="Alegreya"/>
              <a:ea typeface="Alegreya"/>
              <a:cs typeface="Alegreya"/>
              <a:sym typeface="Alegreya"/>
            </a:endParaRPr>
          </a:p>
        </p:txBody>
      </p:sp>
      <p:cxnSp>
        <p:nvCxnSpPr>
          <p:cNvPr id="491" name="Google Shape;491;p65"/>
          <p:cNvCxnSpPr>
            <a:stCxn id="492" idx="0"/>
          </p:cNvCxnSpPr>
          <p:nvPr/>
        </p:nvCxnSpPr>
        <p:spPr>
          <a:xfrm>
            <a:off x="8190525" y="1543300"/>
            <a:ext cx="457800" cy="0"/>
          </a:xfrm>
          <a:prstGeom prst="straightConnector1">
            <a:avLst/>
          </a:prstGeom>
          <a:noFill/>
          <a:ln cap="flat" cmpd="sng" w="38100">
            <a:solidFill>
              <a:srgbClr val="B4A7D6"/>
            </a:solidFill>
            <a:prstDash val="solid"/>
            <a:round/>
            <a:headEnd len="med" w="med" type="none"/>
            <a:tailEnd len="med" w="med" type="none"/>
          </a:ln>
        </p:spPr>
      </p:cxnSp>
      <p:cxnSp>
        <p:nvCxnSpPr>
          <p:cNvPr id="493" name="Google Shape;493;p65"/>
          <p:cNvCxnSpPr>
            <a:stCxn id="492" idx="2"/>
          </p:cNvCxnSpPr>
          <p:nvPr/>
        </p:nvCxnSpPr>
        <p:spPr>
          <a:xfrm>
            <a:off x="8190525" y="2097400"/>
            <a:ext cx="457800" cy="0"/>
          </a:xfrm>
          <a:prstGeom prst="straightConnector1">
            <a:avLst/>
          </a:prstGeom>
          <a:noFill/>
          <a:ln cap="flat" cmpd="sng" w="38100">
            <a:solidFill>
              <a:srgbClr val="B4A7D6"/>
            </a:solidFill>
            <a:prstDash val="solid"/>
            <a:round/>
            <a:headEnd len="med" w="med" type="none"/>
            <a:tailEnd len="med" w="med" type="none"/>
          </a:ln>
        </p:spPr>
      </p:cxnSp>
      <p:sp>
        <p:nvSpPr>
          <p:cNvPr id="494" name="Google Shape;494;p65"/>
          <p:cNvSpPr txBox="1"/>
          <p:nvPr/>
        </p:nvSpPr>
        <p:spPr>
          <a:xfrm>
            <a:off x="4257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495" name="Google Shape;495;p65"/>
          <p:cNvSpPr txBox="1"/>
          <p:nvPr/>
        </p:nvSpPr>
        <p:spPr>
          <a:xfrm>
            <a:off x="8694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496" name="Google Shape;496;p65"/>
          <p:cNvSpPr txBox="1"/>
          <p:nvPr/>
        </p:nvSpPr>
        <p:spPr>
          <a:xfrm>
            <a:off x="17568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497" name="Google Shape;497;p65"/>
          <p:cNvSpPr txBox="1"/>
          <p:nvPr/>
        </p:nvSpPr>
        <p:spPr>
          <a:xfrm>
            <a:off x="22005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498" name="Google Shape;498;p65"/>
          <p:cNvSpPr txBox="1"/>
          <p:nvPr/>
        </p:nvSpPr>
        <p:spPr>
          <a:xfrm>
            <a:off x="26442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499" name="Google Shape;499;p65"/>
          <p:cNvSpPr txBox="1"/>
          <p:nvPr/>
        </p:nvSpPr>
        <p:spPr>
          <a:xfrm>
            <a:off x="30879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00" name="Google Shape;500;p65"/>
          <p:cNvSpPr txBox="1"/>
          <p:nvPr/>
        </p:nvSpPr>
        <p:spPr>
          <a:xfrm>
            <a:off x="35316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01" name="Google Shape;501;p65"/>
          <p:cNvSpPr txBox="1"/>
          <p:nvPr/>
        </p:nvSpPr>
        <p:spPr>
          <a:xfrm>
            <a:off x="39753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502" name="Google Shape;502;p65"/>
          <p:cNvSpPr txBox="1"/>
          <p:nvPr/>
        </p:nvSpPr>
        <p:spPr>
          <a:xfrm>
            <a:off x="44190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03" name="Google Shape;503;p65"/>
          <p:cNvSpPr txBox="1"/>
          <p:nvPr/>
        </p:nvSpPr>
        <p:spPr>
          <a:xfrm>
            <a:off x="48627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04" name="Google Shape;504;p65"/>
          <p:cNvSpPr txBox="1"/>
          <p:nvPr/>
        </p:nvSpPr>
        <p:spPr>
          <a:xfrm>
            <a:off x="53064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505" name="Google Shape;505;p65"/>
          <p:cNvSpPr txBox="1"/>
          <p:nvPr/>
        </p:nvSpPr>
        <p:spPr>
          <a:xfrm>
            <a:off x="57501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06" name="Google Shape;506;p65"/>
          <p:cNvSpPr txBox="1"/>
          <p:nvPr/>
        </p:nvSpPr>
        <p:spPr>
          <a:xfrm>
            <a:off x="61938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507" name="Google Shape;507;p65"/>
          <p:cNvSpPr txBox="1"/>
          <p:nvPr/>
        </p:nvSpPr>
        <p:spPr>
          <a:xfrm>
            <a:off x="66375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08" name="Google Shape;508;p65"/>
          <p:cNvSpPr txBox="1"/>
          <p:nvPr/>
        </p:nvSpPr>
        <p:spPr>
          <a:xfrm>
            <a:off x="70812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09" name="Google Shape;509;p65"/>
          <p:cNvSpPr txBox="1"/>
          <p:nvPr/>
        </p:nvSpPr>
        <p:spPr>
          <a:xfrm>
            <a:off x="75249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492" name="Google Shape;492;p65"/>
          <p:cNvSpPr txBox="1"/>
          <p:nvPr/>
        </p:nvSpPr>
        <p:spPr>
          <a:xfrm>
            <a:off x="79686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cxnSp>
        <p:nvCxnSpPr>
          <p:cNvPr id="510" name="Google Shape;510;p65"/>
          <p:cNvCxnSpPr/>
          <p:nvPr/>
        </p:nvCxnSpPr>
        <p:spPr>
          <a:xfrm>
            <a:off x="425775" y="2223550"/>
            <a:ext cx="3491400" cy="0"/>
          </a:xfrm>
          <a:prstGeom prst="straightConnector1">
            <a:avLst/>
          </a:prstGeom>
          <a:noFill/>
          <a:ln cap="flat" cmpd="sng" w="38100">
            <a:solidFill>
              <a:srgbClr val="F6B26B"/>
            </a:solidFill>
            <a:prstDash val="solid"/>
            <a:round/>
            <a:headEnd len="med" w="med" type="none"/>
            <a:tailEnd len="med" w="med" type="none"/>
          </a:ln>
        </p:spPr>
      </p:cxnSp>
      <p:cxnSp>
        <p:nvCxnSpPr>
          <p:cNvPr id="511" name="Google Shape;511;p65"/>
          <p:cNvCxnSpPr/>
          <p:nvPr/>
        </p:nvCxnSpPr>
        <p:spPr>
          <a:xfrm>
            <a:off x="4033275" y="2223550"/>
            <a:ext cx="3422700" cy="0"/>
          </a:xfrm>
          <a:prstGeom prst="straightConnector1">
            <a:avLst/>
          </a:prstGeom>
          <a:noFill/>
          <a:ln cap="flat" cmpd="sng" w="38100">
            <a:solidFill>
              <a:srgbClr val="F6B26B"/>
            </a:solidFill>
            <a:prstDash val="solid"/>
            <a:round/>
            <a:headEnd len="med" w="med" type="none"/>
            <a:tailEnd len="med" w="med" type="none"/>
          </a:ln>
        </p:spPr>
      </p:cxnSp>
      <p:sp>
        <p:nvSpPr>
          <p:cNvPr id="512" name="Google Shape;512;p65"/>
          <p:cNvSpPr txBox="1"/>
          <p:nvPr/>
        </p:nvSpPr>
        <p:spPr>
          <a:xfrm>
            <a:off x="425775" y="2185700"/>
            <a:ext cx="349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Sans Pro"/>
                <a:ea typeface="Source Sans Pro"/>
                <a:cs typeface="Source Sans Pro"/>
                <a:sym typeface="Source Sans Pro"/>
              </a:rPr>
              <a:t>byte 1: </a:t>
            </a:r>
            <a:r>
              <a:rPr lang="en" sz="2400">
                <a:solidFill>
                  <a:srgbClr val="FFFFFF"/>
                </a:solidFill>
                <a:latin typeface="Source Code Pro"/>
                <a:ea typeface="Source Code Pro"/>
                <a:cs typeface="Source Code Pro"/>
                <a:sym typeface="Source Code Pro"/>
              </a:rPr>
              <a:t>11110011</a:t>
            </a:r>
            <a:r>
              <a:rPr lang="en" sz="2400">
                <a:solidFill>
                  <a:srgbClr val="F6B26B"/>
                </a:solidFill>
                <a:latin typeface="Source Sans Pro"/>
                <a:ea typeface="Source Sans Pro"/>
                <a:cs typeface="Source Sans Pro"/>
                <a:sym typeface="Source Sans Pro"/>
              </a:rPr>
              <a:t> </a:t>
            </a:r>
            <a:endParaRPr sz="2400">
              <a:solidFill>
                <a:srgbClr val="F6B26B"/>
              </a:solidFill>
              <a:latin typeface="Source Sans Pro"/>
              <a:ea typeface="Source Sans Pro"/>
              <a:cs typeface="Source Sans Pro"/>
              <a:sym typeface="Source Sans Pro"/>
            </a:endParaRPr>
          </a:p>
        </p:txBody>
      </p:sp>
      <p:sp>
        <p:nvSpPr>
          <p:cNvPr id="513" name="Google Shape;513;p65"/>
          <p:cNvSpPr txBox="1"/>
          <p:nvPr/>
        </p:nvSpPr>
        <p:spPr>
          <a:xfrm>
            <a:off x="4033425" y="2185700"/>
            <a:ext cx="349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Sans Pro"/>
                <a:ea typeface="Source Sans Pro"/>
                <a:cs typeface="Source Sans Pro"/>
                <a:sym typeface="Source Sans Pro"/>
              </a:rPr>
              <a:t>byte 2: </a:t>
            </a:r>
            <a:r>
              <a:rPr lang="en" sz="2400">
                <a:solidFill>
                  <a:srgbClr val="FFFFFF"/>
                </a:solidFill>
                <a:latin typeface="Source Code Pro"/>
                <a:ea typeface="Source Code Pro"/>
                <a:cs typeface="Source Code Pro"/>
                <a:sym typeface="Source Code Pro"/>
              </a:rPr>
              <a:t>01101011</a:t>
            </a:r>
            <a:endParaRPr sz="2400">
              <a:solidFill>
                <a:srgbClr val="F6B26B"/>
              </a:solidFill>
              <a:latin typeface="Source Sans Pro"/>
              <a:ea typeface="Source Sans Pro"/>
              <a:cs typeface="Source Sans Pro"/>
              <a:sym typeface="Source Sans Pro"/>
            </a:endParaRPr>
          </a:p>
        </p:txBody>
      </p:sp>
      <p:cxnSp>
        <p:nvCxnSpPr>
          <p:cNvPr id="514" name="Google Shape;514;p65"/>
          <p:cNvCxnSpPr/>
          <p:nvPr/>
        </p:nvCxnSpPr>
        <p:spPr>
          <a:xfrm>
            <a:off x="7635775" y="2223550"/>
            <a:ext cx="1012500" cy="0"/>
          </a:xfrm>
          <a:prstGeom prst="straightConnector1">
            <a:avLst/>
          </a:prstGeom>
          <a:noFill/>
          <a:ln cap="flat" cmpd="sng" w="38100">
            <a:solidFill>
              <a:srgbClr val="F6B26B"/>
            </a:solidFill>
            <a:prstDash val="solid"/>
            <a:round/>
            <a:headEnd len="med" w="med" type="none"/>
            <a:tailEnd len="med" w="med" type="none"/>
          </a:ln>
        </p:spPr>
      </p:cxnSp>
      <p:sp>
        <p:nvSpPr>
          <p:cNvPr id="515" name="Google Shape;515;p65"/>
          <p:cNvSpPr txBox="1"/>
          <p:nvPr/>
        </p:nvSpPr>
        <p:spPr>
          <a:xfrm>
            <a:off x="389475" y="7992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B4A7D6"/>
                </a:solidFill>
                <a:latin typeface="Alegreya"/>
                <a:ea typeface="Alegreya"/>
                <a:cs typeface="Alegreya"/>
                <a:sym typeface="Alegreya"/>
              </a:rPr>
              <a:t>bits</a:t>
            </a:r>
            <a:endParaRPr sz="3600">
              <a:solidFill>
                <a:srgbClr val="B4A7D6"/>
              </a:solidFill>
              <a:latin typeface="Alegreya"/>
              <a:ea typeface="Alegreya"/>
              <a:cs typeface="Alegreya"/>
              <a:sym typeface="Alegreya"/>
            </a:endParaRPr>
          </a:p>
        </p:txBody>
      </p:sp>
      <p:sp>
        <p:nvSpPr>
          <p:cNvPr id="516" name="Google Shape;516;p65"/>
          <p:cNvSpPr txBox="1"/>
          <p:nvPr/>
        </p:nvSpPr>
        <p:spPr>
          <a:xfrm>
            <a:off x="7635775" y="2185700"/>
            <a:ext cx="1641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Sans Pro"/>
                <a:ea typeface="Source Sans Pro"/>
                <a:cs typeface="Source Sans Pro"/>
                <a:sym typeface="Source Sans Pro"/>
              </a:rPr>
              <a:t>byte 3</a:t>
            </a:r>
            <a:r>
              <a:rPr lang="en" sz="2400">
                <a:solidFill>
                  <a:srgbClr val="F6B26B"/>
                </a:solidFill>
                <a:latin typeface="Source Sans Pro"/>
                <a:ea typeface="Source Sans Pro"/>
                <a:cs typeface="Source Sans Pro"/>
                <a:sym typeface="Source Sans Pro"/>
              </a:rPr>
              <a:t>: </a:t>
            </a:r>
            <a:r>
              <a:rPr lang="en" sz="2400">
                <a:solidFill>
                  <a:srgbClr val="FFFFFF"/>
                </a:solidFill>
                <a:latin typeface="Source Code Pro"/>
                <a:ea typeface="Source Code Pro"/>
                <a:cs typeface="Source Code Pro"/>
                <a:sym typeface="Source Code Pro"/>
              </a:rPr>
              <a:t>…</a:t>
            </a:r>
            <a:endParaRPr sz="2400">
              <a:solidFill>
                <a:srgbClr val="F6B26B"/>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xEl>
                                              <p:pRg end="0" st="0"/>
                                            </p:txEl>
                                          </p:spTgt>
                                        </p:tgtEl>
                                        <p:attrNameLst>
                                          <p:attrName>style.visibility</p:attrName>
                                        </p:attrNameLst>
                                      </p:cBhvr>
                                      <p:to>
                                        <p:strVal val="visible"/>
                                      </p:to>
                                    </p:set>
                                    <p:animEffect filter="fade" transition="in">
                                      <p:cBhvr>
                                        <p:cTn dur="1000"/>
                                        <p:tgtEl>
                                          <p:spTgt spid="5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xEl>
                                              <p:pRg end="0" st="0"/>
                                            </p:txEl>
                                          </p:spTgt>
                                        </p:tgtEl>
                                        <p:attrNameLst>
                                          <p:attrName>style.visibility</p:attrName>
                                        </p:attrNameLst>
                                      </p:cBhvr>
                                      <p:to>
                                        <p:strVal val="visible"/>
                                      </p:to>
                                    </p:set>
                                    <p:animEffect filter="fade" transition="in">
                                      <p:cBhvr>
                                        <p:cTn dur="1000"/>
                                        <p:tgtEl>
                                          <p:spTgt spid="5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1000"/>
                                        <p:tgtEl>
                                          <p:spTgt spid="514"/>
                                        </p:tgtEl>
                                      </p:cBhvr>
                                    </p:animEffect>
                                  </p:childTnLst>
                                </p:cTn>
                              </p:par>
                              <p:par>
                                <p:cTn fill="hold" nodeType="with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1800"/>
                                        <p:tgtEl>
                                          <p:spTgt spid="5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6"/>
          <p:cNvSpPr/>
          <p:nvPr/>
        </p:nvSpPr>
        <p:spPr>
          <a:xfrm>
            <a:off x="416325" y="2223550"/>
            <a:ext cx="3538750" cy="2081625"/>
          </a:xfrm>
          <a:custGeom>
            <a:rect b="b" l="l" r="r" t="t"/>
            <a:pathLst>
              <a:path extrusionOk="0" h="83265" w="141550">
                <a:moveTo>
                  <a:pt x="1514" y="0"/>
                </a:moveTo>
                <a:lnTo>
                  <a:pt x="141550" y="370"/>
                </a:lnTo>
                <a:lnTo>
                  <a:pt x="34820" y="83265"/>
                </a:lnTo>
                <a:lnTo>
                  <a:pt x="0" y="82887"/>
                </a:lnTo>
                <a:close/>
              </a:path>
            </a:pathLst>
          </a:custGeom>
          <a:noFill/>
          <a:ln cap="flat" cmpd="sng" w="38100">
            <a:solidFill>
              <a:srgbClr val="F6B26B"/>
            </a:solidFill>
            <a:prstDash val="solid"/>
            <a:round/>
            <a:headEnd len="med" w="med" type="none"/>
            <a:tailEnd len="med" w="med" type="none"/>
          </a:ln>
        </p:spPr>
      </p:sp>
      <p:sp>
        <p:nvSpPr>
          <p:cNvPr id="522" name="Google Shape;522;p66"/>
          <p:cNvSpPr txBox="1"/>
          <p:nvPr/>
        </p:nvSpPr>
        <p:spPr>
          <a:xfrm>
            <a:off x="8425875" y="15433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523" name="Google Shape;523;p66"/>
          <p:cNvSpPr txBox="1"/>
          <p:nvPr/>
        </p:nvSpPr>
        <p:spPr>
          <a:xfrm>
            <a:off x="13131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24" name="Google Shape;524;p66"/>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Memory</a:t>
            </a:r>
            <a:endParaRPr sz="3600">
              <a:solidFill>
                <a:srgbClr val="F3F3F3"/>
              </a:solidFill>
              <a:latin typeface="Alegreya"/>
              <a:ea typeface="Alegreya"/>
              <a:cs typeface="Alegreya"/>
              <a:sym typeface="Alegreya"/>
            </a:endParaRPr>
          </a:p>
        </p:txBody>
      </p:sp>
      <p:cxnSp>
        <p:nvCxnSpPr>
          <p:cNvPr id="525" name="Google Shape;525;p66"/>
          <p:cNvCxnSpPr>
            <a:stCxn id="526" idx="0"/>
          </p:cNvCxnSpPr>
          <p:nvPr/>
        </p:nvCxnSpPr>
        <p:spPr>
          <a:xfrm>
            <a:off x="8190525" y="1543300"/>
            <a:ext cx="457800" cy="0"/>
          </a:xfrm>
          <a:prstGeom prst="straightConnector1">
            <a:avLst/>
          </a:prstGeom>
          <a:noFill/>
          <a:ln cap="flat" cmpd="sng" w="38100">
            <a:solidFill>
              <a:srgbClr val="B4A7D6"/>
            </a:solidFill>
            <a:prstDash val="solid"/>
            <a:round/>
            <a:headEnd len="med" w="med" type="none"/>
            <a:tailEnd len="med" w="med" type="none"/>
          </a:ln>
        </p:spPr>
      </p:cxnSp>
      <p:cxnSp>
        <p:nvCxnSpPr>
          <p:cNvPr id="527" name="Google Shape;527;p66"/>
          <p:cNvCxnSpPr>
            <a:stCxn id="526" idx="2"/>
          </p:cNvCxnSpPr>
          <p:nvPr/>
        </p:nvCxnSpPr>
        <p:spPr>
          <a:xfrm>
            <a:off x="8190525" y="2097400"/>
            <a:ext cx="457800" cy="0"/>
          </a:xfrm>
          <a:prstGeom prst="straightConnector1">
            <a:avLst/>
          </a:prstGeom>
          <a:noFill/>
          <a:ln cap="flat" cmpd="sng" w="38100">
            <a:solidFill>
              <a:srgbClr val="B4A7D6"/>
            </a:solidFill>
            <a:prstDash val="solid"/>
            <a:round/>
            <a:headEnd len="med" w="med" type="none"/>
            <a:tailEnd len="med" w="med" type="none"/>
          </a:ln>
        </p:spPr>
      </p:cxnSp>
      <p:sp>
        <p:nvSpPr>
          <p:cNvPr id="528" name="Google Shape;528;p66"/>
          <p:cNvSpPr txBox="1"/>
          <p:nvPr/>
        </p:nvSpPr>
        <p:spPr>
          <a:xfrm>
            <a:off x="4257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29" name="Google Shape;529;p66"/>
          <p:cNvSpPr txBox="1"/>
          <p:nvPr/>
        </p:nvSpPr>
        <p:spPr>
          <a:xfrm>
            <a:off x="8694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30" name="Google Shape;530;p66"/>
          <p:cNvSpPr txBox="1"/>
          <p:nvPr/>
        </p:nvSpPr>
        <p:spPr>
          <a:xfrm>
            <a:off x="17568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31" name="Google Shape;531;p66"/>
          <p:cNvSpPr txBox="1"/>
          <p:nvPr/>
        </p:nvSpPr>
        <p:spPr>
          <a:xfrm>
            <a:off x="22005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532" name="Google Shape;532;p66"/>
          <p:cNvSpPr txBox="1"/>
          <p:nvPr/>
        </p:nvSpPr>
        <p:spPr>
          <a:xfrm>
            <a:off x="26442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533" name="Google Shape;533;p66"/>
          <p:cNvSpPr txBox="1"/>
          <p:nvPr/>
        </p:nvSpPr>
        <p:spPr>
          <a:xfrm>
            <a:off x="30879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34" name="Google Shape;534;p66"/>
          <p:cNvSpPr txBox="1"/>
          <p:nvPr/>
        </p:nvSpPr>
        <p:spPr>
          <a:xfrm>
            <a:off x="35316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35" name="Google Shape;535;p66"/>
          <p:cNvSpPr txBox="1"/>
          <p:nvPr/>
        </p:nvSpPr>
        <p:spPr>
          <a:xfrm>
            <a:off x="39753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536" name="Google Shape;536;p66"/>
          <p:cNvSpPr txBox="1"/>
          <p:nvPr/>
        </p:nvSpPr>
        <p:spPr>
          <a:xfrm>
            <a:off x="44190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37" name="Google Shape;537;p66"/>
          <p:cNvSpPr txBox="1"/>
          <p:nvPr/>
        </p:nvSpPr>
        <p:spPr>
          <a:xfrm>
            <a:off x="48627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38" name="Google Shape;538;p66"/>
          <p:cNvSpPr txBox="1"/>
          <p:nvPr/>
        </p:nvSpPr>
        <p:spPr>
          <a:xfrm>
            <a:off x="53064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539" name="Google Shape;539;p66"/>
          <p:cNvSpPr txBox="1"/>
          <p:nvPr/>
        </p:nvSpPr>
        <p:spPr>
          <a:xfrm>
            <a:off x="57501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40" name="Google Shape;540;p66"/>
          <p:cNvSpPr txBox="1"/>
          <p:nvPr/>
        </p:nvSpPr>
        <p:spPr>
          <a:xfrm>
            <a:off x="61938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541" name="Google Shape;541;p66"/>
          <p:cNvSpPr txBox="1"/>
          <p:nvPr/>
        </p:nvSpPr>
        <p:spPr>
          <a:xfrm>
            <a:off x="66375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42" name="Google Shape;542;p66"/>
          <p:cNvSpPr txBox="1"/>
          <p:nvPr/>
        </p:nvSpPr>
        <p:spPr>
          <a:xfrm>
            <a:off x="70812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43" name="Google Shape;543;p66"/>
          <p:cNvSpPr txBox="1"/>
          <p:nvPr/>
        </p:nvSpPr>
        <p:spPr>
          <a:xfrm>
            <a:off x="75249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526" name="Google Shape;526;p66"/>
          <p:cNvSpPr txBox="1"/>
          <p:nvPr/>
        </p:nvSpPr>
        <p:spPr>
          <a:xfrm>
            <a:off x="79686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cxnSp>
        <p:nvCxnSpPr>
          <p:cNvPr id="544" name="Google Shape;544;p66"/>
          <p:cNvCxnSpPr/>
          <p:nvPr/>
        </p:nvCxnSpPr>
        <p:spPr>
          <a:xfrm>
            <a:off x="4033275" y="2223550"/>
            <a:ext cx="3422700" cy="0"/>
          </a:xfrm>
          <a:prstGeom prst="straightConnector1">
            <a:avLst/>
          </a:prstGeom>
          <a:noFill/>
          <a:ln cap="flat" cmpd="sng" w="38100">
            <a:solidFill>
              <a:srgbClr val="F6B26B"/>
            </a:solidFill>
            <a:prstDash val="solid"/>
            <a:round/>
            <a:headEnd len="med" w="med" type="none"/>
            <a:tailEnd len="med" w="med" type="none"/>
          </a:ln>
        </p:spPr>
      </p:cxnSp>
      <p:sp>
        <p:nvSpPr>
          <p:cNvPr id="545" name="Google Shape;545;p66"/>
          <p:cNvSpPr txBox="1"/>
          <p:nvPr/>
        </p:nvSpPr>
        <p:spPr>
          <a:xfrm>
            <a:off x="425775" y="2185700"/>
            <a:ext cx="349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Sans Pro"/>
                <a:ea typeface="Source Sans Pro"/>
                <a:cs typeface="Source Sans Pro"/>
                <a:sym typeface="Source Sans Pro"/>
              </a:rPr>
              <a:t>byte 1: </a:t>
            </a:r>
            <a:r>
              <a:rPr lang="en" sz="2400">
                <a:solidFill>
                  <a:srgbClr val="FFFFFF"/>
                </a:solidFill>
                <a:latin typeface="Source Code Pro"/>
                <a:ea typeface="Source Code Pro"/>
                <a:cs typeface="Source Code Pro"/>
                <a:sym typeface="Source Code Pro"/>
              </a:rPr>
              <a:t>11110011</a:t>
            </a:r>
            <a:r>
              <a:rPr lang="en" sz="2400">
                <a:solidFill>
                  <a:srgbClr val="F6B26B"/>
                </a:solidFill>
                <a:latin typeface="Source Sans Pro"/>
                <a:ea typeface="Source Sans Pro"/>
                <a:cs typeface="Source Sans Pro"/>
                <a:sym typeface="Source Sans Pro"/>
              </a:rPr>
              <a:t> </a:t>
            </a:r>
            <a:endParaRPr sz="2400">
              <a:solidFill>
                <a:srgbClr val="F6B26B"/>
              </a:solidFill>
              <a:latin typeface="Source Sans Pro"/>
              <a:ea typeface="Source Sans Pro"/>
              <a:cs typeface="Source Sans Pro"/>
              <a:sym typeface="Source Sans Pro"/>
            </a:endParaRPr>
          </a:p>
        </p:txBody>
      </p:sp>
      <p:sp>
        <p:nvSpPr>
          <p:cNvPr id="546" name="Google Shape;546;p66"/>
          <p:cNvSpPr txBox="1"/>
          <p:nvPr/>
        </p:nvSpPr>
        <p:spPr>
          <a:xfrm>
            <a:off x="4033425" y="2185700"/>
            <a:ext cx="349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Sans Pro"/>
                <a:ea typeface="Source Sans Pro"/>
                <a:cs typeface="Source Sans Pro"/>
                <a:sym typeface="Source Sans Pro"/>
              </a:rPr>
              <a:t>byte 2: </a:t>
            </a:r>
            <a:r>
              <a:rPr lang="en" sz="2400">
                <a:solidFill>
                  <a:srgbClr val="FFFFFF"/>
                </a:solidFill>
                <a:latin typeface="Source Code Pro"/>
                <a:ea typeface="Source Code Pro"/>
                <a:cs typeface="Source Code Pro"/>
                <a:sym typeface="Source Code Pro"/>
              </a:rPr>
              <a:t>01101011</a:t>
            </a:r>
            <a:endParaRPr sz="2400">
              <a:solidFill>
                <a:srgbClr val="F6B26B"/>
              </a:solidFill>
              <a:latin typeface="Source Sans Pro"/>
              <a:ea typeface="Source Sans Pro"/>
              <a:cs typeface="Source Sans Pro"/>
              <a:sym typeface="Source Sans Pro"/>
            </a:endParaRPr>
          </a:p>
        </p:txBody>
      </p:sp>
      <p:cxnSp>
        <p:nvCxnSpPr>
          <p:cNvPr id="547" name="Google Shape;547;p66"/>
          <p:cNvCxnSpPr/>
          <p:nvPr/>
        </p:nvCxnSpPr>
        <p:spPr>
          <a:xfrm>
            <a:off x="7635775" y="2223550"/>
            <a:ext cx="1012500" cy="0"/>
          </a:xfrm>
          <a:prstGeom prst="straightConnector1">
            <a:avLst/>
          </a:prstGeom>
          <a:noFill/>
          <a:ln cap="flat" cmpd="sng" w="38100">
            <a:solidFill>
              <a:srgbClr val="F6B26B"/>
            </a:solidFill>
            <a:prstDash val="solid"/>
            <a:round/>
            <a:headEnd len="med" w="med" type="none"/>
            <a:tailEnd len="med" w="med" type="none"/>
          </a:ln>
        </p:spPr>
      </p:cxnSp>
      <p:sp>
        <p:nvSpPr>
          <p:cNvPr id="548" name="Google Shape;548;p66"/>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243</a:t>
            </a:r>
            <a:endParaRPr sz="2400">
              <a:solidFill>
                <a:srgbClr val="FFFFFF"/>
              </a:solidFill>
              <a:latin typeface="Source Code Pro"/>
              <a:ea typeface="Source Code Pro"/>
              <a:cs typeface="Source Code Pro"/>
              <a:sym typeface="Source Code Pro"/>
            </a:endParaRPr>
          </a:p>
        </p:txBody>
      </p:sp>
      <p:sp>
        <p:nvSpPr>
          <p:cNvPr id="549" name="Google Shape;549;p66"/>
          <p:cNvSpPr txBox="1"/>
          <p:nvPr/>
        </p:nvSpPr>
        <p:spPr>
          <a:xfrm>
            <a:off x="389475" y="7992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B4A7D6"/>
                </a:solidFill>
                <a:latin typeface="Alegreya"/>
                <a:ea typeface="Alegreya"/>
                <a:cs typeface="Alegreya"/>
                <a:sym typeface="Alegreya"/>
              </a:rPr>
              <a:t>bits</a:t>
            </a:r>
            <a:endParaRPr sz="3600">
              <a:solidFill>
                <a:srgbClr val="B4A7D6"/>
              </a:solidFill>
              <a:latin typeface="Alegreya"/>
              <a:ea typeface="Alegreya"/>
              <a:cs typeface="Alegreya"/>
              <a:sym typeface="Alegreya"/>
            </a:endParaRPr>
          </a:p>
        </p:txBody>
      </p:sp>
      <p:sp>
        <p:nvSpPr>
          <p:cNvPr id="550" name="Google Shape;550;p66"/>
          <p:cNvSpPr txBox="1"/>
          <p:nvPr/>
        </p:nvSpPr>
        <p:spPr>
          <a:xfrm>
            <a:off x="7635775" y="2185700"/>
            <a:ext cx="1641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Sans Pro"/>
                <a:ea typeface="Source Sans Pro"/>
                <a:cs typeface="Source Sans Pro"/>
                <a:sym typeface="Source Sans Pro"/>
              </a:rPr>
              <a:t>byte 3: </a:t>
            </a:r>
            <a:r>
              <a:rPr lang="en" sz="2400">
                <a:solidFill>
                  <a:srgbClr val="FFFFFF"/>
                </a:solidFill>
                <a:latin typeface="Source Code Pro"/>
                <a:ea typeface="Source Code Pro"/>
                <a:cs typeface="Source Code Pro"/>
                <a:sym typeface="Source Code Pro"/>
              </a:rPr>
              <a:t>…</a:t>
            </a:r>
            <a:endParaRPr sz="2400">
              <a:solidFill>
                <a:srgbClr val="F6B26B"/>
              </a:solidFill>
              <a:latin typeface="Source Sans Pro"/>
              <a:ea typeface="Source Sans Pro"/>
              <a:cs typeface="Source Sans Pro"/>
              <a:sym typeface="Source Sans Pr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7"/>
          <p:cNvSpPr/>
          <p:nvPr/>
        </p:nvSpPr>
        <p:spPr>
          <a:xfrm>
            <a:off x="416325" y="2223550"/>
            <a:ext cx="3538750" cy="2081625"/>
          </a:xfrm>
          <a:custGeom>
            <a:rect b="b" l="l" r="r" t="t"/>
            <a:pathLst>
              <a:path extrusionOk="0" h="83265" w="141550">
                <a:moveTo>
                  <a:pt x="1514" y="0"/>
                </a:moveTo>
                <a:lnTo>
                  <a:pt x="141550" y="370"/>
                </a:lnTo>
                <a:lnTo>
                  <a:pt x="34820" y="83265"/>
                </a:lnTo>
                <a:lnTo>
                  <a:pt x="0" y="82887"/>
                </a:lnTo>
                <a:close/>
              </a:path>
            </a:pathLst>
          </a:custGeom>
          <a:noFill/>
          <a:ln cap="flat" cmpd="sng" w="38100">
            <a:solidFill>
              <a:srgbClr val="F6B26B"/>
            </a:solidFill>
            <a:prstDash val="solid"/>
            <a:round/>
            <a:headEnd len="med" w="med" type="none"/>
            <a:tailEnd len="med" w="med" type="none"/>
          </a:ln>
        </p:spPr>
      </p:sp>
      <p:sp>
        <p:nvSpPr>
          <p:cNvPr id="556" name="Google Shape;556;p67"/>
          <p:cNvSpPr/>
          <p:nvPr/>
        </p:nvSpPr>
        <p:spPr>
          <a:xfrm>
            <a:off x="1381450" y="2242475"/>
            <a:ext cx="6178625" cy="2062700"/>
          </a:xfrm>
          <a:custGeom>
            <a:rect b="b" l="l" r="r" t="t"/>
            <a:pathLst>
              <a:path extrusionOk="0" h="82508" w="247145">
                <a:moveTo>
                  <a:pt x="106352" y="0"/>
                </a:moveTo>
                <a:lnTo>
                  <a:pt x="247145" y="0"/>
                </a:lnTo>
                <a:lnTo>
                  <a:pt x="34063" y="82508"/>
                </a:lnTo>
                <a:lnTo>
                  <a:pt x="0" y="82508"/>
                </a:lnTo>
                <a:close/>
              </a:path>
            </a:pathLst>
          </a:custGeom>
          <a:noFill/>
          <a:ln cap="flat" cmpd="sng" w="38100">
            <a:solidFill>
              <a:srgbClr val="F6B26B"/>
            </a:solidFill>
            <a:prstDash val="solid"/>
            <a:round/>
            <a:headEnd len="med" w="med" type="none"/>
            <a:tailEnd len="med" w="med" type="none"/>
          </a:ln>
        </p:spPr>
      </p:sp>
      <p:sp>
        <p:nvSpPr>
          <p:cNvPr id="557" name="Google Shape;557;p67"/>
          <p:cNvSpPr txBox="1"/>
          <p:nvPr/>
        </p:nvSpPr>
        <p:spPr>
          <a:xfrm>
            <a:off x="8425875" y="15433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558" name="Google Shape;558;p67"/>
          <p:cNvSpPr txBox="1"/>
          <p:nvPr/>
        </p:nvSpPr>
        <p:spPr>
          <a:xfrm>
            <a:off x="13131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59" name="Google Shape;559;p67"/>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Memory</a:t>
            </a:r>
            <a:endParaRPr sz="3600">
              <a:solidFill>
                <a:srgbClr val="F3F3F3"/>
              </a:solidFill>
              <a:latin typeface="Alegreya"/>
              <a:ea typeface="Alegreya"/>
              <a:cs typeface="Alegreya"/>
              <a:sym typeface="Alegreya"/>
            </a:endParaRPr>
          </a:p>
        </p:txBody>
      </p:sp>
      <p:cxnSp>
        <p:nvCxnSpPr>
          <p:cNvPr id="560" name="Google Shape;560;p67"/>
          <p:cNvCxnSpPr>
            <a:stCxn id="561" idx="0"/>
          </p:cNvCxnSpPr>
          <p:nvPr/>
        </p:nvCxnSpPr>
        <p:spPr>
          <a:xfrm>
            <a:off x="8190525" y="1543300"/>
            <a:ext cx="457800" cy="0"/>
          </a:xfrm>
          <a:prstGeom prst="straightConnector1">
            <a:avLst/>
          </a:prstGeom>
          <a:noFill/>
          <a:ln cap="flat" cmpd="sng" w="38100">
            <a:solidFill>
              <a:srgbClr val="B4A7D6"/>
            </a:solidFill>
            <a:prstDash val="solid"/>
            <a:round/>
            <a:headEnd len="med" w="med" type="none"/>
            <a:tailEnd len="med" w="med" type="none"/>
          </a:ln>
        </p:spPr>
      </p:cxnSp>
      <p:cxnSp>
        <p:nvCxnSpPr>
          <p:cNvPr id="562" name="Google Shape;562;p67"/>
          <p:cNvCxnSpPr>
            <a:stCxn id="561" idx="2"/>
          </p:cNvCxnSpPr>
          <p:nvPr/>
        </p:nvCxnSpPr>
        <p:spPr>
          <a:xfrm>
            <a:off x="8190525" y="2097400"/>
            <a:ext cx="457800" cy="0"/>
          </a:xfrm>
          <a:prstGeom prst="straightConnector1">
            <a:avLst/>
          </a:prstGeom>
          <a:noFill/>
          <a:ln cap="flat" cmpd="sng" w="38100">
            <a:solidFill>
              <a:srgbClr val="B4A7D6"/>
            </a:solidFill>
            <a:prstDash val="solid"/>
            <a:round/>
            <a:headEnd len="med" w="med" type="none"/>
            <a:tailEnd len="med" w="med" type="none"/>
          </a:ln>
        </p:spPr>
      </p:cxnSp>
      <p:sp>
        <p:nvSpPr>
          <p:cNvPr id="563" name="Google Shape;563;p67"/>
          <p:cNvSpPr txBox="1"/>
          <p:nvPr/>
        </p:nvSpPr>
        <p:spPr>
          <a:xfrm>
            <a:off x="4257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64" name="Google Shape;564;p67"/>
          <p:cNvSpPr txBox="1"/>
          <p:nvPr/>
        </p:nvSpPr>
        <p:spPr>
          <a:xfrm>
            <a:off x="8694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65" name="Google Shape;565;p67"/>
          <p:cNvSpPr txBox="1"/>
          <p:nvPr/>
        </p:nvSpPr>
        <p:spPr>
          <a:xfrm>
            <a:off x="17568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66" name="Google Shape;566;p67"/>
          <p:cNvSpPr txBox="1"/>
          <p:nvPr/>
        </p:nvSpPr>
        <p:spPr>
          <a:xfrm>
            <a:off x="22005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567" name="Google Shape;567;p67"/>
          <p:cNvSpPr txBox="1"/>
          <p:nvPr/>
        </p:nvSpPr>
        <p:spPr>
          <a:xfrm>
            <a:off x="26442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568" name="Google Shape;568;p67"/>
          <p:cNvSpPr txBox="1"/>
          <p:nvPr/>
        </p:nvSpPr>
        <p:spPr>
          <a:xfrm>
            <a:off x="30879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69" name="Google Shape;569;p67"/>
          <p:cNvSpPr txBox="1"/>
          <p:nvPr/>
        </p:nvSpPr>
        <p:spPr>
          <a:xfrm>
            <a:off x="35316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70" name="Google Shape;570;p67"/>
          <p:cNvSpPr txBox="1"/>
          <p:nvPr/>
        </p:nvSpPr>
        <p:spPr>
          <a:xfrm>
            <a:off x="39753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571" name="Google Shape;571;p67"/>
          <p:cNvSpPr txBox="1"/>
          <p:nvPr/>
        </p:nvSpPr>
        <p:spPr>
          <a:xfrm>
            <a:off x="44190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72" name="Google Shape;572;p67"/>
          <p:cNvSpPr txBox="1"/>
          <p:nvPr/>
        </p:nvSpPr>
        <p:spPr>
          <a:xfrm>
            <a:off x="48627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73" name="Google Shape;573;p67"/>
          <p:cNvSpPr txBox="1"/>
          <p:nvPr/>
        </p:nvSpPr>
        <p:spPr>
          <a:xfrm>
            <a:off x="53064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574" name="Google Shape;574;p67"/>
          <p:cNvSpPr txBox="1"/>
          <p:nvPr/>
        </p:nvSpPr>
        <p:spPr>
          <a:xfrm>
            <a:off x="57501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75" name="Google Shape;575;p67"/>
          <p:cNvSpPr txBox="1"/>
          <p:nvPr/>
        </p:nvSpPr>
        <p:spPr>
          <a:xfrm>
            <a:off x="61938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576" name="Google Shape;576;p67"/>
          <p:cNvSpPr txBox="1"/>
          <p:nvPr/>
        </p:nvSpPr>
        <p:spPr>
          <a:xfrm>
            <a:off x="66375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77" name="Google Shape;577;p67"/>
          <p:cNvSpPr txBox="1"/>
          <p:nvPr/>
        </p:nvSpPr>
        <p:spPr>
          <a:xfrm>
            <a:off x="70812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78" name="Google Shape;578;p67"/>
          <p:cNvSpPr txBox="1"/>
          <p:nvPr/>
        </p:nvSpPr>
        <p:spPr>
          <a:xfrm>
            <a:off x="75249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561" name="Google Shape;561;p67"/>
          <p:cNvSpPr txBox="1"/>
          <p:nvPr/>
        </p:nvSpPr>
        <p:spPr>
          <a:xfrm>
            <a:off x="79686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79" name="Google Shape;579;p67"/>
          <p:cNvSpPr txBox="1"/>
          <p:nvPr/>
        </p:nvSpPr>
        <p:spPr>
          <a:xfrm>
            <a:off x="425775" y="2185700"/>
            <a:ext cx="349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Sans Pro"/>
                <a:ea typeface="Source Sans Pro"/>
                <a:cs typeface="Source Sans Pro"/>
                <a:sym typeface="Source Sans Pro"/>
              </a:rPr>
              <a:t>byte 1: </a:t>
            </a:r>
            <a:r>
              <a:rPr lang="en" sz="2400">
                <a:solidFill>
                  <a:srgbClr val="FFFFFF"/>
                </a:solidFill>
                <a:latin typeface="Source Code Pro"/>
                <a:ea typeface="Source Code Pro"/>
                <a:cs typeface="Source Code Pro"/>
                <a:sym typeface="Source Code Pro"/>
              </a:rPr>
              <a:t>11110011</a:t>
            </a:r>
            <a:r>
              <a:rPr lang="en" sz="2400">
                <a:solidFill>
                  <a:srgbClr val="F6B26B"/>
                </a:solidFill>
                <a:latin typeface="Source Sans Pro"/>
                <a:ea typeface="Source Sans Pro"/>
                <a:cs typeface="Source Sans Pro"/>
                <a:sym typeface="Source Sans Pro"/>
              </a:rPr>
              <a:t> </a:t>
            </a:r>
            <a:endParaRPr sz="2400">
              <a:solidFill>
                <a:srgbClr val="F6B26B"/>
              </a:solidFill>
              <a:latin typeface="Source Sans Pro"/>
              <a:ea typeface="Source Sans Pro"/>
              <a:cs typeface="Source Sans Pro"/>
              <a:sym typeface="Source Sans Pro"/>
            </a:endParaRPr>
          </a:p>
        </p:txBody>
      </p:sp>
      <p:sp>
        <p:nvSpPr>
          <p:cNvPr id="580" name="Google Shape;580;p67"/>
          <p:cNvSpPr txBox="1"/>
          <p:nvPr/>
        </p:nvSpPr>
        <p:spPr>
          <a:xfrm>
            <a:off x="4033425" y="2185700"/>
            <a:ext cx="349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Sans Pro"/>
                <a:ea typeface="Source Sans Pro"/>
                <a:cs typeface="Source Sans Pro"/>
                <a:sym typeface="Source Sans Pro"/>
              </a:rPr>
              <a:t>byte 2: </a:t>
            </a:r>
            <a:r>
              <a:rPr lang="en" sz="2400">
                <a:solidFill>
                  <a:srgbClr val="FFFFFF"/>
                </a:solidFill>
                <a:latin typeface="Source Code Pro"/>
                <a:ea typeface="Source Code Pro"/>
                <a:cs typeface="Source Code Pro"/>
                <a:sym typeface="Source Code Pro"/>
              </a:rPr>
              <a:t>01101011</a:t>
            </a:r>
            <a:endParaRPr sz="2400">
              <a:solidFill>
                <a:srgbClr val="F6B26B"/>
              </a:solidFill>
              <a:latin typeface="Source Sans Pro"/>
              <a:ea typeface="Source Sans Pro"/>
              <a:cs typeface="Source Sans Pro"/>
              <a:sym typeface="Source Sans Pro"/>
            </a:endParaRPr>
          </a:p>
        </p:txBody>
      </p:sp>
      <p:cxnSp>
        <p:nvCxnSpPr>
          <p:cNvPr id="581" name="Google Shape;581;p67"/>
          <p:cNvCxnSpPr/>
          <p:nvPr/>
        </p:nvCxnSpPr>
        <p:spPr>
          <a:xfrm>
            <a:off x="7635775" y="2223550"/>
            <a:ext cx="1012500" cy="0"/>
          </a:xfrm>
          <a:prstGeom prst="straightConnector1">
            <a:avLst/>
          </a:prstGeom>
          <a:noFill/>
          <a:ln cap="flat" cmpd="sng" w="38100">
            <a:solidFill>
              <a:srgbClr val="F6B26B"/>
            </a:solidFill>
            <a:prstDash val="solid"/>
            <a:round/>
            <a:headEnd len="med" w="med" type="none"/>
            <a:tailEnd len="med" w="med" type="none"/>
          </a:ln>
        </p:spPr>
      </p:cxnSp>
      <p:sp>
        <p:nvSpPr>
          <p:cNvPr id="582" name="Google Shape;582;p67"/>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243</a:t>
            </a:r>
            <a:endParaRPr sz="2400">
              <a:solidFill>
                <a:srgbClr val="FFFFFF"/>
              </a:solidFill>
              <a:latin typeface="Source Code Pro"/>
              <a:ea typeface="Source Code Pro"/>
              <a:cs typeface="Source Code Pro"/>
              <a:sym typeface="Source Code Pro"/>
            </a:endParaRPr>
          </a:p>
        </p:txBody>
      </p:sp>
      <p:sp>
        <p:nvSpPr>
          <p:cNvPr id="583" name="Google Shape;583;p67"/>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107</a:t>
            </a:r>
            <a:endParaRPr sz="2400">
              <a:solidFill>
                <a:srgbClr val="FFFFFF"/>
              </a:solidFill>
              <a:latin typeface="Source Code Pro"/>
              <a:ea typeface="Source Code Pro"/>
              <a:cs typeface="Source Code Pro"/>
              <a:sym typeface="Source Code Pro"/>
            </a:endParaRPr>
          </a:p>
        </p:txBody>
      </p:sp>
      <p:sp>
        <p:nvSpPr>
          <p:cNvPr id="584" name="Google Shape;584;p67"/>
          <p:cNvSpPr txBox="1"/>
          <p:nvPr/>
        </p:nvSpPr>
        <p:spPr>
          <a:xfrm>
            <a:off x="389475" y="7992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B4A7D6"/>
                </a:solidFill>
                <a:latin typeface="Alegreya"/>
                <a:ea typeface="Alegreya"/>
                <a:cs typeface="Alegreya"/>
                <a:sym typeface="Alegreya"/>
              </a:rPr>
              <a:t>bits</a:t>
            </a:r>
            <a:endParaRPr sz="3600">
              <a:solidFill>
                <a:srgbClr val="B4A7D6"/>
              </a:solidFill>
              <a:latin typeface="Alegreya"/>
              <a:ea typeface="Alegreya"/>
              <a:cs typeface="Alegreya"/>
              <a:sym typeface="Alegreya"/>
            </a:endParaRPr>
          </a:p>
        </p:txBody>
      </p:sp>
      <p:sp>
        <p:nvSpPr>
          <p:cNvPr id="585" name="Google Shape;585;p67"/>
          <p:cNvSpPr txBox="1"/>
          <p:nvPr/>
        </p:nvSpPr>
        <p:spPr>
          <a:xfrm>
            <a:off x="7635775" y="2185700"/>
            <a:ext cx="1641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Sans Pro"/>
                <a:ea typeface="Source Sans Pro"/>
                <a:cs typeface="Source Sans Pro"/>
                <a:sym typeface="Source Sans Pro"/>
              </a:rPr>
              <a:t>byte 3: </a:t>
            </a:r>
            <a:r>
              <a:rPr lang="en" sz="2400">
                <a:solidFill>
                  <a:srgbClr val="FFFFFF"/>
                </a:solidFill>
                <a:latin typeface="Source Code Pro"/>
                <a:ea typeface="Source Code Pro"/>
                <a:cs typeface="Source Code Pro"/>
                <a:sym typeface="Source Code Pro"/>
              </a:rPr>
              <a:t>…</a:t>
            </a:r>
            <a:endParaRPr sz="2400">
              <a:solidFill>
                <a:srgbClr val="F6B26B"/>
              </a:solidFill>
              <a:latin typeface="Source Sans Pro"/>
              <a:ea typeface="Source Sans Pro"/>
              <a:cs typeface="Source Sans Pro"/>
              <a:sym typeface="Source Sans Pr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8"/>
          <p:cNvSpPr txBox="1"/>
          <p:nvPr/>
        </p:nvSpPr>
        <p:spPr>
          <a:xfrm>
            <a:off x="8425875" y="15433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591" name="Google Shape;591;p68"/>
          <p:cNvSpPr txBox="1"/>
          <p:nvPr/>
        </p:nvSpPr>
        <p:spPr>
          <a:xfrm>
            <a:off x="13131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92" name="Google Shape;592;p68"/>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Memory</a:t>
            </a:r>
            <a:endParaRPr sz="3600">
              <a:solidFill>
                <a:srgbClr val="F3F3F3"/>
              </a:solidFill>
              <a:latin typeface="Alegreya"/>
              <a:ea typeface="Alegreya"/>
              <a:cs typeface="Alegreya"/>
              <a:sym typeface="Alegreya"/>
            </a:endParaRPr>
          </a:p>
        </p:txBody>
      </p:sp>
      <p:cxnSp>
        <p:nvCxnSpPr>
          <p:cNvPr id="593" name="Google Shape;593;p68"/>
          <p:cNvCxnSpPr>
            <a:stCxn id="594" idx="0"/>
          </p:cNvCxnSpPr>
          <p:nvPr/>
        </p:nvCxnSpPr>
        <p:spPr>
          <a:xfrm>
            <a:off x="8190525" y="1543300"/>
            <a:ext cx="457800" cy="0"/>
          </a:xfrm>
          <a:prstGeom prst="straightConnector1">
            <a:avLst/>
          </a:prstGeom>
          <a:noFill/>
          <a:ln cap="flat" cmpd="sng" w="38100">
            <a:solidFill>
              <a:srgbClr val="B4A7D6"/>
            </a:solidFill>
            <a:prstDash val="solid"/>
            <a:round/>
            <a:headEnd len="med" w="med" type="none"/>
            <a:tailEnd len="med" w="med" type="none"/>
          </a:ln>
        </p:spPr>
      </p:cxnSp>
      <p:cxnSp>
        <p:nvCxnSpPr>
          <p:cNvPr id="595" name="Google Shape;595;p68"/>
          <p:cNvCxnSpPr>
            <a:stCxn id="594" idx="2"/>
          </p:cNvCxnSpPr>
          <p:nvPr/>
        </p:nvCxnSpPr>
        <p:spPr>
          <a:xfrm>
            <a:off x="8190525" y="2097400"/>
            <a:ext cx="457800" cy="0"/>
          </a:xfrm>
          <a:prstGeom prst="straightConnector1">
            <a:avLst/>
          </a:prstGeom>
          <a:noFill/>
          <a:ln cap="flat" cmpd="sng" w="38100">
            <a:solidFill>
              <a:srgbClr val="B4A7D6"/>
            </a:solidFill>
            <a:prstDash val="solid"/>
            <a:round/>
            <a:headEnd len="med" w="med" type="none"/>
            <a:tailEnd len="med" w="med" type="none"/>
          </a:ln>
        </p:spPr>
      </p:cxnSp>
      <p:sp>
        <p:nvSpPr>
          <p:cNvPr id="596" name="Google Shape;596;p68"/>
          <p:cNvSpPr txBox="1"/>
          <p:nvPr/>
        </p:nvSpPr>
        <p:spPr>
          <a:xfrm>
            <a:off x="4257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97" name="Google Shape;597;p68"/>
          <p:cNvSpPr txBox="1"/>
          <p:nvPr/>
        </p:nvSpPr>
        <p:spPr>
          <a:xfrm>
            <a:off x="8694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98" name="Google Shape;598;p68"/>
          <p:cNvSpPr txBox="1"/>
          <p:nvPr/>
        </p:nvSpPr>
        <p:spPr>
          <a:xfrm>
            <a:off x="17568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599" name="Google Shape;599;p68"/>
          <p:cNvSpPr txBox="1"/>
          <p:nvPr/>
        </p:nvSpPr>
        <p:spPr>
          <a:xfrm>
            <a:off x="22005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600" name="Google Shape;600;p68"/>
          <p:cNvSpPr txBox="1"/>
          <p:nvPr/>
        </p:nvSpPr>
        <p:spPr>
          <a:xfrm>
            <a:off x="26442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601" name="Google Shape;601;p68"/>
          <p:cNvSpPr txBox="1"/>
          <p:nvPr/>
        </p:nvSpPr>
        <p:spPr>
          <a:xfrm>
            <a:off x="30879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602" name="Google Shape;602;p68"/>
          <p:cNvSpPr txBox="1"/>
          <p:nvPr/>
        </p:nvSpPr>
        <p:spPr>
          <a:xfrm>
            <a:off x="35316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603" name="Google Shape;603;p68"/>
          <p:cNvSpPr txBox="1"/>
          <p:nvPr/>
        </p:nvSpPr>
        <p:spPr>
          <a:xfrm>
            <a:off x="39753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604" name="Google Shape;604;p68"/>
          <p:cNvSpPr txBox="1"/>
          <p:nvPr/>
        </p:nvSpPr>
        <p:spPr>
          <a:xfrm>
            <a:off x="44190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605" name="Google Shape;605;p68"/>
          <p:cNvSpPr txBox="1"/>
          <p:nvPr/>
        </p:nvSpPr>
        <p:spPr>
          <a:xfrm>
            <a:off x="48627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606" name="Google Shape;606;p68"/>
          <p:cNvSpPr txBox="1"/>
          <p:nvPr/>
        </p:nvSpPr>
        <p:spPr>
          <a:xfrm>
            <a:off x="53064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607" name="Google Shape;607;p68"/>
          <p:cNvSpPr txBox="1"/>
          <p:nvPr/>
        </p:nvSpPr>
        <p:spPr>
          <a:xfrm>
            <a:off x="57501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608" name="Google Shape;608;p68"/>
          <p:cNvSpPr txBox="1"/>
          <p:nvPr/>
        </p:nvSpPr>
        <p:spPr>
          <a:xfrm>
            <a:off x="61938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609" name="Google Shape;609;p68"/>
          <p:cNvSpPr txBox="1"/>
          <p:nvPr/>
        </p:nvSpPr>
        <p:spPr>
          <a:xfrm>
            <a:off x="66375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610" name="Google Shape;610;p68"/>
          <p:cNvSpPr txBox="1"/>
          <p:nvPr/>
        </p:nvSpPr>
        <p:spPr>
          <a:xfrm>
            <a:off x="70812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611" name="Google Shape;611;p68"/>
          <p:cNvSpPr txBox="1"/>
          <p:nvPr/>
        </p:nvSpPr>
        <p:spPr>
          <a:xfrm>
            <a:off x="75249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594" name="Google Shape;594;p68"/>
          <p:cNvSpPr txBox="1"/>
          <p:nvPr/>
        </p:nvSpPr>
        <p:spPr>
          <a:xfrm>
            <a:off x="79686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grpSp>
        <p:nvGrpSpPr>
          <p:cNvPr id="612" name="Google Shape;612;p68"/>
          <p:cNvGrpSpPr/>
          <p:nvPr/>
        </p:nvGrpSpPr>
        <p:grpSpPr>
          <a:xfrm>
            <a:off x="7968675" y="4362700"/>
            <a:ext cx="900900" cy="554100"/>
            <a:chOff x="7968675" y="4362700"/>
            <a:chExt cx="900900" cy="554100"/>
          </a:xfrm>
        </p:grpSpPr>
        <p:sp>
          <p:nvSpPr>
            <p:cNvPr id="613" name="Google Shape;613;p68"/>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cxnSp>
          <p:nvCxnSpPr>
            <p:cNvPr id="614" name="Google Shape;614;p68"/>
            <p:cNvCxnSpPr>
              <a:stCxn id="615"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616" name="Google Shape;616;p68"/>
            <p:cNvCxnSpPr>
              <a:stCxn id="615"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617" name="Google Shape;617;p68"/>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243</a:t>
            </a:r>
            <a:endParaRPr sz="2400">
              <a:solidFill>
                <a:srgbClr val="FFFFFF"/>
              </a:solidFill>
              <a:latin typeface="Source Code Pro"/>
              <a:ea typeface="Source Code Pro"/>
              <a:cs typeface="Source Code Pro"/>
              <a:sym typeface="Source Code Pro"/>
            </a:endParaRPr>
          </a:p>
        </p:txBody>
      </p:sp>
      <p:sp>
        <p:nvSpPr>
          <p:cNvPr id="618" name="Google Shape;618;p68"/>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107</a:t>
            </a:r>
            <a:endParaRPr sz="2400">
              <a:solidFill>
                <a:srgbClr val="FFFFFF"/>
              </a:solidFill>
              <a:latin typeface="Source Code Pro"/>
              <a:ea typeface="Source Code Pro"/>
              <a:cs typeface="Source Code Pro"/>
              <a:sym typeface="Source Code Pro"/>
            </a:endParaRPr>
          </a:p>
        </p:txBody>
      </p:sp>
      <p:sp>
        <p:nvSpPr>
          <p:cNvPr id="619" name="Google Shape;619;p68"/>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117</a:t>
            </a:r>
            <a:endParaRPr sz="2400">
              <a:solidFill>
                <a:srgbClr val="FFFFFF"/>
              </a:solidFill>
              <a:latin typeface="Source Code Pro"/>
              <a:ea typeface="Source Code Pro"/>
              <a:cs typeface="Source Code Pro"/>
              <a:sym typeface="Source Code Pro"/>
            </a:endParaRPr>
          </a:p>
        </p:txBody>
      </p:sp>
      <p:sp>
        <p:nvSpPr>
          <p:cNvPr id="620" name="Google Shape;620;p68"/>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5</a:t>
            </a:r>
            <a:endParaRPr sz="2400">
              <a:solidFill>
                <a:srgbClr val="FFFFFF"/>
              </a:solidFill>
              <a:latin typeface="Source Code Pro"/>
              <a:ea typeface="Source Code Pro"/>
              <a:cs typeface="Source Code Pro"/>
              <a:sym typeface="Source Code Pro"/>
            </a:endParaRPr>
          </a:p>
        </p:txBody>
      </p:sp>
      <p:sp>
        <p:nvSpPr>
          <p:cNvPr id="621" name="Google Shape;621;p68"/>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61</a:t>
            </a:r>
            <a:endParaRPr sz="2400">
              <a:solidFill>
                <a:srgbClr val="FFFFFF"/>
              </a:solidFill>
              <a:latin typeface="Source Code Pro"/>
              <a:ea typeface="Source Code Pro"/>
              <a:cs typeface="Source Code Pro"/>
              <a:sym typeface="Source Code Pro"/>
            </a:endParaRPr>
          </a:p>
        </p:txBody>
      </p:sp>
      <p:sp>
        <p:nvSpPr>
          <p:cNvPr id="622" name="Google Shape;622;p68"/>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623" name="Google Shape;623;p68"/>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134</a:t>
            </a:r>
            <a:endParaRPr sz="2400">
              <a:solidFill>
                <a:srgbClr val="FFFFFF"/>
              </a:solidFill>
              <a:latin typeface="Source Code Pro"/>
              <a:ea typeface="Source Code Pro"/>
              <a:cs typeface="Source Code Pro"/>
              <a:sym typeface="Source Code Pro"/>
            </a:endParaRPr>
          </a:p>
        </p:txBody>
      </p:sp>
      <p:sp>
        <p:nvSpPr>
          <p:cNvPr id="624" name="Google Shape;624;p68"/>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57</a:t>
            </a:r>
            <a:endParaRPr sz="2400">
              <a:solidFill>
                <a:srgbClr val="FFFFFF"/>
              </a:solidFill>
              <a:latin typeface="Source Code Pro"/>
              <a:ea typeface="Source Code Pro"/>
              <a:cs typeface="Source Code Pro"/>
              <a:sym typeface="Source Code Pro"/>
            </a:endParaRPr>
          </a:p>
        </p:txBody>
      </p:sp>
      <p:sp>
        <p:nvSpPr>
          <p:cNvPr id="615" name="Google Shape;615;p68"/>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213</a:t>
            </a:r>
            <a:endParaRPr sz="2400">
              <a:solidFill>
                <a:srgbClr val="FFFFFF"/>
              </a:solidFill>
              <a:latin typeface="Source Code Pro"/>
              <a:ea typeface="Source Code Pro"/>
              <a:cs typeface="Source Code Pro"/>
              <a:sym typeface="Source Code Pro"/>
            </a:endParaRPr>
          </a:p>
        </p:txBody>
      </p:sp>
      <p:sp>
        <p:nvSpPr>
          <p:cNvPr id="625" name="Google Shape;625;p68"/>
          <p:cNvSpPr txBox="1"/>
          <p:nvPr/>
        </p:nvSpPr>
        <p:spPr>
          <a:xfrm>
            <a:off x="389475" y="7992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B4A7D6"/>
                </a:solidFill>
                <a:latin typeface="Alegreya"/>
                <a:ea typeface="Alegreya"/>
                <a:cs typeface="Alegreya"/>
                <a:sym typeface="Alegreya"/>
              </a:rPr>
              <a:t>bits</a:t>
            </a:r>
            <a:endParaRPr sz="3600">
              <a:solidFill>
                <a:srgbClr val="B4A7D6"/>
              </a:solidFill>
              <a:latin typeface="Alegreya"/>
              <a:ea typeface="Alegreya"/>
              <a:cs typeface="Alegreya"/>
              <a:sym typeface="Alegreya"/>
            </a:endParaRPr>
          </a:p>
        </p:txBody>
      </p:sp>
      <p:sp>
        <p:nvSpPr>
          <p:cNvPr id="626" name="Google Shape;626;p68"/>
          <p:cNvSpPr txBox="1"/>
          <p:nvPr/>
        </p:nvSpPr>
        <p:spPr>
          <a:xfrm>
            <a:off x="389475" y="49140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B4A7D6"/>
                </a:solidFill>
                <a:latin typeface="Alegreya"/>
                <a:ea typeface="Alegreya"/>
                <a:cs typeface="Alegreya"/>
                <a:sym typeface="Alegreya"/>
              </a:rPr>
              <a:t>bytes</a:t>
            </a:r>
            <a:endParaRPr sz="3600">
              <a:solidFill>
                <a:srgbClr val="B4A7D6"/>
              </a:solidFill>
              <a:latin typeface="Alegreya"/>
              <a:ea typeface="Alegreya"/>
              <a:cs typeface="Alegreya"/>
              <a:sym typeface="Alegreya"/>
            </a:endParaRPr>
          </a:p>
        </p:txBody>
      </p:sp>
      <p:sp>
        <p:nvSpPr>
          <p:cNvPr id="627" name="Google Shape;627;p68"/>
          <p:cNvSpPr/>
          <p:nvPr/>
        </p:nvSpPr>
        <p:spPr>
          <a:xfrm>
            <a:off x="416325" y="2223550"/>
            <a:ext cx="3538750" cy="2081625"/>
          </a:xfrm>
          <a:custGeom>
            <a:rect b="b" l="l" r="r" t="t"/>
            <a:pathLst>
              <a:path extrusionOk="0" h="83265" w="141550">
                <a:moveTo>
                  <a:pt x="1514" y="0"/>
                </a:moveTo>
                <a:lnTo>
                  <a:pt x="141550" y="370"/>
                </a:lnTo>
                <a:lnTo>
                  <a:pt x="34820" y="83265"/>
                </a:lnTo>
                <a:lnTo>
                  <a:pt x="0" y="82887"/>
                </a:lnTo>
                <a:close/>
              </a:path>
            </a:pathLst>
          </a:custGeom>
          <a:noFill/>
          <a:ln cap="flat" cmpd="sng" w="38100">
            <a:solidFill>
              <a:srgbClr val="F6B26B"/>
            </a:solidFill>
            <a:prstDash val="solid"/>
            <a:round/>
            <a:headEnd len="med" w="med" type="none"/>
            <a:tailEnd len="med" w="med" type="none"/>
          </a:ln>
        </p:spPr>
      </p:sp>
      <p:sp>
        <p:nvSpPr>
          <p:cNvPr id="628" name="Google Shape;628;p68"/>
          <p:cNvSpPr/>
          <p:nvPr/>
        </p:nvSpPr>
        <p:spPr>
          <a:xfrm>
            <a:off x="1381450" y="2242475"/>
            <a:ext cx="6178625" cy="2062700"/>
          </a:xfrm>
          <a:custGeom>
            <a:rect b="b" l="l" r="r" t="t"/>
            <a:pathLst>
              <a:path extrusionOk="0" h="82508" w="247145">
                <a:moveTo>
                  <a:pt x="106352" y="0"/>
                </a:moveTo>
                <a:lnTo>
                  <a:pt x="247145" y="0"/>
                </a:lnTo>
                <a:lnTo>
                  <a:pt x="34063" y="82508"/>
                </a:lnTo>
                <a:lnTo>
                  <a:pt x="0" y="82508"/>
                </a:lnTo>
                <a:close/>
              </a:path>
            </a:pathLst>
          </a:custGeom>
          <a:noFill/>
          <a:ln cap="flat" cmpd="sng" w="38100">
            <a:solidFill>
              <a:srgbClr val="F6B26B"/>
            </a:solidFill>
            <a:prstDash val="solid"/>
            <a:round/>
            <a:headEnd len="med" w="med" type="none"/>
            <a:tailEnd len="med" w="med" type="none"/>
          </a:ln>
        </p:spPr>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69"/>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Memory</a:t>
            </a:r>
            <a:endParaRPr sz="3600">
              <a:solidFill>
                <a:srgbClr val="F3F3F3"/>
              </a:solidFill>
              <a:latin typeface="Alegreya"/>
              <a:ea typeface="Alegreya"/>
              <a:cs typeface="Alegreya"/>
              <a:sym typeface="Alegreya"/>
            </a:endParaRPr>
          </a:p>
        </p:txBody>
      </p:sp>
      <p:grpSp>
        <p:nvGrpSpPr>
          <p:cNvPr id="634" name="Google Shape;634;p69"/>
          <p:cNvGrpSpPr/>
          <p:nvPr/>
        </p:nvGrpSpPr>
        <p:grpSpPr>
          <a:xfrm>
            <a:off x="7968675" y="4362700"/>
            <a:ext cx="900900" cy="554100"/>
            <a:chOff x="7968675" y="4362700"/>
            <a:chExt cx="900900" cy="554100"/>
          </a:xfrm>
        </p:grpSpPr>
        <p:sp>
          <p:nvSpPr>
            <p:cNvPr id="635" name="Google Shape;635;p69"/>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cxnSp>
          <p:nvCxnSpPr>
            <p:cNvPr id="636" name="Google Shape;636;p69"/>
            <p:cNvCxnSpPr>
              <a:stCxn id="637"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638" name="Google Shape;638;p69"/>
            <p:cNvCxnSpPr>
              <a:stCxn id="637"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639" name="Google Shape;639;p69"/>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243</a:t>
            </a:r>
            <a:endParaRPr sz="2400">
              <a:solidFill>
                <a:srgbClr val="FFFFFF"/>
              </a:solidFill>
              <a:latin typeface="Source Code Pro"/>
              <a:ea typeface="Source Code Pro"/>
              <a:cs typeface="Source Code Pro"/>
              <a:sym typeface="Source Code Pro"/>
            </a:endParaRPr>
          </a:p>
        </p:txBody>
      </p:sp>
      <p:sp>
        <p:nvSpPr>
          <p:cNvPr id="640" name="Google Shape;640;p69"/>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107</a:t>
            </a:r>
            <a:endParaRPr sz="2400">
              <a:solidFill>
                <a:srgbClr val="FFFFFF"/>
              </a:solidFill>
              <a:latin typeface="Source Code Pro"/>
              <a:ea typeface="Source Code Pro"/>
              <a:cs typeface="Source Code Pro"/>
              <a:sym typeface="Source Code Pro"/>
            </a:endParaRPr>
          </a:p>
        </p:txBody>
      </p:sp>
      <p:sp>
        <p:nvSpPr>
          <p:cNvPr id="641" name="Google Shape;641;p69"/>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117</a:t>
            </a:r>
            <a:endParaRPr sz="2400">
              <a:solidFill>
                <a:srgbClr val="FFFFFF"/>
              </a:solidFill>
              <a:latin typeface="Source Code Pro"/>
              <a:ea typeface="Source Code Pro"/>
              <a:cs typeface="Source Code Pro"/>
              <a:sym typeface="Source Code Pro"/>
            </a:endParaRPr>
          </a:p>
        </p:txBody>
      </p:sp>
      <p:sp>
        <p:nvSpPr>
          <p:cNvPr id="642" name="Google Shape;642;p69"/>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5</a:t>
            </a:r>
            <a:endParaRPr sz="2400">
              <a:solidFill>
                <a:srgbClr val="FFFFFF"/>
              </a:solidFill>
              <a:latin typeface="Source Code Pro"/>
              <a:ea typeface="Source Code Pro"/>
              <a:cs typeface="Source Code Pro"/>
              <a:sym typeface="Source Code Pro"/>
            </a:endParaRPr>
          </a:p>
        </p:txBody>
      </p:sp>
      <p:sp>
        <p:nvSpPr>
          <p:cNvPr id="643" name="Google Shape;643;p69"/>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61</a:t>
            </a:r>
            <a:endParaRPr sz="2400">
              <a:solidFill>
                <a:srgbClr val="FFFFFF"/>
              </a:solidFill>
              <a:latin typeface="Source Code Pro"/>
              <a:ea typeface="Source Code Pro"/>
              <a:cs typeface="Source Code Pro"/>
              <a:sym typeface="Source Code Pro"/>
            </a:endParaRPr>
          </a:p>
        </p:txBody>
      </p:sp>
      <p:sp>
        <p:nvSpPr>
          <p:cNvPr id="644" name="Google Shape;644;p69"/>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645" name="Google Shape;645;p69"/>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134</a:t>
            </a:r>
            <a:endParaRPr sz="2400">
              <a:solidFill>
                <a:srgbClr val="FFFFFF"/>
              </a:solidFill>
              <a:latin typeface="Source Code Pro"/>
              <a:ea typeface="Source Code Pro"/>
              <a:cs typeface="Source Code Pro"/>
              <a:sym typeface="Source Code Pro"/>
            </a:endParaRPr>
          </a:p>
        </p:txBody>
      </p:sp>
      <p:sp>
        <p:nvSpPr>
          <p:cNvPr id="646" name="Google Shape;646;p69"/>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57</a:t>
            </a:r>
            <a:endParaRPr sz="2400">
              <a:solidFill>
                <a:srgbClr val="FFFFFF"/>
              </a:solidFill>
              <a:latin typeface="Source Code Pro"/>
              <a:ea typeface="Source Code Pro"/>
              <a:cs typeface="Source Code Pro"/>
              <a:sym typeface="Source Code Pro"/>
            </a:endParaRPr>
          </a:p>
        </p:txBody>
      </p:sp>
      <p:sp>
        <p:nvSpPr>
          <p:cNvPr id="637" name="Google Shape;637;p69"/>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213</a:t>
            </a:r>
            <a:endParaRPr sz="2400">
              <a:solidFill>
                <a:srgbClr val="FFFFFF"/>
              </a:solidFill>
              <a:latin typeface="Source Code Pro"/>
              <a:ea typeface="Source Code Pro"/>
              <a:cs typeface="Source Code Pro"/>
              <a:sym typeface="Source Code Pro"/>
            </a:endParaRPr>
          </a:p>
        </p:txBody>
      </p:sp>
      <p:sp>
        <p:nvSpPr>
          <p:cNvPr id="647" name="Google Shape;647;p69"/>
          <p:cNvSpPr txBox="1"/>
          <p:nvPr/>
        </p:nvSpPr>
        <p:spPr>
          <a:xfrm>
            <a:off x="389475" y="1977475"/>
            <a:ext cx="220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B4A7D6"/>
                </a:solidFill>
                <a:latin typeface="Alegreya"/>
                <a:ea typeface="Alegreya"/>
                <a:cs typeface="Alegreya"/>
                <a:sym typeface="Alegreya"/>
              </a:rPr>
              <a:t>“</a:t>
            </a:r>
            <a:r>
              <a:rPr lang="en" sz="3600">
                <a:solidFill>
                  <a:srgbClr val="FFFFFF"/>
                </a:solidFill>
                <a:latin typeface="Source Code Pro"/>
                <a:ea typeface="Source Code Pro"/>
                <a:cs typeface="Source Code Pro"/>
                <a:sym typeface="Source Code Pro"/>
              </a:rPr>
              <a:t>u8</a:t>
            </a:r>
            <a:r>
              <a:rPr lang="en" sz="3600">
                <a:solidFill>
                  <a:srgbClr val="B4A7D6"/>
                </a:solidFill>
                <a:latin typeface="Alegreya"/>
                <a:ea typeface="Alegreya"/>
                <a:cs typeface="Alegreya"/>
                <a:sym typeface="Alegreya"/>
              </a:rPr>
              <a:t> array”</a:t>
            </a:r>
            <a:endParaRPr sz="3600">
              <a:solidFill>
                <a:srgbClr val="B4A7D6"/>
              </a:solidFill>
              <a:latin typeface="Alegreya"/>
              <a:ea typeface="Alegreya"/>
              <a:cs typeface="Alegreya"/>
              <a:sym typeface="Alegreya"/>
            </a:endParaRPr>
          </a:p>
        </p:txBody>
      </p:sp>
      <p:sp>
        <p:nvSpPr>
          <p:cNvPr id="648" name="Google Shape;648;p69"/>
          <p:cNvSpPr txBox="1"/>
          <p:nvPr/>
        </p:nvSpPr>
        <p:spPr>
          <a:xfrm rot="-2256747">
            <a:off x="465574" y="33132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array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1000"/>
                                        <p:tgtEl>
                                          <p:spTgt spid="6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70"/>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Memory</a:t>
            </a:r>
            <a:endParaRPr sz="3600">
              <a:solidFill>
                <a:srgbClr val="F3F3F3"/>
              </a:solidFill>
              <a:latin typeface="Alegreya"/>
              <a:ea typeface="Alegreya"/>
              <a:cs typeface="Alegreya"/>
              <a:sym typeface="Alegreya"/>
            </a:endParaRPr>
          </a:p>
        </p:txBody>
      </p:sp>
      <p:grpSp>
        <p:nvGrpSpPr>
          <p:cNvPr id="654" name="Google Shape;654;p70"/>
          <p:cNvGrpSpPr/>
          <p:nvPr/>
        </p:nvGrpSpPr>
        <p:grpSpPr>
          <a:xfrm>
            <a:off x="7968675" y="4362700"/>
            <a:ext cx="900900" cy="554100"/>
            <a:chOff x="7968675" y="4362700"/>
            <a:chExt cx="900900" cy="554100"/>
          </a:xfrm>
        </p:grpSpPr>
        <p:sp>
          <p:nvSpPr>
            <p:cNvPr id="655" name="Google Shape;655;p70"/>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cxnSp>
          <p:nvCxnSpPr>
            <p:cNvPr id="656" name="Google Shape;656;p70"/>
            <p:cNvCxnSpPr>
              <a:stCxn id="657"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658" name="Google Shape;658;p70"/>
            <p:cNvCxnSpPr>
              <a:stCxn id="657"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659" name="Google Shape;659;p70"/>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243</a:t>
            </a:r>
            <a:endParaRPr sz="2400">
              <a:solidFill>
                <a:srgbClr val="FFFFFF"/>
              </a:solidFill>
              <a:latin typeface="Source Code Pro"/>
              <a:ea typeface="Source Code Pro"/>
              <a:cs typeface="Source Code Pro"/>
              <a:sym typeface="Source Code Pro"/>
            </a:endParaRPr>
          </a:p>
        </p:txBody>
      </p:sp>
      <p:sp>
        <p:nvSpPr>
          <p:cNvPr id="660" name="Google Shape;660;p70"/>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107</a:t>
            </a:r>
            <a:endParaRPr sz="2400">
              <a:solidFill>
                <a:srgbClr val="FFFFFF"/>
              </a:solidFill>
              <a:latin typeface="Source Code Pro"/>
              <a:ea typeface="Source Code Pro"/>
              <a:cs typeface="Source Code Pro"/>
              <a:sym typeface="Source Code Pro"/>
            </a:endParaRPr>
          </a:p>
        </p:txBody>
      </p:sp>
      <p:sp>
        <p:nvSpPr>
          <p:cNvPr id="661" name="Google Shape;661;p70"/>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117</a:t>
            </a:r>
            <a:endParaRPr sz="2400">
              <a:solidFill>
                <a:srgbClr val="FFFFFF"/>
              </a:solidFill>
              <a:latin typeface="Source Code Pro"/>
              <a:ea typeface="Source Code Pro"/>
              <a:cs typeface="Source Code Pro"/>
              <a:sym typeface="Source Code Pro"/>
            </a:endParaRPr>
          </a:p>
        </p:txBody>
      </p:sp>
      <p:sp>
        <p:nvSpPr>
          <p:cNvPr id="662" name="Google Shape;662;p70"/>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5</a:t>
            </a:r>
            <a:endParaRPr sz="2400">
              <a:solidFill>
                <a:srgbClr val="FFFFFF"/>
              </a:solidFill>
              <a:latin typeface="Source Code Pro"/>
              <a:ea typeface="Source Code Pro"/>
              <a:cs typeface="Source Code Pro"/>
              <a:sym typeface="Source Code Pro"/>
            </a:endParaRPr>
          </a:p>
        </p:txBody>
      </p:sp>
      <p:sp>
        <p:nvSpPr>
          <p:cNvPr id="663" name="Google Shape;663;p70"/>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61</a:t>
            </a:r>
            <a:endParaRPr sz="2400">
              <a:solidFill>
                <a:srgbClr val="FFFFFF"/>
              </a:solidFill>
              <a:latin typeface="Source Code Pro"/>
              <a:ea typeface="Source Code Pro"/>
              <a:cs typeface="Source Code Pro"/>
              <a:sym typeface="Source Code Pro"/>
            </a:endParaRPr>
          </a:p>
        </p:txBody>
      </p:sp>
      <p:sp>
        <p:nvSpPr>
          <p:cNvPr id="664" name="Google Shape;664;p70"/>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665" name="Google Shape;665;p70"/>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134</a:t>
            </a:r>
            <a:endParaRPr sz="2400">
              <a:solidFill>
                <a:srgbClr val="FFFFFF"/>
              </a:solidFill>
              <a:latin typeface="Source Code Pro"/>
              <a:ea typeface="Source Code Pro"/>
              <a:cs typeface="Source Code Pro"/>
              <a:sym typeface="Source Code Pro"/>
            </a:endParaRPr>
          </a:p>
        </p:txBody>
      </p:sp>
      <p:sp>
        <p:nvSpPr>
          <p:cNvPr id="666" name="Google Shape;666;p70"/>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57</a:t>
            </a:r>
            <a:endParaRPr sz="2400">
              <a:solidFill>
                <a:srgbClr val="FFFFFF"/>
              </a:solidFill>
              <a:latin typeface="Source Code Pro"/>
              <a:ea typeface="Source Code Pro"/>
              <a:cs typeface="Source Code Pro"/>
              <a:sym typeface="Source Code Pro"/>
            </a:endParaRPr>
          </a:p>
        </p:txBody>
      </p:sp>
      <p:sp>
        <p:nvSpPr>
          <p:cNvPr id="657" name="Google Shape;657;p70"/>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213</a:t>
            </a:r>
            <a:endParaRPr sz="2400">
              <a:solidFill>
                <a:srgbClr val="FFFFFF"/>
              </a:solidFill>
              <a:latin typeface="Source Code Pro"/>
              <a:ea typeface="Source Code Pro"/>
              <a:cs typeface="Source Code Pro"/>
              <a:sym typeface="Source Code Pro"/>
            </a:endParaRPr>
          </a:p>
        </p:txBody>
      </p:sp>
      <p:sp>
        <p:nvSpPr>
          <p:cNvPr id="667" name="Google Shape;667;p70"/>
          <p:cNvSpPr txBox="1"/>
          <p:nvPr/>
        </p:nvSpPr>
        <p:spPr>
          <a:xfrm>
            <a:off x="389475" y="1977475"/>
            <a:ext cx="220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B4A7D6"/>
                </a:solidFill>
                <a:latin typeface="Alegreya"/>
                <a:ea typeface="Alegreya"/>
                <a:cs typeface="Alegreya"/>
                <a:sym typeface="Alegreya"/>
              </a:rPr>
              <a:t>“</a:t>
            </a:r>
            <a:r>
              <a:rPr lang="en" sz="3600">
                <a:solidFill>
                  <a:srgbClr val="FFFFFF"/>
                </a:solidFill>
                <a:latin typeface="Source Code Pro"/>
                <a:ea typeface="Source Code Pro"/>
                <a:cs typeface="Source Code Pro"/>
                <a:sym typeface="Source Code Pro"/>
              </a:rPr>
              <a:t>u8</a:t>
            </a:r>
            <a:r>
              <a:rPr lang="en" sz="3600">
                <a:solidFill>
                  <a:srgbClr val="B4A7D6"/>
                </a:solidFill>
                <a:latin typeface="Alegreya"/>
                <a:ea typeface="Alegreya"/>
                <a:cs typeface="Alegreya"/>
                <a:sym typeface="Alegreya"/>
              </a:rPr>
              <a:t> array”</a:t>
            </a:r>
            <a:endParaRPr sz="3600">
              <a:solidFill>
                <a:srgbClr val="B4A7D6"/>
              </a:solidFill>
              <a:latin typeface="Alegreya"/>
              <a:ea typeface="Alegreya"/>
              <a:cs typeface="Alegreya"/>
              <a:sym typeface="Alegreya"/>
            </a:endParaRPr>
          </a:p>
        </p:txBody>
      </p:sp>
      <p:sp>
        <p:nvSpPr>
          <p:cNvPr id="668" name="Google Shape;668;p70"/>
          <p:cNvSpPr txBox="1"/>
          <p:nvPr/>
        </p:nvSpPr>
        <p:spPr>
          <a:xfrm rot="-2256747">
            <a:off x="465574" y="33132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array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669" name="Google Shape;669;p70"/>
          <p:cNvSpPr txBox="1"/>
          <p:nvPr/>
        </p:nvSpPr>
        <p:spPr>
          <a:xfrm rot="-2256747">
            <a:off x="1379974" y="33132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array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670" name="Google Shape;670;p70"/>
          <p:cNvSpPr txBox="1"/>
          <p:nvPr/>
        </p:nvSpPr>
        <p:spPr>
          <a:xfrm rot="-2256747">
            <a:off x="2294374" y="33132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array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671" name="Google Shape;671;p70"/>
          <p:cNvSpPr txBox="1"/>
          <p:nvPr/>
        </p:nvSpPr>
        <p:spPr>
          <a:xfrm rot="-2256747">
            <a:off x="3208774" y="32370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array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3</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672" name="Google Shape;672;p70"/>
          <p:cNvSpPr txBox="1"/>
          <p:nvPr/>
        </p:nvSpPr>
        <p:spPr>
          <a:xfrm rot="-2256747">
            <a:off x="4123174" y="32370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array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4</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673" name="Google Shape;673;p70"/>
          <p:cNvSpPr txBox="1"/>
          <p:nvPr/>
        </p:nvSpPr>
        <p:spPr>
          <a:xfrm rot="-2256747">
            <a:off x="5037574" y="32370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array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5</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674" name="Google Shape;674;p70"/>
          <p:cNvSpPr txBox="1"/>
          <p:nvPr/>
        </p:nvSpPr>
        <p:spPr>
          <a:xfrm rot="-2256747">
            <a:off x="5875774" y="32370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array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6</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675" name="Google Shape;675;p70"/>
          <p:cNvSpPr txBox="1"/>
          <p:nvPr/>
        </p:nvSpPr>
        <p:spPr>
          <a:xfrm rot="-2256747">
            <a:off x="6713974" y="31608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array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7</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676" name="Google Shape;676;p70"/>
          <p:cNvSpPr txBox="1"/>
          <p:nvPr/>
        </p:nvSpPr>
        <p:spPr>
          <a:xfrm rot="-2256747">
            <a:off x="7552174" y="31608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array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8</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677" name="Google Shape;677;p70"/>
          <p:cNvSpPr txBox="1"/>
          <p:nvPr/>
        </p:nvSpPr>
        <p:spPr>
          <a:xfrm rot="-2256747">
            <a:off x="8390374" y="31608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1"/>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Memory</a:t>
            </a:r>
            <a:endParaRPr sz="3600">
              <a:solidFill>
                <a:srgbClr val="F3F3F3"/>
              </a:solidFill>
              <a:latin typeface="Alegreya"/>
              <a:ea typeface="Alegreya"/>
              <a:cs typeface="Alegreya"/>
              <a:sym typeface="Alegreya"/>
            </a:endParaRPr>
          </a:p>
        </p:txBody>
      </p:sp>
      <p:grpSp>
        <p:nvGrpSpPr>
          <p:cNvPr id="683" name="Google Shape;683;p71"/>
          <p:cNvGrpSpPr/>
          <p:nvPr/>
        </p:nvGrpSpPr>
        <p:grpSpPr>
          <a:xfrm>
            <a:off x="7968675" y="4362700"/>
            <a:ext cx="900900" cy="554100"/>
            <a:chOff x="7968675" y="4362700"/>
            <a:chExt cx="900900" cy="554100"/>
          </a:xfrm>
        </p:grpSpPr>
        <p:sp>
          <p:nvSpPr>
            <p:cNvPr id="684" name="Google Shape;684;p71"/>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cxnSp>
          <p:nvCxnSpPr>
            <p:cNvPr id="685" name="Google Shape;685;p71"/>
            <p:cNvCxnSpPr>
              <a:stCxn id="686"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687" name="Google Shape;687;p71"/>
            <p:cNvCxnSpPr>
              <a:stCxn id="686"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688" name="Google Shape;688;p71"/>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243</a:t>
            </a:r>
            <a:endParaRPr sz="2400">
              <a:solidFill>
                <a:srgbClr val="FFFFFF"/>
              </a:solidFill>
              <a:latin typeface="Source Code Pro"/>
              <a:ea typeface="Source Code Pro"/>
              <a:cs typeface="Source Code Pro"/>
              <a:sym typeface="Source Code Pro"/>
            </a:endParaRPr>
          </a:p>
        </p:txBody>
      </p:sp>
      <p:sp>
        <p:nvSpPr>
          <p:cNvPr id="689" name="Google Shape;689;p71"/>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107</a:t>
            </a:r>
            <a:endParaRPr sz="2400">
              <a:solidFill>
                <a:srgbClr val="FFFFFF"/>
              </a:solidFill>
              <a:latin typeface="Source Code Pro"/>
              <a:ea typeface="Source Code Pro"/>
              <a:cs typeface="Source Code Pro"/>
              <a:sym typeface="Source Code Pro"/>
            </a:endParaRPr>
          </a:p>
        </p:txBody>
      </p:sp>
      <p:sp>
        <p:nvSpPr>
          <p:cNvPr id="690" name="Google Shape;690;p71"/>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117</a:t>
            </a:r>
            <a:endParaRPr sz="2400">
              <a:solidFill>
                <a:srgbClr val="FFFFFF"/>
              </a:solidFill>
              <a:latin typeface="Source Code Pro"/>
              <a:ea typeface="Source Code Pro"/>
              <a:cs typeface="Source Code Pro"/>
              <a:sym typeface="Source Code Pro"/>
            </a:endParaRPr>
          </a:p>
        </p:txBody>
      </p:sp>
      <p:sp>
        <p:nvSpPr>
          <p:cNvPr id="691" name="Google Shape;691;p71"/>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5</a:t>
            </a:r>
            <a:endParaRPr sz="2400">
              <a:solidFill>
                <a:srgbClr val="FFFFFF"/>
              </a:solidFill>
              <a:latin typeface="Source Code Pro"/>
              <a:ea typeface="Source Code Pro"/>
              <a:cs typeface="Source Code Pro"/>
              <a:sym typeface="Source Code Pro"/>
            </a:endParaRPr>
          </a:p>
        </p:txBody>
      </p:sp>
      <p:sp>
        <p:nvSpPr>
          <p:cNvPr id="692" name="Google Shape;692;p71"/>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61</a:t>
            </a:r>
            <a:endParaRPr sz="2400">
              <a:solidFill>
                <a:srgbClr val="FFFFFF"/>
              </a:solidFill>
              <a:latin typeface="Source Code Pro"/>
              <a:ea typeface="Source Code Pro"/>
              <a:cs typeface="Source Code Pro"/>
              <a:sym typeface="Source Code Pro"/>
            </a:endParaRPr>
          </a:p>
        </p:txBody>
      </p:sp>
      <p:sp>
        <p:nvSpPr>
          <p:cNvPr id="693" name="Google Shape;693;p71"/>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694" name="Google Shape;694;p71"/>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134</a:t>
            </a:r>
            <a:endParaRPr sz="2400">
              <a:solidFill>
                <a:srgbClr val="FFFFFF"/>
              </a:solidFill>
              <a:latin typeface="Source Code Pro"/>
              <a:ea typeface="Source Code Pro"/>
              <a:cs typeface="Source Code Pro"/>
              <a:sym typeface="Source Code Pro"/>
            </a:endParaRPr>
          </a:p>
        </p:txBody>
      </p:sp>
      <p:sp>
        <p:nvSpPr>
          <p:cNvPr id="695" name="Google Shape;695;p71"/>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57</a:t>
            </a:r>
            <a:endParaRPr sz="2400">
              <a:solidFill>
                <a:srgbClr val="FFFFFF"/>
              </a:solidFill>
              <a:latin typeface="Source Code Pro"/>
              <a:ea typeface="Source Code Pro"/>
              <a:cs typeface="Source Code Pro"/>
              <a:sym typeface="Source Code Pro"/>
            </a:endParaRPr>
          </a:p>
        </p:txBody>
      </p:sp>
      <p:sp>
        <p:nvSpPr>
          <p:cNvPr id="686" name="Google Shape;686;p71"/>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213</a:t>
            </a:r>
            <a:endParaRPr sz="2400">
              <a:solidFill>
                <a:srgbClr val="FFFFFF"/>
              </a:solidFill>
              <a:latin typeface="Source Code Pro"/>
              <a:ea typeface="Source Code Pro"/>
              <a:cs typeface="Source Code Pro"/>
              <a:sym typeface="Source Code Pro"/>
            </a:endParaRPr>
          </a:p>
        </p:txBody>
      </p:sp>
      <p:sp>
        <p:nvSpPr>
          <p:cNvPr id="696" name="Google Shape;696;p71"/>
          <p:cNvSpPr txBox="1"/>
          <p:nvPr/>
        </p:nvSpPr>
        <p:spPr>
          <a:xfrm>
            <a:off x="389475" y="1977475"/>
            <a:ext cx="29115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B4A7D6"/>
                </a:solidFill>
                <a:latin typeface="Alegreya"/>
                <a:ea typeface="Alegreya"/>
                <a:cs typeface="Alegreya"/>
                <a:sym typeface="Alegreya"/>
              </a:rPr>
              <a:t>“</a:t>
            </a:r>
            <a:r>
              <a:rPr lang="en" sz="3600">
                <a:solidFill>
                  <a:srgbClr val="93C47D"/>
                </a:solidFill>
                <a:latin typeface="Source Code Pro"/>
                <a:ea typeface="Source Code Pro"/>
                <a:cs typeface="Source Code Pro"/>
                <a:sym typeface="Source Code Pro"/>
              </a:rPr>
              <a:t>u16</a:t>
            </a:r>
            <a:r>
              <a:rPr lang="en" sz="3600">
                <a:solidFill>
                  <a:srgbClr val="B4A7D6"/>
                </a:solidFill>
                <a:latin typeface="Alegreya"/>
                <a:ea typeface="Alegreya"/>
                <a:cs typeface="Alegreya"/>
                <a:sym typeface="Alegreya"/>
              </a:rPr>
              <a:t> array”</a:t>
            </a:r>
            <a:endParaRPr sz="3600">
              <a:solidFill>
                <a:srgbClr val="B4A7D6"/>
              </a:solidFill>
              <a:latin typeface="Alegreya"/>
              <a:ea typeface="Alegreya"/>
              <a:cs typeface="Alegreya"/>
              <a:sym typeface="Alegreya"/>
            </a:endParaRPr>
          </a:p>
        </p:txBody>
      </p:sp>
      <p:sp>
        <p:nvSpPr>
          <p:cNvPr id="697" name="Google Shape;697;p71"/>
          <p:cNvSpPr txBox="1"/>
          <p:nvPr/>
        </p:nvSpPr>
        <p:spPr>
          <a:xfrm rot="-2256747">
            <a:off x="465574" y="33132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array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698" name="Google Shape;698;p71"/>
          <p:cNvSpPr txBox="1"/>
          <p:nvPr/>
        </p:nvSpPr>
        <p:spPr>
          <a:xfrm rot="-2256747">
            <a:off x="2294374" y="33132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array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699" name="Google Shape;699;p71"/>
          <p:cNvSpPr txBox="1"/>
          <p:nvPr/>
        </p:nvSpPr>
        <p:spPr>
          <a:xfrm>
            <a:off x="425775" y="5048500"/>
            <a:ext cx="1768500" cy="5541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62315</a:t>
            </a:r>
            <a:endParaRPr sz="2400">
              <a:solidFill>
                <a:srgbClr val="FFFFFF"/>
              </a:solidFill>
              <a:latin typeface="Source Code Pro"/>
              <a:ea typeface="Source Code Pro"/>
              <a:cs typeface="Source Code Pro"/>
              <a:sym typeface="Source Code Pro"/>
            </a:endParaRPr>
          </a:p>
        </p:txBody>
      </p:sp>
      <p:sp>
        <p:nvSpPr>
          <p:cNvPr id="700" name="Google Shape;700;p71"/>
          <p:cNvSpPr txBox="1"/>
          <p:nvPr/>
        </p:nvSpPr>
        <p:spPr>
          <a:xfrm>
            <a:off x="2200575" y="5048500"/>
            <a:ext cx="1768500" cy="5541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29957</a:t>
            </a:r>
            <a:endParaRPr sz="2400">
              <a:solidFill>
                <a:srgbClr val="FFFFFF"/>
              </a:solidFill>
              <a:latin typeface="Source Code Pro"/>
              <a:ea typeface="Source Code Pro"/>
              <a:cs typeface="Source Code Pro"/>
              <a:sym typeface="Source Code Pro"/>
            </a:endParaRPr>
          </a:p>
        </p:txBody>
      </p:sp>
      <p:sp>
        <p:nvSpPr>
          <p:cNvPr id="701" name="Google Shape;701;p71"/>
          <p:cNvSpPr txBox="1"/>
          <p:nvPr/>
        </p:nvSpPr>
        <p:spPr>
          <a:xfrm>
            <a:off x="3975375" y="5048500"/>
            <a:ext cx="1768500" cy="5541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15628</a:t>
            </a:r>
            <a:endParaRPr sz="2400">
              <a:solidFill>
                <a:srgbClr val="FFFFFF"/>
              </a:solidFill>
              <a:latin typeface="Source Code Pro"/>
              <a:ea typeface="Source Code Pro"/>
              <a:cs typeface="Source Code Pro"/>
              <a:sym typeface="Source Code Pro"/>
            </a:endParaRPr>
          </a:p>
        </p:txBody>
      </p:sp>
      <p:sp>
        <p:nvSpPr>
          <p:cNvPr id="702" name="Google Shape;702;p71"/>
          <p:cNvSpPr txBox="1"/>
          <p:nvPr/>
        </p:nvSpPr>
        <p:spPr>
          <a:xfrm rot="-2256747">
            <a:off x="4123174" y="32370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array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7"/>
                                        </p:tgtEl>
                                        <p:attrNameLst>
                                          <p:attrName>style.visibility</p:attrName>
                                        </p:attrNameLst>
                                      </p:cBhvr>
                                      <p:to>
                                        <p:strVal val="visible"/>
                                      </p:to>
                                    </p:set>
                                    <p:animEffect filter="fade" transition="in">
                                      <p:cBhvr>
                                        <p:cTn dur="1000"/>
                                        <p:tgtEl>
                                          <p:spTgt spid="6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9"/>
                                        </p:tgtEl>
                                        <p:attrNameLst>
                                          <p:attrName>style.visibility</p:attrName>
                                        </p:attrNameLst>
                                      </p:cBhvr>
                                      <p:to>
                                        <p:strVal val="visible"/>
                                      </p:to>
                                    </p:set>
                                    <p:animEffect filter="fade" transition="in">
                                      <p:cBhvr>
                                        <p:cTn dur="1000"/>
                                        <p:tgtEl>
                                          <p:spTgt spid="6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8"/>
                                        </p:tgtEl>
                                        <p:attrNameLst>
                                          <p:attrName>style.visibility</p:attrName>
                                        </p:attrNameLst>
                                      </p:cBhvr>
                                      <p:to>
                                        <p:strVal val="visible"/>
                                      </p:to>
                                    </p:set>
                                    <p:animEffect filter="fade" transition="in">
                                      <p:cBhvr>
                                        <p:cTn dur="1000"/>
                                        <p:tgtEl>
                                          <p:spTgt spid="6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2"/>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Memory</a:t>
            </a:r>
            <a:endParaRPr sz="3600">
              <a:solidFill>
                <a:srgbClr val="F3F3F3"/>
              </a:solidFill>
              <a:latin typeface="Alegreya"/>
              <a:ea typeface="Alegreya"/>
              <a:cs typeface="Alegreya"/>
              <a:sym typeface="Alegreya"/>
            </a:endParaRPr>
          </a:p>
        </p:txBody>
      </p:sp>
      <p:grpSp>
        <p:nvGrpSpPr>
          <p:cNvPr id="708" name="Google Shape;708;p72"/>
          <p:cNvGrpSpPr/>
          <p:nvPr/>
        </p:nvGrpSpPr>
        <p:grpSpPr>
          <a:xfrm>
            <a:off x="7968675" y="4362700"/>
            <a:ext cx="900900" cy="554100"/>
            <a:chOff x="7968675" y="4362700"/>
            <a:chExt cx="900900" cy="554100"/>
          </a:xfrm>
        </p:grpSpPr>
        <p:sp>
          <p:nvSpPr>
            <p:cNvPr id="709" name="Google Shape;709;p72"/>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cxnSp>
          <p:nvCxnSpPr>
            <p:cNvPr id="710" name="Google Shape;710;p72"/>
            <p:cNvCxnSpPr>
              <a:stCxn id="711"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712" name="Google Shape;712;p72"/>
            <p:cNvCxnSpPr>
              <a:stCxn id="711"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713" name="Google Shape;713;p72"/>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243</a:t>
            </a:r>
            <a:endParaRPr sz="2400">
              <a:solidFill>
                <a:srgbClr val="FFFFFF"/>
              </a:solidFill>
              <a:latin typeface="Source Code Pro"/>
              <a:ea typeface="Source Code Pro"/>
              <a:cs typeface="Source Code Pro"/>
              <a:sym typeface="Source Code Pro"/>
            </a:endParaRPr>
          </a:p>
        </p:txBody>
      </p:sp>
      <p:sp>
        <p:nvSpPr>
          <p:cNvPr id="714" name="Google Shape;714;p72"/>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107</a:t>
            </a:r>
            <a:endParaRPr sz="2400">
              <a:solidFill>
                <a:srgbClr val="FFFFFF"/>
              </a:solidFill>
              <a:latin typeface="Source Code Pro"/>
              <a:ea typeface="Source Code Pro"/>
              <a:cs typeface="Source Code Pro"/>
              <a:sym typeface="Source Code Pro"/>
            </a:endParaRPr>
          </a:p>
        </p:txBody>
      </p:sp>
      <p:sp>
        <p:nvSpPr>
          <p:cNvPr id="715" name="Google Shape;715;p72"/>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117</a:t>
            </a:r>
            <a:endParaRPr sz="2400">
              <a:solidFill>
                <a:srgbClr val="FFFFFF"/>
              </a:solidFill>
              <a:latin typeface="Source Code Pro"/>
              <a:ea typeface="Source Code Pro"/>
              <a:cs typeface="Source Code Pro"/>
              <a:sym typeface="Source Code Pro"/>
            </a:endParaRPr>
          </a:p>
        </p:txBody>
      </p:sp>
      <p:sp>
        <p:nvSpPr>
          <p:cNvPr id="716" name="Google Shape;716;p72"/>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5</a:t>
            </a:r>
            <a:endParaRPr sz="2400">
              <a:solidFill>
                <a:srgbClr val="FFFFFF"/>
              </a:solidFill>
              <a:latin typeface="Source Code Pro"/>
              <a:ea typeface="Source Code Pro"/>
              <a:cs typeface="Source Code Pro"/>
              <a:sym typeface="Source Code Pro"/>
            </a:endParaRPr>
          </a:p>
        </p:txBody>
      </p:sp>
      <p:sp>
        <p:nvSpPr>
          <p:cNvPr id="717" name="Google Shape;717;p72"/>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61</a:t>
            </a:r>
            <a:endParaRPr sz="2400">
              <a:solidFill>
                <a:srgbClr val="FFFFFF"/>
              </a:solidFill>
              <a:latin typeface="Source Code Pro"/>
              <a:ea typeface="Source Code Pro"/>
              <a:cs typeface="Source Code Pro"/>
              <a:sym typeface="Source Code Pro"/>
            </a:endParaRPr>
          </a:p>
        </p:txBody>
      </p:sp>
      <p:sp>
        <p:nvSpPr>
          <p:cNvPr id="718" name="Google Shape;718;p72"/>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719" name="Google Shape;719;p72"/>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134</a:t>
            </a:r>
            <a:endParaRPr sz="2400">
              <a:solidFill>
                <a:srgbClr val="FFFFFF"/>
              </a:solidFill>
              <a:latin typeface="Source Code Pro"/>
              <a:ea typeface="Source Code Pro"/>
              <a:cs typeface="Source Code Pro"/>
              <a:sym typeface="Source Code Pro"/>
            </a:endParaRPr>
          </a:p>
        </p:txBody>
      </p:sp>
      <p:sp>
        <p:nvSpPr>
          <p:cNvPr id="720" name="Google Shape;720;p72"/>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57</a:t>
            </a:r>
            <a:endParaRPr sz="2400">
              <a:solidFill>
                <a:srgbClr val="FFFFFF"/>
              </a:solidFill>
              <a:latin typeface="Source Code Pro"/>
              <a:ea typeface="Source Code Pro"/>
              <a:cs typeface="Source Code Pro"/>
              <a:sym typeface="Source Code Pro"/>
            </a:endParaRPr>
          </a:p>
        </p:txBody>
      </p:sp>
      <p:sp>
        <p:nvSpPr>
          <p:cNvPr id="711" name="Google Shape;711;p72"/>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213</a:t>
            </a:r>
            <a:endParaRPr sz="2400">
              <a:solidFill>
                <a:srgbClr val="FFFFFF"/>
              </a:solidFill>
              <a:latin typeface="Source Code Pro"/>
              <a:ea typeface="Source Code Pro"/>
              <a:cs typeface="Source Code Pro"/>
              <a:sym typeface="Source Code Pro"/>
            </a:endParaRPr>
          </a:p>
        </p:txBody>
      </p:sp>
      <p:sp>
        <p:nvSpPr>
          <p:cNvPr id="721" name="Google Shape;721;p72"/>
          <p:cNvSpPr txBox="1"/>
          <p:nvPr/>
        </p:nvSpPr>
        <p:spPr>
          <a:xfrm rot="-2256747">
            <a:off x="465574" y="33132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array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722" name="Google Shape;722;p72"/>
          <p:cNvSpPr txBox="1"/>
          <p:nvPr/>
        </p:nvSpPr>
        <p:spPr>
          <a:xfrm rot="-2256747">
            <a:off x="2294374" y="33132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array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723" name="Google Shape;723;p72"/>
          <p:cNvSpPr txBox="1"/>
          <p:nvPr/>
        </p:nvSpPr>
        <p:spPr>
          <a:xfrm rot="-2256747">
            <a:off x="4123174" y="32370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array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724" name="Google Shape;724;p72"/>
          <p:cNvSpPr txBox="1"/>
          <p:nvPr/>
        </p:nvSpPr>
        <p:spPr>
          <a:xfrm>
            <a:off x="425775" y="5048500"/>
            <a:ext cx="1768500" cy="5541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62315</a:t>
            </a:r>
            <a:endParaRPr sz="2400">
              <a:solidFill>
                <a:srgbClr val="FFFFFF"/>
              </a:solidFill>
              <a:latin typeface="Source Code Pro"/>
              <a:ea typeface="Source Code Pro"/>
              <a:cs typeface="Source Code Pro"/>
              <a:sym typeface="Source Code Pro"/>
            </a:endParaRPr>
          </a:p>
        </p:txBody>
      </p:sp>
      <p:sp>
        <p:nvSpPr>
          <p:cNvPr id="725" name="Google Shape;725;p72"/>
          <p:cNvSpPr txBox="1"/>
          <p:nvPr/>
        </p:nvSpPr>
        <p:spPr>
          <a:xfrm>
            <a:off x="2200575" y="5048500"/>
            <a:ext cx="1768500" cy="5541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29957</a:t>
            </a:r>
            <a:endParaRPr sz="2400">
              <a:solidFill>
                <a:srgbClr val="FFFFFF"/>
              </a:solidFill>
              <a:latin typeface="Source Code Pro"/>
              <a:ea typeface="Source Code Pro"/>
              <a:cs typeface="Source Code Pro"/>
              <a:sym typeface="Source Code Pro"/>
            </a:endParaRPr>
          </a:p>
        </p:txBody>
      </p:sp>
      <p:sp>
        <p:nvSpPr>
          <p:cNvPr id="726" name="Google Shape;726;p72"/>
          <p:cNvSpPr txBox="1"/>
          <p:nvPr/>
        </p:nvSpPr>
        <p:spPr>
          <a:xfrm>
            <a:off x="3975375" y="5048500"/>
            <a:ext cx="1768500" cy="5541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15628</a:t>
            </a:r>
            <a:endParaRPr sz="2400">
              <a:solidFill>
                <a:srgbClr val="FFFFFF"/>
              </a:solidFill>
              <a:latin typeface="Source Code Pro"/>
              <a:ea typeface="Source Code Pro"/>
              <a:cs typeface="Source Code Pro"/>
              <a:sym typeface="Source Code Pro"/>
            </a:endParaRPr>
          </a:p>
        </p:txBody>
      </p:sp>
      <p:sp>
        <p:nvSpPr>
          <p:cNvPr id="727" name="Google Shape;727;p72"/>
          <p:cNvSpPr txBox="1"/>
          <p:nvPr/>
        </p:nvSpPr>
        <p:spPr>
          <a:xfrm>
            <a:off x="425775" y="2152900"/>
            <a:ext cx="84873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array: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u16</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62315</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29957</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15628</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nvSpPr>
        <p:spPr>
          <a:xfrm>
            <a:off x="477350" y="1143000"/>
            <a:ext cx="8464800" cy="4442700"/>
          </a:xfrm>
          <a:prstGeom prst="rect">
            <a:avLst/>
          </a:prstGeom>
          <a:noFill/>
          <a:ln>
            <a:noFill/>
          </a:ln>
        </p:spPr>
        <p:txBody>
          <a:bodyPr anchorCtr="0" anchor="ctr" bIns="91425" lIns="91425" spcFirstLastPara="1" rIns="91425" wrap="square" tIns="91425">
            <a:noAutofit/>
          </a:bodyPr>
          <a:lstStyle/>
          <a:p>
            <a:pPr indent="-457200" lvl="0" marL="457200" rtl="0" algn="l">
              <a:spcBef>
                <a:spcPts val="0"/>
              </a:spcBef>
              <a:spcAft>
                <a:spcPts val="0"/>
              </a:spcAft>
              <a:buClr>
                <a:srgbClr val="EFEFEF"/>
              </a:buClr>
              <a:buSzPts val="3600"/>
              <a:buFont typeface="Source Sans Pro"/>
              <a:buChar char="●"/>
            </a:pPr>
            <a:r>
              <a:rPr lang="en" sz="3600">
                <a:solidFill>
                  <a:srgbClr val="EFEFEF"/>
                </a:solidFill>
                <a:latin typeface="Source Sans Pro"/>
                <a:ea typeface="Source Sans Pro"/>
                <a:cs typeface="Source Sans Pro"/>
                <a:sym typeface="Source Sans Pro"/>
              </a:rPr>
              <a:t>Web servers</a:t>
            </a:r>
            <a:endParaRPr sz="3600">
              <a:solidFill>
                <a:srgbClr val="EFEFEF"/>
              </a:solidFill>
              <a:latin typeface="Source Sans Pro"/>
              <a:ea typeface="Source Sans Pro"/>
              <a:cs typeface="Source Sans Pro"/>
              <a:sym typeface="Source Sans Pro"/>
            </a:endParaRPr>
          </a:p>
          <a:p>
            <a:pPr indent="-457200" lvl="0" marL="457200" rtl="0" algn="l">
              <a:spcBef>
                <a:spcPts val="0"/>
              </a:spcBef>
              <a:spcAft>
                <a:spcPts val="0"/>
              </a:spcAft>
              <a:buClr>
                <a:srgbClr val="EFEFEF"/>
              </a:buClr>
              <a:buSzPts val="3600"/>
              <a:buFont typeface="Source Sans Pro"/>
              <a:buChar char="●"/>
            </a:pPr>
            <a:r>
              <a:rPr lang="en" sz="3600">
                <a:solidFill>
                  <a:srgbClr val="EFEFEF"/>
                </a:solidFill>
                <a:latin typeface="Source Sans Pro"/>
                <a:ea typeface="Source Sans Pro"/>
                <a:cs typeface="Source Sans Pro"/>
                <a:sym typeface="Source Sans Pro"/>
              </a:rPr>
              <a:t>Command-Line Interfaces</a:t>
            </a:r>
            <a:endParaRPr sz="3600">
              <a:solidFill>
                <a:srgbClr val="EFEFEF"/>
              </a:solidFill>
              <a:latin typeface="Source Sans Pro"/>
              <a:ea typeface="Source Sans Pro"/>
              <a:cs typeface="Source Sans Pro"/>
              <a:sym typeface="Source Sans Pro"/>
            </a:endParaRPr>
          </a:p>
          <a:p>
            <a:pPr indent="-457200" lvl="0" marL="457200" rtl="0" algn="l">
              <a:spcBef>
                <a:spcPts val="0"/>
              </a:spcBef>
              <a:spcAft>
                <a:spcPts val="0"/>
              </a:spcAft>
              <a:buClr>
                <a:srgbClr val="EFEFEF"/>
              </a:buClr>
              <a:buSzPts val="3600"/>
              <a:buFont typeface="Source Sans Pro"/>
              <a:buChar char="●"/>
            </a:pPr>
            <a:r>
              <a:rPr lang="en" sz="3600">
                <a:solidFill>
                  <a:srgbClr val="EFEFEF"/>
                </a:solidFill>
                <a:latin typeface="Source Sans Pro"/>
                <a:ea typeface="Source Sans Pro"/>
                <a:cs typeface="Source Sans Pro"/>
                <a:sym typeface="Source Sans Pro"/>
              </a:rPr>
              <a:t>Native desktop applications</a:t>
            </a:r>
            <a:endParaRPr sz="3600">
              <a:solidFill>
                <a:srgbClr val="EFEFEF"/>
              </a:solidFill>
              <a:latin typeface="Source Sans Pro"/>
              <a:ea typeface="Source Sans Pro"/>
              <a:cs typeface="Source Sans Pro"/>
              <a:sym typeface="Source Sans Pro"/>
            </a:endParaRPr>
          </a:p>
          <a:p>
            <a:pPr indent="-457200" lvl="0" marL="457200" rtl="0" algn="l">
              <a:spcBef>
                <a:spcPts val="0"/>
              </a:spcBef>
              <a:spcAft>
                <a:spcPts val="0"/>
              </a:spcAft>
              <a:buClr>
                <a:srgbClr val="EFEFEF"/>
              </a:buClr>
              <a:buSzPts val="3600"/>
              <a:buFont typeface="Source Sans Pro"/>
              <a:buChar char="●"/>
            </a:pPr>
            <a:r>
              <a:rPr lang="en" sz="3600">
                <a:solidFill>
                  <a:srgbClr val="EFEFEF"/>
                </a:solidFill>
                <a:latin typeface="Source Sans Pro"/>
                <a:ea typeface="Source Sans Pro"/>
                <a:cs typeface="Source Sans Pro"/>
                <a:sym typeface="Source Sans Pro"/>
              </a:rPr>
              <a:t>In-browser apps via WebAssembly</a:t>
            </a:r>
            <a:endParaRPr sz="3600">
              <a:solidFill>
                <a:srgbClr val="EFEFEF"/>
              </a:solidFill>
              <a:latin typeface="Source Sans Pro"/>
              <a:ea typeface="Source Sans Pro"/>
              <a:cs typeface="Source Sans Pro"/>
              <a:sym typeface="Source Sans Pro"/>
            </a:endParaRPr>
          </a:p>
          <a:p>
            <a:pPr indent="-457200" lvl="1" marL="914400" rtl="0" algn="l">
              <a:spcBef>
                <a:spcPts val="0"/>
              </a:spcBef>
              <a:spcAft>
                <a:spcPts val="0"/>
              </a:spcAft>
              <a:buClr>
                <a:srgbClr val="F6B26B"/>
              </a:buClr>
              <a:buSzPts val="3600"/>
              <a:buFont typeface="Source Sans Pro"/>
              <a:buChar char="○"/>
            </a:pPr>
            <a:r>
              <a:rPr lang="en" sz="3600" u="sng">
                <a:solidFill>
                  <a:srgbClr val="F6B26B"/>
                </a:solidFill>
                <a:latin typeface="Source Sans Pro"/>
                <a:ea typeface="Source Sans Pro"/>
                <a:cs typeface="Source Sans Pro"/>
                <a:sym typeface="Source Sans Pro"/>
                <a:hlinkClick r:id="rId3">
                  <a:extLst>
                    <a:ext uri="{A12FA001-AC4F-418D-AE19-62706E023703}">
                      <ahyp:hlinkClr val="tx"/>
                    </a:ext>
                  </a:extLst>
                </a:hlinkClick>
              </a:rPr>
              <a:t>https://makepad.dev</a:t>
            </a:r>
            <a:endParaRPr sz="3600">
              <a:solidFill>
                <a:srgbClr val="F6B26B"/>
              </a:solidFill>
              <a:latin typeface="Source Sans Pro"/>
              <a:ea typeface="Source Sans Pro"/>
              <a:cs typeface="Source Sans Pro"/>
              <a:sym typeface="Source Sans Pro"/>
            </a:endParaRPr>
          </a:p>
          <a:p>
            <a:pPr indent="-457200" lvl="0" marL="457200" rtl="0" algn="l">
              <a:spcBef>
                <a:spcPts val="0"/>
              </a:spcBef>
              <a:spcAft>
                <a:spcPts val="0"/>
              </a:spcAft>
              <a:buClr>
                <a:srgbClr val="EFEFEF"/>
              </a:buClr>
              <a:buSzPts val="3600"/>
              <a:buFont typeface="Source Sans Pro"/>
              <a:buChar char="●"/>
            </a:pPr>
            <a:r>
              <a:rPr lang="en" sz="3600">
                <a:solidFill>
                  <a:srgbClr val="EFEFEF"/>
                </a:solidFill>
                <a:latin typeface="Source Sans Pro"/>
                <a:ea typeface="Source Sans Pro"/>
                <a:cs typeface="Source Sans Pro"/>
                <a:sym typeface="Source Sans Pro"/>
              </a:rPr>
              <a:t>Performance-intensive libraries</a:t>
            </a:r>
            <a:endParaRPr sz="3600">
              <a:solidFill>
                <a:srgbClr val="EFEFEF"/>
              </a:solidFill>
              <a:latin typeface="Source Sans Pro"/>
              <a:ea typeface="Source Sans Pro"/>
              <a:cs typeface="Source Sans Pro"/>
              <a:sym typeface="Source Sans Pro"/>
            </a:endParaRPr>
          </a:p>
          <a:p>
            <a:pPr indent="-457200" lvl="0" marL="457200" rtl="0" algn="l">
              <a:spcBef>
                <a:spcPts val="0"/>
              </a:spcBef>
              <a:spcAft>
                <a:spcPts val="0"/>
              </a:spcAft>
              <a:buClr>
                <a:srgbClr val="EFEFEF"/>
              </a:buClr>
              <a:buSzPts val="3600"/>
              <a:buFont typeface="Source Sans Pro"/>
              <a:buChar char="●"/>
            </a:pPr>
            <a:r>
              <a:rPr lang="en" sz="3600">
                <a:solidFill>
                  <a:srgbClr val="EFEFEF"/>
                </a:solidFill>
                <a:latin typeface="Source Sans Pro"/>
                <a:ea typeface="Source Sans Pro"/>
                <a:cs typeface="Source Sans Pro"/>
                <a:sym typeface="Source Sans Pro"/>
              </a:rPr>
              <a:t>Operating systems (!)</a:t>
            </a:r>
            <a:endParaRPr sz="3600">
              <a:solidFill>
                <a:srgbClr val="EFEFEF"/>
              </a:solidFill>
              <a:latin typeface="Source Sans Pro"/>
              <a:ea typeface="Source Sans Pro"/>
              <a:cs typeface="Source Sans Pro"/>
              <a:sym typeface="Source Sans Pro"/>
            </a:endParaRPr>
          </a:p>
        </p:txBody>
      </p:sp>
      <p:sp>
        <p:nvSpPr>
          <p:cNvPr id="103" name="Google Shape;103;p19"/>
          <p:cNvSpPr txBox="1"/>
          <p:nvPr/>
        </p:nvSpPr>
        <p:spPr>
          <a:xfrm>
            <a:off x="269275" y="0"/>
            <a:ext cx="8874600" cy="146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chemeClr val="accent1"/>
                </a:solidFill>
                <a:latin typeface="Alegreya"/>
                <a:ea typeface="Alegreya"/>
                <a:cs typeface="Alegreya"/>
                <a:sym typeface="Alegreya"/>
              </a:rPr>
              <a:t>What can I build with Rust?</a:t>
            </a:r>
            <a:endParaRPr sz="6000">
              <a:solidFill>
                <a:schemeClr val="accent1"/>
              </a:solidFill>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animEffect filter="fade" transition="in">
                                      <p:cBhvr>
                                        <p:cTn dur="1000"/>
                                        <p:tgtEl>
                                          <p:spTgt spid="1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animEffect filter="fade" transition="in">
                                      <p:cBhvr>
                                        <p:cTn dur="1000"/>
                                        <p:tgtEl>
                                          <p:spTgt spid="10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animEffect filter="fade" transition="in">
                                      <p:cBhvr>
                                        <p:cTn dur="1000"/>
                                        <p:tgtEl>
                                          <p:spTgt spid="10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3" st="3"/>
                                            </p:txEl>
                                          </p:spTgt>
                                        </p:tgtEl>
                                        <p:attrNameLst>
                                          <p:attrName>style.visibility</p:attrName>
                                        </p:attrNameLst>
                                      </p:cBhvr>
                                      <p:to>
                                        <p:strVal val="visible"/>
                                      </p:to>
                                    </p:set>
                                    <p:animEffect filter="fade" transition="in">
                                      <p:cBhvr>
                                        <p:cTn dur="1000"/>
                                        <p:tgtEl>
                                          <p:spTgt spid="10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4" st="4"/>
                                            </p:txEl>
                                          </p:spTgt>
                                        </p:tgtEl>
                                        <p:attrNameLst>
                                          <p:attrName>style.visibility</p:attrName>
                                        </p:attrNameLst>
                                      </p:cBhvr>
                                      <p:to>
                                        <p:strVal val="visible"/>
                                      </p:to>
                                    </p:set>
                                    <p:animEffect filter="fade" transition="in">
                                      <p:cBhvr>
                                        <p:cTn dur="1000"/>
                                        <p:tgtEl>
                                          <p:spTgt spid="10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5" st="5"/>
                                            </p:txEl>
                                          </p:spTgt>
                                        </p:tgtEl>
                                        <p:attrNameLst>
                                          <p:attrName>style.visibility</p:attrName>
                                        </p:attrNameLst>
                                      </p:cBhvr>
                                      <p:to>
                                        <p:strVal val="visible"/>
                                      </p:to>
                                    </p:set>
                                    <p:animEffect filter="fade" transition="in">
                                      <p:cBhvr>
                                        <p:cTn dur="1000"/>
                                        <p:tgtEl>
                                          <p:spTgt spid="10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6" st="6"/>
                                            </p:txEl>
                                          </p:spTgt>
                                        </p:tgtEl>
                                        <p:attrNameLst>
                                          <p:attrName>style.visibility</p:attrName>
                                        </p:attrNameLst>
                                      </p:cBhvr>
                                      <p:to>
                                        <p:strVal val="visible"/>
                                      </p:to>
                                    </p:set>
                                    <p:animEffect filter="fade" transition="in">
                                      <p:cBhvr>
                                        <p:cTn dur="1000"/>
                                        <p:tgtEl>
                                          <p:spTgt spid="102">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73"/>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Memory</a:t>
            </a:r>
            <a:endParaRPr sz="3600">
              <a:solidFill>
                <a:srgbClr val="F3F3F3"/>
              </a:solidFill>
              <a:latin typeface="Alegreya"/>
              <a:ea typeface="Alegreya"/>
              <a:cs typeface="Alegreya"/>
              <a:sym typeface="Alegreya"/>
            </a:endParaRPr>
          </a:p>
        </p:txBody>
      </p:sp>
      <p:grpSp>
        <p:nvGrpSpPr>
          <p:cNvPr id="733" name="Google Shape;733;p73"/>
          <p:cNvGrpSpPr/>
          <p:nvPr/>
        </p:nvGrpSpPr>
        <p:grpSpPr>
          <a:xfrm>
            <a:off x="7968675" y="4362700"/>
            <a:ext cx="900900" cy="554100"/>
            <a:chOff x="7968675" y="4362700"/>
            <a:chExt cx="900900" cy="554100"/>
          </a:xfrm>
        </p:grpSpPr>
        <p:sp>
          <p:nvSpPr>
            <p:cNvPr id="734" name="Google Shape;734;p73"/>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cxnSp>
          <p:nvCxnSpPr>
            <p:cNvPr id="735" name="Google Shape;735;p73"/>
            <p:cNvCxnSpPr>
              <a:stCxn id="736"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737" name="Google Shape;737;p73"/>
            <p:cNvCxnSpPr>
              <a:stCxn id="736"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738" name="Google Shape;738;p73"/>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243</a:t>
            </a:r>
            <a:endParaRPr sz="2400">
              <a:solidFill>
                <a:srgbClr val="FFFFFF"/>
              </a:solidFill>
              <a:latin typeface="Source Code Pro"/>
              <a:ea typeface="Source Code Pro"/>
              <a:cs typeface="Source Code Pro"/>
              <a:sym typeface="Source Code Pro"/>
            </a:endParaRPr>
          </a:p>
        </p:txBody>
      </p:sp>
      <p:sp>
        <p:nvSpPr>
          <p:cNvPr id="739" name="Google Shape;739;p73"/>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107</a:t>
            </a:r>
            <a:endParaRPr sz="2400">
              <a:solidFill>
                <a:srgbClr val="FFFFFF"/>
              </a:solidFill>
              <a:latin typeface="Source Code Pro"/>
              <a:ea typeface="Source Code Pro"/>
              <a:cs typeface="Source Code Pro"/>
              <a:sym typeface="Source Code Pro"/>
            </a:endParaRPr>
          </a:p>
        </p:txBody>
      </p:sp>
      <p:sp>
        <p:nvSpPr>
          <p:cNvPr id="740" name="Google Shape;740;p73"/>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117</a:t>
            </a:r>
            <a:endParaRPr sz="2400">
              <a:solidFill>
                <a:srgbClr val="FFFFFF"/>
              </a:solidFill>
              <a:latin typeface="Source Code Pro"/>
              <a:ea typeface="Source Code Pro"/>
              <a:cs typeface="Source Code Pro"/>
              <a:sym typeface="Source Code Pro"/>
            </a:endParaRPr>
          </a:p>
        </p:txBody>
      </p:sp>
      <p:sp>
        <p:nvSpPr>
          <p:cNvPr id="741" name="Google Shape;741;p73"/>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5</a:t>
            </a:r>
            <a:endParaRPr sz="2400">
              <a:solidFill>
                <a:srgbClr val="FFFFFF"/>
              </a:solidFill>
              <a:latin typeface="Source Code Pro"/>
              <a:ea typeface="Source Code Pro"/>
              <a:cs typeface="Source Code Pro"/>
              <a:sym typeface="Source Code Pro"/>
            </a:endParaRPr>
          </a:p>
        </p:txBody>
      </p:sp>
      <p:sp>
        <p:nvSpPr>
          <p:cNvPr id="742" name="Google Shape;742;p73"/>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61</a:t>
            </a:r>
            <a:endParaRPr sz="2400">
              <a:solidFill>
                <a:srgbClr val="FFFFFF"/>
              </a:solidFill>
              <a:latin typeface="Source Code Pro"/>
              <a:ea typeface="Source Code Pro"/>
              <a:cs typeface="Source Code Pro"/>
              <a:sym typeface="Source Code Pro"/>
            </a:endParaRPr>
          </a:p>
        </p:txBody>
      </p:sp>
      <p:sp>
        <p:nvSpPr>
          <p:cNvPr id="743" name="Google Shape;743;p73"/>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744" name="Google Shape;744;p73"/>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134</a:t>
            </a:r>
            <a:endParaRPr sz="2400">
              <a:solidFill>
                <a:srgbClr val="FFFFFF"/>
              </a:solidFill>
              <a:latin typeface="Source Code Pro"/>
              <a:ea typeface="Source Code Pro"/>
              <a:cs typeface="Source Code Pro"/>
              <a:sym typeface="Source Code Pro"/>
            </a:endParaRPr>
          </a:p>
        </p:txBody>
      </p:sp>
      <p:sp>
        <p:nvSpPr>
          <p:cNvPr id="745" name="Google Shape;745;p73"/>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57</a:t>
            </a:r>
            <a:endParaRPr sz="2400">
              <a:solidFill>
                <a:srgbClr val="FFFFFF"/>
              </a:solidFill>
              <a:latin typeface="Source Code Pro"/>
              <a:ea typeface="Source Code Pro"/>
              <a:cs typeface="Source Code Pro"/>
              <a:sym typeface="Source Code Pro"/>
            </a:endParaRPr>
          </a:p>
        </p:txBody>
      </p:sp>
      <p:sp>
        <p:nvSpPr>
          <p:cNvPr id="736" name="Google Shape;736;p73"/>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213</a:t>
            </a:r>
            <a:endParaRPr sz="2400">
              <a:solidFill>
                <a:srgbClr val="FFFFFF"/>
              </a:solidFill>
              <a:latin typeface="Source Code Pro"/>
              <a:ea typeface="Source Code Pro"/>
              <a:cs typeface="Source Code Pro"/>
              <a:sym typeface="Source Code Pro"/>
            </a:endParaRPr>
          </a:p>
        </p:txBody>
      </p:sp>
      <p:sp>
        <p:nvSpPr>
          <p:cNvPr id="746" name="Google Shape;746;p73"/>
          <p:cNvSpPr txBox="1"/>
          <p:nvPr/>
        </p:nvSpPr>
        <p:spPr>
          <a:xfrm rot="-2256747">
            <a:off x="465574" y="33132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array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747" name="Google Shape;747;p73"/>
          <p:cNvSpPr txBox="1"/>
          <p:nvPr/>
        </p:nvSpPr>
        <p:spPr>
          <a:xfrm rot="-2256747">
            <a:off x="4123174" y="32370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array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748" name="Google Shape;748;p73"/>
          <p:cNvSpPr txBox="1"/>
          <p:nvPr/>
        </p:nvSpPr>
        <p:spPr>
          <a:xfrm>
            <a:off x="425775" y="5048500"/>
            <a:ext cx="3549600" cy="5541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4083905797</a:t>
            </a:r>
            <a:endParaRPr sz="2400">
              <a:solidFill>
                <a:srgbClr val="FFFFFF"/>
              </a:solidFill>
              <a:latin typeface="Source Code Pro"/>
              <a:ea typeface="Source Code Pro"/>
              <a:cs typeface="Source Code Pro"/>
              <a:sym typeface="Source Code Pro"/>
            </a:endParaRPr>
          </a:p>
        </p:txBody>
      </p:sp>
      <p:sp>
        <p:nvSpPr>
          <p:cNvPr id="749" name="Google Shape;749;p73"/>
          <p:cNvSpPr txBox="1"/>
          <p:nvPr/>
        </p:nvSpPr>
        <p:spPr>
          <a:xfrm>
            <a:off x="3975375" y="5048500"/>
            <a:ext cx="3549600" cy="5541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1024230969</a:t>
            </a:r>
            <a:endParaRPr sz="2400">
              <a:solidFill>
                <a:srgbClr val="FFFFFF"/>
              </a:solidFill>
              <a:latin typeface="Source Code Pro"/>
              <a:ea typeface="Source Code Pro"/>
              <a:cs typeface="Source Code Pro"/>
              <a:sym typeface="Source Code Pro"/>
            </a:endParaRPr>
          </a:p>
        </p:txBody>
      </p:sp>
      <p:sp>
        <p:nvSpPr>
          <p:cNvPr id="750" name="Google Shape;750;p73"/>
          <p:cNvSpPr txBox="1"/>
          <p:nvPr/>
        </p:nvSpPr>
        <p:spPr>
          <a:xfrm>
            <a:off x="425775" y="2152900"/>
            <a:ext cx="89169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array: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u32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4083905797</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1024230969</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74"/>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Memory</a:t>
            </a:r>
            <a:endParaRPr sz="3600">
              <a:solidFill>
                <a:srgbClr val="F3F3F3"/>
              </a:solidFill>
              <a:latin typeface="Alegreya"/>
              <a:ea typeface="Alegreya"/>
              <a:cs typeface="Alegreya"/>
              <a:sym typeface="Alegreya"/>
            </a:endParaRPr>
          </a:p>
        </p:txBody>
      </p:sp>
      <p:grpSp>
        <p:nvGrpSpPr>
          <p:cNvPr id="756" name="Google Shape;756;p74"/>
          <p:cNvGrpSpPr/>
          <p:nvPr/>
        </p:nvGrpSpPr>
        <p:grpSpPr>
          <a:xfrm>
            <a:off x="7968675" y="4362700"/>
            <a:ext cx="900900" cy="554100"/>
            <a:chOff x="7968675" y="4362700"/>
            <a:chExt cx="900900" cy="554100"/>
          </a:xfrm>
        </p:grpSpPr>
        <p:sp>
          <p:nvSpPr>
            <p:cNvPr id="757" name="Google Shape;757;p74"/>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cxnSp>
          <p:nvCxnSpPr>
            <p:cNvPr id="758" name="Google Shape;758;p74"/>
            <p:cNvCxnSpPr>
              <a:stCxn id="759"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760" name="Google Shape;760;p74"/>
            <p:cNvCxnSpPr>
              <a:stCxn id="759"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761" name="Google Shape;761;p74"/>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243</a:t>
            </a:r>
            <a:endParaRPr sz="2400">
              <a:solidFill>
                <a:srgbClr val="FFFFFF"/>
              </a:solidFill>
              <a:latin typeface="Source Code Pro"/>
              <a:ea typeface="Source Code Pro"/>
              <a:cs typeface="Source Code Pro"/>
              <a:sym typeface="Source Code Pro"/>
            </a:endParaRPr>
          </a:p>
        </p:txBody>
      </p:sp>
      <p:sp>
        <p:nvSpPr>
          <p:cNvPr id="762" name="Google Shape;762;p74"/>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107</a:t>
            </a:r>
            <a:endParaRPr sz="2400">
              <a:solidFill>
                <a:srgbClr val="FFFFFF"/>
              </a:solidFill>
              <a:latin typeface="Source Code Pro"/>
              <a:ea typeface="Source Code Pro"/>
              <a:cs typeface="Source Code Pro"/>
              <a:sym typeface="Source Code Pro"/>
            </a:endParaRPr>
          </a:p>
        </p:txBody>
      </p:sp>
      <p:sp>
        <p:nvSpPr>
          <p:cNvPr id="763" name="Google Shape;763;p74"/>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117</a:t>
            </a:r>
            <a:endParaRPr sz="2400">
              <a:solidFill>
                <a:srgbClr val="FFFFFF"/>
              </a:solidFill>
              <a:latin typeface="Source Code Pro"/>
              <a:ea typeface="Source Code Pro"/>
              <a:cs typeface="Source Code Pro"/>
              <a:sym typeface="Source Code Pro"/>
            </a:endParaRPr>
          </a:p>
        </p:txBody>
      </p:sp>
      <p:sp>
        <p:nvSpPr>
          <p:cNvPr id="764" name="Google Shape;764;p74"/>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5</a:t>
            </a:r>
            <a:endParaRPr sz="2400">
              <a:solidFill>
                <a:srgbClr val="FFFFFF"/>
              </a:solidFill>
              <a:latin typeface="Source Code Pro"/>
              <a:ea typeface="Source Code Pro"/>
              <a:cs typeface="Source Code Pro"/>
              <a:sym typeface="Source Code Pro"/>
            </a:endParaRPr>
          </a:p>
        </p:txBody>
      </p:sp>
      <p:sp>
        <p:nvSpPr>
          <p:cNvPr id="765" name="Google Shape;765;p74"/>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61</a:t>
            </a:r>
            <a:endParaRPr sz="2400">
              <a:solidFill>
                <a:srgbClr val="FFFFFF"/>
              </a:solidFill>
              <a:latin typeface="Source Code Pro"/>
              <a:ea typeface="Source Code Pro"/>
              <a:cs typeface="Source Code Pro"/>
              <a:sym typeface="Source Code Pro"/>
            </a:endParaRPr>
          </a:p>
        </p:txBody>
      </p:sp>
      <p:sp>
        <p:nvSpPr>
          <p:cNvPr id="766" name="Google Shape;766;p74"/>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767" name="Google Shape;767;p74"/>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134</a:t>
            </a:r>
            <a:endParaRPr sz="2400">
              <a:solidFill>
                <a:srgbClr val="FFFFFF"/>
              </a:solidFill>
              <a:latin typeface="Source Code Pro"/>
              <a:ea typeface="Source Code Pro"/>
              <a:cs typeface="Source Code Pro"/>
              <a:sym typeface="Source Code Pro"/>
            </a:endParaRPr>
          </a:p>
        </p:txBody>
      </p:sp>
      <p:sp>
        <p:nvSpPr>
          <p:cNvPr id="768" name="Google Shape;768;p74"/>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57</a:t>
            </a:r>
            <a:endParaRPr sz="2400">
              <a:solidFill>
                <a:srgbClr val="FFFFFF"/>
              </a:solidFill>
              <a:latin typeface="Source Code Pro"/>
              <a:ea typeface="Source Code Pro"/>
              <a:cs typeface="Source Code Pro"/>
              <a:sym typeface="Source Code Pro"/>
            </a:endParaRPr>
          </a:p>
        </p:txBody>
      </p:sp>
      <p:sp>
        <p:nvSpPr>
          <p:cNvPr id="759" name="Google Shape;759;p74"/>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213</a:t>
            </a:r>
            <a:endParaRPr sz="2400">
              <a:solidFill>
                <a:srgbClr val="FFFFFF"/>
              </a:solidFill>
              <a:latin typeface="Source Code Pro"/>
              <a:ea typeface="Source Code Pro"/>
              <a:cs typeface="Source Code Pro"/>
              <a:sym typeface="Source Code Pro"/>
            </a:endParaRPr>
          </a:p>
        </p:txBody>
      </p:sp>
      <p:sp>
        <p:nvSpPr>
          <p:cNvPr id="769" name="Google Shape;769;p74"/>
          <p:cNvSpPr txBox="1"/>
          <p:nvPr/>
        </p:nvSpPr>
        <p:spPr>
          <a:xfrm rot="-2256747">
            <a:off x="465574" y="33132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array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0</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770" name="Google Shape;770;p74"/>
          <p:cNvSpPr txBox="1"/>
          <p:nvPr/>
        </p:nvSpPr>
        <p:spPr>
          <a:xfrm rot="-2256747">
            <a:off x="2294374" y="33132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array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771" name="Google Shape;771;p74"/>
          <p:cNvSpPr txBox="1"/>
          <p:nvPr/>
        </p:nvSpPr>
        <p:spPr>
          <a:xfrm rot="-2256747">
            <a:off x="4123174" y="32370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array</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772" name="Google Shape;772;p74"/>
          <p:cNvSpPr txBox="1"/>
          <p:nvPr/>
        </p:nvSpPr>
        <p:spPr>
          <a:xfrm>
            <a:off x="425775" y="5048500"/>
            <a:ext cx="1768500" cy="5541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62315</a:t>
            </a:r>
            <a:endParaRPr sz="2400">
              <a:solidFill>
                <a:srgbClr val="FFFFFF"/>
              </a:solidFill>
              <a:latin typeface="Source Code Pro"/>
              <a:ea typeface="Source Code Pro"/>
              <a:cs typeface="Source Code Pro"/>
              <a:sym typeface="Source Code Pro"/>
            </a:endParaRPr>
          </a:p>
        </p:txBody>
      </p:sp>
      <p:sp>
        <p:nvSpPr>
          <p:cNvPr id="773" name="Google Shape;773;p74"/>
          <p:cNvSpPr txBox="1"/>
          <p:nvPr/>
        </p:nvSpPr>
        <p:spPr>
          <a:xfrm>
            <a:off x="2200575" y="5048500"/>
            <a:ext cx="1768500" cy="5541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29957</a:t>
            </a:r>
            <a:endParaRPr sz="2400">
              <a:solidFill>
                <a:srgbClr val="FFFFFF"/>
              </a:solidFill>
              <a:latin typeface="Source Code Pro"/>
              <a:ea typeface="Source Code Pro"/>
              <a:cs typeface="Source Code Pro"/>
              <a:sym typeface="Source Code Pro"/>
            </a:endParaRPr>
          </a:p>
        </p:txBody>
      </p:sp>
      <p:sp>
        <p:nvSpPr>
          <p:cNvPr id="774" name="Google Shape;774;p74"/>
          <p:cNvSpPr txBox="1"/>
          <p:nvPr/>
        </p:nvSpPr>
        <p:spPr>
          <a:xfrm>
            <a:off x="3975375" y="5048500"/>
            <a:ext cx="1768500" cy="5541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15628</a:t>
            </a:r>
            <a:endParaRPr sz="2400">
              <a:solidFill>
                <a:srgbClr val="FFFFFF"/>
              </a:solidFill>
              <a:latin typeface="Source Code Pro"/>
              <a:ea typeface="Source Code Pro"/>
              <a:cs typeface="Source Code Pro"/>
              <a:sym typeface="Source Code Pro"/>
            </a:endParaRPr>
          </a:p>
        </p:txBody>
      </p:sp>
      <p:sp>
        <p:nvSpPr>
          <p:cNvPr id="775" name="Google Shape;775;p74"/>
          <p:cNvSpPr txBox="1"/>
          <p:nvPr/>
        </p:nvSpPr>
        <p:spPr>
          <a:xfrm>
            <a:off x="425775" y="2152900"/>
            <a:ext cx="84873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array: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u16</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62315</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29957</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15628</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75"/>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Memory</a:t>
            </a:r>
            <a:endParaRPr sz="3600">
              <a:solidFill>
                <a:srgbClr val="F3F3F3"/>
              </a:solidFill>
              <a:latin typeface="Alegreya"/>
              <a:ea typeface="Alegreya"/>
              <a:cs typeface="Alegreya"/>
              <a:sym typeface="Alegreya"/>
            </a:endParaRPr>
          </a:p>
        </p:txBody>
      </p:sp>
      <p:grpSp>
        <p:nvGrpSpPr>
          <p:cNvPr id="781" name="Google Shape;781;p75"/>
          <p:cNvGrpSpPr/>
          <p:nvPr/>
        </p:nvGrpSpPr>
        <p:grpSpPr>
          <a:xfrm>
            <a:off x="7968675" y="4362700"/>
            <a:ext cx="900900" cy="554100"/>
            <a:chOff x="7968675" y="4362700"/>
            <a:chExt cx="900900" cy="554100"/>
          </a:xfrm>
        </p:grpSpPr>
        <p:sp>
          <p:nvSpPr>
            <p:cNvPr id="782" name="Google Shape;782;p75"/>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cxnSp>
          <p:nvCxnSpPr>
            <p:cNvPr id="783" name="Google Shape;783;p75"/>
            <p:cNvCxnSpPr>
              <a:stCxn id="784"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785" name="Google Shape;785;p75"/>
            <p:cNvCxnSpPr>
              <a:stCxn id="784"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786" name="Google Shape;786;p75"/>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243</a:t>
            </a:r>
            <a:endParaRPr sz="2400">
              <a:solidFill>
                <a:srgbClr val="FFFFFF"/>
              </a:solidFill>
              <a:latin typeface="Source Code Pro"/>
              <a:ea typeface="Source Code Pro"/>
              <a:cs typeface="Source Code Pro"/>
              <a:sym typeface="Source Code Pro"/>
            </a:endParaRPr>
          </a:p>
        </p:txBody>
      </p:sp>
      <p:sp>
        <p:nvSpPr>
          <p:cNvPr id="787" name="Google Shape;787;p75"/>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107</a:t>
            </a:r>
            <a:endParaRPr sz="2400">
              <a:solidFill>
                <a:srgbClr val="FFFFFF"/>
              </a:solidFill>
              <a:latin typeface="Source Code Pro"/>
              <a:ea typeface="Source Code Pro"/>
              <a:cs typeface="Source Code Pro"/>
              <a:sym typeface="Source Code Pro"/>
            </a:endParaRPr>
          </a:p>
        </p:txBody>
      </p:sp>
      <p:sp>
        <p:nvSpPr>
          <p:cNvPr id="788" name="Google Shape;788;p75"/>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117</a:t>
            </a:r>
            <a:endParaRPr sz="2400">
              <a:solidFill>
                <a:srgbClr val="FFFFFF"/>
              </a:solidFill>
              <a:latin typeface="Source Code Pro"/>
              <a:ea typeface="Source Code Pro"/>
              <a:cs typeface="Source Code Pro"/>
              <a:sym typeface="Source Code Pro"/>
            </a:endParaRPr>
          </a:p>
        </p:txBody>
      </p:sp>
      <p:sp>
        <p:nvSpPr>
          <p:cNvPr id="789" name="Google Shape;789;p75"/>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5</a:t>
            </a:r>
            <a:endParaRPr sz="2400">
              <a:solidFill>
                <a:srgbClr val="FFFFFF"/>
              </a:solidFill>
              <a:latin typeface="Source Code Pro"/>
              <a:ea typeface="Source Code Pro"/>
              <a:cs typeface="Source Code Pro"/>
              <a:sym typeface="Source Code Pro"/>
            </a:endParaRPr>
          </a:p>
        </p:txBody>
      </p:sp>
      <p:sp>
        <p:nvSpPr>
          <p:cNvPr id="790" name="Google Shape;790;p75"/>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61</a:t>
            </a:r>
            <a:endParaRPr sz="2400">
              <a:solidFill>
                <a:srgbClr val="FFFFFF"/>
              </a:solidFill>
              <a:latin typeface="Source Code Pro"/>
              <a:ea typeface="Source Code Pro"/>
              <a:cs typeface="Source Code Pro"/>
              <a:sym typeface="Source Code Pro"/>
            </a:endParaRPr>
          </a:p>
        </p:txBody>
      </p:sp>
      <p:sp>
        <p:nvSpPr>
          <p:cNvPr id="791" name="Google Shape;791;p75"/>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792" name="Google Shape;792;p75"/>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134</a:t>
            </a:r>
            <a:endParaRPr sz="2400">
              <a:solidFill>
                <a:srgbClr val="FFFFFF"/>
              </a:solidFill>
              <a:latin typeface="Source Code Pro"/>
              <a:ea typeface="Source Code Pro"/>
              <a:cs typeface="Source Code Pro"/>
              <a:sym typeface="Source Code Pro"/>
            </a:endParaRPr>
          </a:p>
        </p:txBody>
      </p:sp>
      <p:sp>
        <p:nvSpPr>
          <p:cNvPr id="793" name="Google Shape;793;p75"/>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57</a:t>
            </a:r>
            <a:endParaRPr sz="2400">
              <a:solidFill>
                <a:srgbClr val="FFFFFF"/>
              </a:solidFill>
              <a:latin typeface="Source Code Pro"/>
              <a:ea typeface="Source Code Pro"/>
              <a:cs typeface="Source Code Pro"/>
              <a:sym typeface="Source Code Pro"/>
            </a:endParaRPr>
          </a:p>
        </p:txBody>
      </p:sp>
      <p:sp>
        <p:nvSpPr>
          <p:cNvPr id="784" name="Google Shape;784;p75"/>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213</a:t>
            </a:r>
            <a:endParaRPr sz="2400">
              <a:solidFill>
                <a:srgbClr val="FFFFFF"/>
              </a:solidFill>
              <a:latin typeface="Source Code Pro"/>
              <a:ea typeface="Source Code Pro"/>
              <a:cs typeface="Source Code Pro"/>
              <a:sym typeface="Source Code Pro"/>
            </a:endParaRPr>
          </a:p>
        </p:txBody>
      </p:sp>
      <p:sp>
        <p:nvSpPr>
          <p:cNvPr id="794" name="Google Shape;794;p75"/>
          <p:cNvSpPr txBox="1"/>
          <p:nvPr/>
        </p:nvSpPr>
        <p:spPr>
          <a:xfrm>
            <a:off x="425775" y="5048500"/>
            <a:ext cx="1768500" cy="5541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62315</a:t>
            </a:r>
            <a:endParaRPr sz="2400">
              <a:solidFill>
                <a:srgbClr val="FFFFFF"/>
              </a:solidFill>
              <a:latin typeface="Source Code Pro"/>
              <a:ea typeface="Source Code Pro"/>
              <a:cs typeface="Source Code Pro"/>
              <a:sym typeface="Source Code Pro"/>
            </a:endParaRPr>
          </a:p>
        </p:txBody>
      </p:sp>
      <p:sp>
        <p:nvSpPr>
          <p:cNvPr id="795" name="Google Shape;795;p75"/>
          <p:cNvSpPr txBox="1"/>
          <p:nvPr/>
        </p:nvSpPr>
        <p:spPr>
          <a:xfrm>
            <a:off x="2200575" y="5048500"/>
            <a:ext cx="1768500" cy="5541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29957</a:t>
            </a:r>
            <a:endParaRPr sz="2400">
              <a:solidFill>
                <a:srgbClr val="FFFFFF"/>
              </a:solidFill>
              <a:latin typeface="Source Code Pro"/>
              <a:ea typeface="Source Code Pro"/>
              <a:cs typeface="Source Code Pro"/>
              <a:sym typeface="Source Code Pro"/>
            </a:endParaRPr>
          </a:p>
        </p:txBody>
      </p:sp>
      <p:sp>
        <p:nvSpPr>
          <p:cNvPr id="796" name="Google Shape;796;p75"/>
          <p:cNvSpPr txBox="1"/>
          <p:nvPr/>
        </p:nvSpPr>
        <p:spPr>
          <a:xfrm>
            <a:off x="3975375" y="5048500"/>
            <a:ext cx="1768500" cy="5541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15628</a:t>
            </a:r>
            <a:endParaRPr sz="2400">
              <a:solidFill>
                <a:srgbClr val="FFFFFF"/>
              </a:solidFill>
              <a:latin typeface="Source Code Pro"/>
              <a:ea typeface="Source Code Pro"/>
              <a:cs typeface="Source Code Pro"/>
              <a:sym typeface="Source Code Pro"/>
            </a:endParaRPr>
          </a:p>
        </p:txBody>
      </p:sp>
      <p:sp>
        <p:nvSpPr>
          <p:cNvPr id="797" name="Google Shape;797;p75"/>
          <p:cNvSpPr txBox="1"/>
          <p:nvPr/>
        </p:nvSpPr>
        <p:spPr>
          <a:xfrm>
            <a:off x="425775" y="1848100"/>
            <a:ext cx="8487300" cy="82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point: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u16</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u16</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u16</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62315</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29957</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15628</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798" name="Google Shape;798;p75"/>
          <p:cNvSpPr txBox="1"/>
          <p:nvPr/>
        </p:nvSpPr>
        <p:spPr>
          <a:xfrm rot="-2256747">
            <a:off x="465574" y="33132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point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799" name="Google Shape;799;p75"/>
          <p:cNvSpPr txBox="1"/>
          <p:nvPr/>
        </p:nvSpPr>
        <p:spPr>
          <a:xfrm rot="-2256747">
            <a:off x="2294374" y="33132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point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800" name="Google Shape;800;p75"/>
          <p:cNvSpPr txBox="1"/>
          <p:nvPr/>
        </p:nvSpPr>
        <p:spPr>
          <a:xfrm rot="-2256747">
            <a:off x="4123174" y="32370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point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a:t>
            </a:r>
            <a:endParaRPr sz="2400">
              <a:solidFill>
                <a:srgbClr val="FFFFF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8"/>
                                        </p:tgtEl>
                                        <p:attrNameLst>
                                          <p:attrName>style.visibility</p:attrName>
                                        </p:attrNameLst>
                                      </p:cBhvr>
                                      <p:to>
                                        <p:strVal val="visible"/>
                                      </p:to>
                                    </p:set>
                                    <p:animEffect filter="fade" transition="in">
                                      <p:cBhvr>
                                        <p:cTn dur="1000"/>
                                        <p:tgtEl>
                                          <p:spTgt spid="7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gtEl>
                                        <p:attrNameLst>
                                          <p:attrName>style.visibility</p:attrName>
                                        </p:attrNameLst>
                                      </p:cBhvr>
                                      <p:to>
                                        <p:strVal val="visible"/>
                                      </p:to>
                                    </p:set>
                                    <p:animEffect filter="fade" transition="in">
                                      <p:cBhvr>
                                        <p:cTn dur="1000"/>
                                        <p:tgtEl>
                                          <p:spTgt spid="7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000"/>
                                        <p:tgtEl>
                                          <p:spTgt spid="8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76"/>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Memory</a:t>
            </a:r>
            <a:endParaRPr sz="3600">
              <a:solidFill>
                <a:srgbClr val="F3F3F3"/>
              </a:solidFill>
              <a:latin typeface="Alegreya"/>
              <a:ea typeface="Alegreya"/>
              <a:cs typeface="Alegreya"/>
              <a:sym typeface="Alegreya"/>
            </a:endParaRPr>
          </a:p>
        </p:txBody>
      </p:sp>
      <p:grpSp>
        <p:nvGrpSpPr>
          <p:cNvPr id="806" name="Google Shape;806;p76"/>
          <p:cNvGrpSpPr/>
          <p:nvPr/>
        </p:nvGrpSpPr>
        <p:grpSpPr>
          <a:xfrm>
            <a:off x="7968675" y="4362700"/>
            <a:ext cx="900900" cy="554100"/>
            <a:chOff x="7968675" y="4362700"/>
            <a:chExt cx="900900" cy="554100"/>
          </a:xfrm>
        </p:grpSpPr>
        <p:sp>
          <p:nvSpPr>
            <p:cNvPr id="807" name="Google Shape;807;p76"/>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cxnSp>
          <p:nvCxnSpPr>
            <p:cNvPr id="808" name="Google Shape;808;p76"/>
            <p:cNvCxnSpPr>
              <a:stCxn id="809"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810" name="Google Shape;810;p76"/>
            <p:cNvCxnSpPr>
              <a:stCxn id="809"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811" name="Google Shape;811;p76"/>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243</a:t>
            </a:r>
            <a:endParaRPr sz="2400">
              <a:solidFill>
                <a:srgbClr val="FFFFFF"/>
              </a:solidFill>
              <a:latin typeface="Source Code Pro"/>
              <a:ea typeface="Source Code Pro"/>
              <a:cs typeface="Source Code Pro"/>
              <a:sym typeface="Source Code Pro"/>
            </a:endParaRPr>
          </a:p>
        </p:txBody>
      </p:sp>
      <p:sp>
        <p:nvSpPr>
          <p:cNvPr id="812" name="Google Shape;812;p76"/>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107</a:t>
            </a:r>
            <a:endParaRPr sz="2400">
              <a:solidFill>
                <a:srgbClr val="FFFFFF"/>
              </a:solidFill>
              <a:latin typeface="Source Code Pro"/>
              <a:ea typeface="Source Code Pro"/>
              <a:cs typeface="Source Code Pro"/>
              <a:sym typeface="Source Code Pro"/>
            </a:endParaRPr>
          </a:p>
        </p:txBody>
      </p:sp>
      <p:sp>
        <p:nvSpPr>
          <p:cNvPr id="813" name="Google Shape;813;p76"/>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117</a:t>
            </a:r>
            <a:endParaRPr sz="2400">
              <a:solidFill>
                <a:srgbClr val="FFFFFF"/>
              </a:solidFill>
              <a:latin typeface="Source Code Pro"/>
              <a:ea typeface="Source Code Pro"/>
              <a:cs typeface="Source Code Pro"/>
              <a:sym typeface="Source Code Pro"/>
            </a:endParaRPr>
          </a:p>
        </p:txBody>
      </p:sp>
      <p:sp>
        <p:nvSpPr>
          <p:cNvPr id="814" name="Google Shape;814;p76"/>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5</a:t>
            </a:r>
            <a:endParaRPr sz="2400">
              <a:solidFill>
                <a:srgbClr val="FFFFFF"/>
              </a:solidFill>
              <a:latin typeface="Source Code Pro"/>
              <a:ea typeface="Source Code Pro"/>
              <a:cs typeface="Source Code Pro"/>
              <a:sym typeface="Source Code Pro"/>
            </a:endParaRPr>
          </a:p>
        </p:txBody>
      </p:sp>
      <p:sp>
        <p:nvSpPr>
          <p:cNvPr id="815" name="Google Shape;815;p76"/>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61</a:t>
            </a:r>
            <a:endParaRPr sz="2400">
              <a:solidFill>
                <a:srgbClr val="FFFFFF"/>
              </a:solidFill>
              <a:latin typeface="Source Code Pro"/>
              <a:ea typeface="Source Code Pro"/>
              <a:cs typeface="Source Code Pro"/>
              <a:sym typeface="Source Code Pro"/>
            </a:endParaRPr>
          </a:p>
        </p:txBody>
      </p:sp>
      <p:sp>
        <p:nvSpPr>
          <p:cNvPr id="816" name="Google Shape;816;p76"/>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817" name="Google Shape;817;p76"/>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134</a:t>
            </a:r>
            <a:endParaRPr sz="2400">
              <a:solidFill>
                <a:srgbClr val="FFFFFF"/>
              </a:solidFill>
              <a:latin typeface="Source Code Pro"/>
              <a:ea typeface="Source Code Pro"/>
              <a:cs typeface="Source Code Pro"/>
              <a:sym typeface="Source Code Pro"/>
            </a:endParaRPr>
          </a:p>
        </p:txBody>
      </p:sp>
      <p:sp>
        <p:nvSpPr>
          <p:cNvPr id="818" name="Google Shape;818;p76"/>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57</a:t>
            </a:r>
            <a:endParaRPr sz="2400">
              <a:solidFill>
                <a:srgbClr val="FFFFFF"/>
              </a:solidFill>
              <a:latin typeface="Source Code Pro"/>
              <a:ea typeface="Source Code Pro"/>
              <a:cs typeface="Source Code Pro"/>
              <a:sym typeface="Source Code Pro"/>
            </a:endParaRPr>
          </a:p>
        </p:txBody>
      </p:sp>
      <p:sp>
        <p:nvSpPr>
          <p:cNvPr id="809" name="Google Shape;809;p76"/>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213</a:t>
            </a:r>
            <a:endParaRPr sz="2400">
              <a:solidFill>
                <a:srgbClr val="FFFFFF"/>
              </a:solidFill>
              <a:latin typeface="Source Code Pro"/>
              <a:ea typeface="Source Code Pro"/>
              <a:cs typeface="Source Code Pro"/>
              <a:sym typeface="Source Code Pro"/>
            </a:endParaRPr>
          </a:p>
        </p:txBody>
      </p:sp>
      <p:sp>
        <p:nvSpPr>
          <p:cNvPr id="819" name="Google Shape;819;p76"/>
          <p:cNvSpPr txBox="1"/>
          <p:nvPr/>
        </p:nvSpPr>
        <p:spPr>
          <a:xfrm>
            <a:off x="425775" y="5048500"/>
            <a:ext cx="1768500" cy="5541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62315</a:t>
            </a:r>
            <a:endParaRPr sz="2400">
              <a:solidFill>
                <a:srgbClr val="FFFFFF"/>
              </a:solidFill>
              <a:latin typeface="Source Code Pro"/>
              <a:ea typeface="Source Code Pro"/>
              <a:cs typeface="Source Code Pro"/>
              <a:sym typeface="Source Code Pro"/>
            </a:endParaRPr>
          </a:p>
        </p:txBody>
      </p:sp>
      <p:sp>
        <p:nvSpPr>
          <p:cNvPr id="820" name="Google Shape;820;p76"/>
          <p:cNvSpPr txBox="1"/>
          <p:nvPr/>
        </p:nvSpPr>
        <p:spPr>
          <a:xfrm>
            <a:off x="2200575" y="5048500"/>
            <a:ext cx="1768500" cy="5541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29957</a:t>
            </a:r>
            <a:endParaRPr sz="2400">
              <a:solidFill>
                <a:srgbClr val="FFFFFF"/>
              </a:solidFill>
              <a:latin typeface="Source Code Pro"/>
              <a:ea typeface="Source Code Pro"/>
              <a:cs typeface="Source Code Pro"/>
              <a:sym typeface="Source Code Pro"/>
            </a:endParaRPr>
          </a:p>
        </p:txBody>
      </p:sp>
      <p:sp>
        <p:nvSpPr>
          <p:cNvPr id="821" name="Google Shape;821;p76"/>
          <p:cNvSpPr txBox="1"/>
          <p:nvPr/>
        </p:nvSpPr>
        <p:spPr>
          <a:xfrm>
            <a:off x="3975375" y="5048500"/>
            <a:ext cx="1768500" cy="5541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15628</a:t>
            </a:r>
            <a:endParaRPr sz="2400">
              <a:solidFill>
                <a:srgbClr val="FFFFFF"/>
              </a:solidFill>
              <a:latin typeface="Source Code Pro"/>
              <a:ea typeface="Source Code Pro"/>
              <a:cs typeface="Source Code Pro"/>
              <a:sym typeface="Source Code Pro"/>
            </a:endParaRPr>
          </a:p>
        </p:txBody>
      </p:sp>
      <p:sp>
        <p:nvSpPr>
          <p:cNvPr id="822" name="Google Shape;822;p76"/>
          <p:cNvSpPr txBox="1"/>
          <p:nvPr/>
        </p:nvSpPr>
        <p:spPr>
          <a:xfrm>
            <a:off x="425775" y="2076700"/>
            <a:ext cx="8487300" cy="82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pt: Point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Point</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62315</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29957</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15628</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823" name="Google Shape;823;p76"/>
          <p:cNvSpPr txBox="1"/>
          <p:nvPr/>
        </p:nvSpPr>
        <p:spPr>
          <a:xfrm rot="-2256747">
            <a:off x="465574" y="33132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pt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a:t>
            </a:r>
            <a:endParaRPr sz="2400">
              <a:solidFill>
                <a:srgbClr val="FFFFFF"/>
              </a:solidFill>
              <a:latin typeface="Source Code Pro"/>
              <a:ea typeface="Source Code Pro"/>
              <a:cs typeface="Source Code Pro"/>
              <a:sym typeface="Source Code Pro"/>
            </a:endParaRPr>
          </a:p>
        </p:txBody>
      </p:sp>
      <p:sp>
        <p:nvSpPr>
          <p:cNvPr id="824" name="Google Shape;824;p76"/>
          <p:cNvSpPr txBox="1"/>
          <p:nvPr/>
        </p:nvSpPr>
        <p:spPr>
          <a:xfrm rot="-2256747">
            <a:off x="2294374" y="33132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pt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a:t>
            </a:r>
            <a:endParaRPr sz="2400">
              <a:solidFill>
                <a:srgbClr val="FFFFFF"/>
              </a:solidFill>
              <a:latin typeface="Source Code Pro"/>
              <a:ea typeface="Source Code Pro"/>
              <a:cs typeface="Source Code Pro"/>
              <a:sym typeface="Source Code Pro"/>
            </a:endParaRPr>
          </a:p>
        </p:txBody>
      </p:sp>
      <p:sp>
        <p:nvSpPr>
          <p:cNvPr id="825" name="Google Shape;825;p76"/>
          <p:cNvSpPr txBox="1"/>
          <p:nvPr/>
        </p:nvSpPr>
        <p:spPr>
          <a:xfrm rot="-2256747">
            <a:off x="4123174" y="3237090"/>
            <a:ext cx="1768589" cy="60238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pt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z</a:t>
            </a:r>
            <a:endParaRPr sz="2400">
              <a:solidFill>
                <a:srgbClr val="FFFFFF"/>
              </a:solidFill>
              <a:latin typeface="Source Code Pro"/>
              <a:ea typeface="Source Code Pro"/>
              <a:cs typeface="Source Code Pro"/>
              <a:sym typeface="Source Code Pro"/>
            </a:endParaRPr>
          </a:p>
        </p:txBody>
      </p:sp>
      <p:sp>
        <p:nvSpPr>
          <p:cNvPr id="826" name="Google Shape;826;p76"/>
          <p:cNvSpPr txBox="1"/>
          <p:nvPr/>
        </p:nvSpPr>
        <p:spPr>
          <a:xfrm>
            <a:off x="425775" y="836800"/>
            <a:ext cx="848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a:t>
            </a:r>
            <a:r>
              <a:rPr lang="en" sz="2400">
                <a:solidFill>
                  <a:srgbClr val="FFFFFF"/>
                </a:solidFill>
                <a:latin typeface="Source Code Pro"/>
                <a:ea typeface="Source Code Pro"/>
                <a:cs typeface="Source Code Pro"/>
                <a:sym typeface="Source Code Pro"/>
              </a:rPr>
              <a:t> Point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x: u16</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 u16</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z: u16</a:t>
            </a:r>
            <a:r>
              <a:rPr lang="en" sz="2400">
                <a:solidFill>
                  <a:srgbClr val="F6B26B"/>
                </a:solidFill>
                <a:latin typeface="Source Code Pro"/>
                <a:ea typeface="Source Code Pro"/>
                <a:cs typeface="Source Code Pro"/>
                <a:sym typeface="Source Code Pro"/>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3"/>
                                        </p:tgtEl>
                                        <p:attrNameLst>
                                          <p:attrName>style.visibility</p:attrName>
                                        </p:attrNameLst>
                                      </p:cBhvr>
                                      <p:to>
                                        <p:strVal val="visible"/>
                                      </p:to>
                                    </p:set>
                                    <p:animEffect filter="fade" transition="in">
                                      <p:cBhvr>
                                        <p:cTn dur="1000"/>
                                        <p:tgtEl>
                                          <p:spTgt spid="8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1000"/>
                                        <p:tgtEl>
                                          <p:spTgt spid="8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1000"/>
                                        <p:tgtEl>
                                          <p:spTgt spid="8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77"/>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Memory</a:t>
            </a:r>
            <a:endParaRPr sz="3600">
              <a:solidFill>
                <a:srgbClr val="F3F3F3"/>
              </a:solidFill>
              <a:latin typeface="Alegreya"/>
              <a:ea typeface="Alegreya"/>
              <a:cs typeface="Alegreya"/>
              <a:sym typeface="Alegreya"/>
            </a:endParaRPr>
          </a:p>
        </p:txBody>
      </p:sp>
      <p:grpSp>
        <p:nvGrpSpPr>
          <p:cNvPr id="832" name="Google Shape;832;p77"/>
          <p:cNvGrpSpPr/>
          <p:nvPr/>
        </p:nvGrpSpPr>
        <p:grpSpPr>
          <a:xfrm>
            <a:off x="7968675" y="4362700"/>
            <a:ext cx="900900" cy="554100"/>
            <a:chOff x="7968675" y="4362700"/>
            <a:chExt cx="900900" cy="554100"/>
          </a:xfrm>
        </p:grpSpPr>
        <p:sp>
          <p:nvSpPr>
            <p:cNvPr id="833" name="Google Shape;833;p77"/>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cxnSp>
          <p:nvCxnSpPr>
            <p:cNvPr id="834" name="Google Shape;834;p77"/>
            <p:cNvCxnSpPr>
              <a:stCxn id="835"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836" name="Google Shape;836;p77"/>
            <p:cNvCxnSpPr>
              <a:stCxn id="835"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837" name="Google Shape;837;p77"/>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243</a:t>
            </a:r>
            <a:endParaRPr sz="2400">
              <a:solidFill>
                <a:srgbClr val="FFFFFF"/>
              </a:solidFill>
              <a:latin typeface="Source Code Pro"/>
              <a:ea typeface="Source Code Pro"/>
              <a:cs typeface="Source Code Pro"/>
              <a:sym typeface="Source Code Pro"/>
            </a:endParaRPr>
          </a:p>
        </p:txBody>
      </p:sp>
      <p:sp>
        <p:nvSpPr>
          <p:cNvPr id="838" name="Google Shape;838;p77"/>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107</a:t>
            </a:r>
            <a:endParaRPr sz="2400">
              <a:solidFill>
                <a:srgbClr val="FFFFFF"/>
              </a:solidFill>
              <a:latin typeface="Source Code Pro"/>
              <a:ea typeface="Source Code Pro"/>
              <a:cs typeface="Source Code Pro"/>
              <a:sym typeface="Source Code Pro"/>
            </a:endParaRPr>
          </a:p>
        </p:txBody>
      </p:sp>
      <p:sp>
        <p:nvSpPr>
          <p:cNvPr id="839" name="Google Shape;839;p77"/>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117</a:t>
            </a:r>
            <a:endParaRPr sz="2400">
              <a:solidFill>
                <a:srgbClr val="FFFFFF"/>
              </a:solidFill>
              <a:latin typeface="Source Code Pro"/>
              <a:ea typeface="Source Code Pro"/>
              <a:cs typeface="Source Code Pro"/>
              <a:sym typeface="Source Code Pro"/>
            </a:endParaRPr>
          </a:p>
        </p:txBody>
      </p:sp>
      <p:sp>
        <p:nvSpPr>
          <p:cNvPr id="840" name="Google Shape;840;p77"/>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5</a:t>
            </a:r>
            <a:endParaRPr sz="2400">
              <a:solidFill>
                <a:srgbClr val="FFFFFF"/>
              </a:solidFill>
              <a:latin typeface="Source Code Pro"/>
              <a:ea typeface="Source Code Pro"/>
              <a:cs typeface="Source Code Pro"/>
              <a:sym typeface="Source Code Pro"/>
            </a:endParaRPr>
          </a:p>
        </p:txBody>
      </p:sp>
      <p:sp>
        <p:nvSpPr>
          <p:cNvPr id="841" name="Google Shape;841;p77"/>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61</a:t>
            </a:r>
            <a:endParaRPr sz="2400">
              <a:solidFill>
                <a:srgbClr val="FFFFFF"/>
              </a:solidFill>
              <a:latin typeface="Source Code Pro"/>
              <a:ea typeface="Source Code Pro"/>
              <a:cs typeface="Source Code Pro"/>
              <a:sym typeface="Source Code Pro"/>
            </a:endParaRPr>
          </a:p>
        </p:txBody>
      </p:sp>
      <p:sp>
        <p:nvSpPr>
          <p:cNvPr id="842" name="Google Shape;842;p77"/>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843" name="Google Shape;843;p77"/>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134</a:t>
            </a:r>
            <a:endParaRPr sz="2400">
              <a:solidFill>
                <a:srgbClr val="FFFFFF"/>
              </a:solidFill>
              <a:latin typeface="Source Code Pro"/>
              <a:ea typeface="Source Code Pro"/>
              <a:cs typeface="Source Code Pro"/>
              <a:sym typeface="Source Code Pro"/>
            </a:endParaRPr>
          </a:p>
        </p:txBody>
      </p:sp>
      <p:sp>
        <p:nvSpPr>
          <p:cNvPr id="844" name="Google Shape;844;p77"/>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57</a:t>
            </a:r>
            <a:endParaRPr sz="2400">
              <a:solidFill>
                <a:srgbClr val="FFFFFF"/>
              </a:solidFill>
              <a:latin typeface="Source Code Pro"/>
              <a:ea typeface="Source Code Pro"/>
              <a:cs typeface="Source Code Pro"/>
              <a:sym typeface="Source Code Pro"/>
            </a:endParaRPr>
          </a:p>
        </p:txBody>
      </p:sp>
      <p:sp>
        <p:nvSpPr>
          <p:cNvPr id="835" name="Google Shape;835;p77"/>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213</a:t>
            </a:r>
            <a:endParaRPr sz="2400">
              <a:solidFill>
                <a:srgbClr val="FFFFFF"/>
              </a:solidFill>
              <a:latin typeface="Source Code Pro"/>
              <a:ea typeface="Source Code Pro"/>
              <a:cs typeface="Source Code Pro"/>
              <a:sym typeface="Source Code Pro"/>
            </a:endParaRPr>
          </a:p>
        </p:txBody>
      </p:sp>
      <p:sp>
        <p:nvSpPr>
          <p:cNvPr id="845" name="Google Shape;845;p77"/>
          <p:cNvSpPr txBox="1"/>
          <p:nvPr/>
        </p:nvSpPr>
        <p:spPr>
          <a:xfrm>
            <a:off x="425775" y="5048500"/>
            <a:ext cx="1768500" cy="5541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62315</a:t>
            </a:r>
            <a:endParaRPr sz="2400">
              <a:solidFill>
                <a:srgbClr val="FFFFFF"/>
              </a:solidFill>
              <a:latin typeface="Source Code Pro"/>
              <a:ea typeface="Source Code Pro"/>
              <a:cs typeface="Source Code Pro"/>
              <a:sym typeface="Source Code Pro"/>
            </a:endParaRPr>
          </a:p>
        </p:txBody>
      </p:sp>
      <p:sp>
        <p:nvSpPr>
          <p:cNvPr id="846" name="Google Shape;846;p77"/>
          <p:cNvSpPr txBox="1"/>
          <p:nvPr/>
        </p:nvSpPr>
        <p:spPr>
          <a:xfrm>
            <a:off x="2200575" y="5048500"/>
            <a:ext cx="1768500" cy="5541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29957</a:t>
            </a:r>
            <a:endParaRPr sz="2400">
              <a:solidFill>
                <a:srgbClr val="FFFFFF"/>
              </a:solidFill>
              <a:latin typeface="Source Code Pro"/>
              <a:ea typeface="Source Code Pro"/>
              <a:cs typeface="Source Code Pro"/>
              <a:sym typeface="Source Code Pro"/>
            </a:endParaRPr>
          </a:p>
        </p:txBody>
      </p:sp>
      <p:sp>
        <p:nvSpPr>
          <p:cNvPr id="847" name="Google Shape;847;p77"/>
          <p:cNvSpPr txBox="1"/>
          <p:nvPr/>
        </p:nvSpPr>
        <p:spPr>
          <a:xfrm>
            <a:off x="3975375" y="5048500"/>
            <a:ext cx="1768500" cy="554100"/>
          </a:xfrm>
          <a:prstGeom prst="rect">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15628</a:t>
            </a:r>
            <a:endParaRPr sz="2400">
              <a:solidFill>
                <a:srgbClr val="FFFFFF"/>
              </a:solidFill>
              <a:latin typeface="Source Code Pro"/>
              <a:ea typeface="Source Code Pro"/>
              <a:cs typeface="Source Code Pro"/>
              <a:sym typeface="Source Code Pro"/>
            </a:endParaRPr>
          </a:p>
        </p:txBody>
      </p:sp>
      <p:sp>
        <p:nvSpPr>
          <p:cNvPr id="848" name="Google Shape;848;p77"/>
          <p:cNvSpPr txBox="1"/>
          <p:nvPr/>
        </p:nvSpPr>
        <p:spPr>
          <a:xfrm>
            <a:off x="425775" y="2610100"/>
            <a:ext cx="84873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array: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u16</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62315</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29957</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15628</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849" name="Google Shape;849;p77"/>
          <p:cNvSpPr txBox="1"/>
          <p:nvPr/>
        </p:nvSpPr>
        <p:spPr>
          <a:xfrm>
            <a:off x="425775" y="1467100"/>
            <a:ext cx="8487300" cy="82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point: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u16</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u16</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u16</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62315</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29957</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15628</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850" name="Google Shape;850;p77"/>
          <p:cNvSpPr txBox="1"/>
          <p:nvPr/>
        </p:nvSpPr>
        <p:spPr>
          <a:xfrm>
            <a:off x="425775" y="836800"/>
            <a:ext cx="848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struct</a:t>
            </a:r>
            <a:r>
              <a:rPr lang="en" sz="2400">
                <a:solidFill>
                  <a:srgbClr val="FFFFFF"/>
                </a:solidFill>
                <a:latin typeface="Source Code Pro"/>
                <a:ea typeface="Source Code Pro"/>
                <a:cs typeface="Source Code Pro"/>
                <a:sym typeface="Source Code Pro"/>
              </a:rPr>
              <a:t> Point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x: u16</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 u16</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z: u16</a:t>
            </a:r>
            <a:r>
              <a:rPr lang="en" sz="2400">
                <a:solidFill>
                  <a:srgbClr val="F6B26B"/>
                </a:solidFill>
                <a:latin typeface="Source Code Pro"/>
                <a:ea typeface="Source Code Pro"/>
                <a:cs typeface="Source Code Pro"/>
                <a:sym typeface="Source Code Pro"/>
              </a:rPr>
              <a:t> }</a:t>
            </a:r>
            <a:endParaRPr/>
          </a:p>
        </p:txBody>
      </p:sp>
      <p:sp>
        <p:nvSpPr>
          <p:cNvPr id="851" name="Google Shape;851;p77"/>
          <p:cNvSpPr/>
          <p:nvPr/>
        </p:nvSpPr>
        <p:spPr>
          <a:xfrm>
            <a:off x="4707200" y="1905000"/>
            <a:ext cx="3515100" cy="1259100"/>
          </a:xfrm>
          <a:prstGeom prst="rect">
            <a:avLst/>
          </a:prstGeom>
          <a:noFill/>
          <a:ln cap="flat" cmpd="sng" w="3810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7"/>
          <p:cNvSpPr txBox="1"/>
          <p:nvPr/>
        </p:nvSpPr>
        <p:spPr>
          <a:xfrm>
            <a:off x="425775" y="2076700"/>
            <a:ext cx="8487300" cy="82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pt: Point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Point</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62315</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29957</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15628</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1000"/>
                                        <p:tgtEl>
                                          <p:spTgt spid="8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1000"/>
                                        <p:tgtEl>
                                          <p:spTgt spid="8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78"/>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6B26B"/>
                </a:solidFill>
                <a:latin typeface="Alegreya"/>
                <a:ea typeface="Alegreya"/>
                <a:cs typeface="Alegreya"/>
                <a:sym typeface="Alegreya"/>
              </a:rPr>
              <a:t>Tuples, Structs, Arrays</a:t>
            </a:r>
            <a:endParaRPr sz="3600">
              <a:solidFill>
                <a:srgbClr val="F6B26B"/>
              </a:solidFill>
              <a:latin typeface="Alegreya"/>
              <a:ea typeface="Alegreya"/>
              <a:cs typeface="Alegreya"/>
              <a:sym typeface="Alegreya"/>
            </a:endParaRPr>
          </a:p>
        </p:txBody>
      </p:sp>
      <p:sp>
        <p:nvSpPr>
          <p:cNvPr id="858" name="Google Shape;858;p78"/>
          <p:cNvSpPr txBox="1"/>
          <p:nvPr/>
        </p:nvSpPr>
        <p:spPr>
          <a:xfrm>
            <a:off x="313275" y="1027875"/>
            <a:ext cx="8637600" cy="4269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3000">
                <a:solidFill>
                  <a:srgbClr val="FFFFFF"/>
                </a:solidFill>
                <a:latin typeface="Source Sans Pro"/>
                <a:ea typeface="Source Sans Pro"/>
                <a:cs typeface="Source Sans Pro"/>
                <a:sym typeface="Source Sans Pro"/>
              </a:rPr>
              <a:t>Arrays can be iterated over</a:t>
            </a:r>
            <a:endParaRPr sz="3000">
              <a:solidFill>
                <a:srgbClr val="FFFFFF"/>
              </a:solidFill>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3000">
                <a:solidFill>
                  <a:srgbClr val="FFFFFF"/>
                </a:solidFill>
                <a:latin typeface="Source Sans Pro"/>
                <a:ea typeface="Source Sans Pro"/>
                <a:cs typeface="Source Sans Pro"/>
                <a:sym typeface="Source Sans Pro"/>
              </a:rPr>
              <a:t>Tuples and structs cannot</a:t>
            </a:r>
            <a:endParaRPr sz="3000">
              <a:solidFill>
                <a:srgbClr val="FFFFFF"/>
              </a:solidFill>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3000">
                <a:solidFill>
                  <a:srgbClr val="FFFFFF"/>
                </a:solidFill>
                <a:latin typeface="Source Sans Pro"/>
                <a:ea typeface="Source Sans Pro"/>
                <a:cs typeface="Source Sans Pro"/>
                <a:sym typeface="Source Sans Pro"/>
              </a:rPr>
              <a:t>Array elements must all have the same type</a:t>
            </a:r>
            <a:endParaRPr sz="3000">
              <a:solidFill>
                <a:srgbClr val="FFFFFF"/>
              </a:solidFill>
              <a:latin typeface="Source Sans Pro"/>
              <a:ea typeface="Source Sans Pro"/>
              <a:cs typeface="Source Sans Pro"/>
              <a:sym typeface="Source Sans Pro"/>
            </a:endParaRPr>
          </a:p>
          <a:p>
            <a:pPr indent="0" lvl="0" marL="0" rtl="0" algn="l">
              <a:lnSpc>
                <a:spcPct val="200000"/>
              </a:lnSpc>
              <a:spcBef>
                <a:spcPts val="0"/>
              </a:spcBef>
              <a:spcAft>
                <a:spcPts val="0"/>
              </a:spcAft>
              <a:buNone/>
            </a:pPr>
            <a:r>
              <a:rPr lang="en" sz="3000">
                <a:solidFill>
                  <a:srgbClr val="FFFFFF"/>
                </a:solidFill>
                <a:latin typeface="Source Sans Pro"/>
                <a:ea typeface="Source Sans Pro"/>
                <a:cs typeface="Source Sans Pro"/>
                <a:sym typeface="Source Sans Pro"/>
              </a:rPr>
              <a:t>Tuple and struct fields can be different types</a:t>
            </a:r>
            <a:endParaRPr sz="3000">
              <a:solidFill>
                <a:srgbClr val="FFFFFF"/>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rPr lang="en" sz="3000">
                <a:solidFill>
                  <a:srgbClr val="FFFFFF"/>
                </a:solidFill>
                <a:latin typeface="Source Sans Pro"/>
                <a:ea typeface="Source Sans Pro"/>
                <a:cs typeface="Source Sans Pro"/>
                <a:sym typeface="Source Sans Pro"/>
              </a:rPr>
              <a:t>In memory, they’re all represented as</a:t>
            </a:r>
            <a:br>
              <a:rPr lang="en" sz="3000">
                <a:solidFill>
                  <a:srgbClr val="FFFFFF"/>
                </a:solidFill>
                <a:latin typeface="Source Sans Pro"/>
                <a:ea typeface="Source Sans Pro"/>
                <a:cs typeface="Source Sans Pro"/>
                <a:sym typeface="Source Sans Pro"/>
              </a:rPr>
            </a:br>
            <a:r>
              <a:rPr lang="en" sz="3000">
                <a:solidFill>
                  <a:srgbClr val="FFFFFF"/>
                </a:solidFill>
                <a:latin typeface="Source Sans Pro"/>
                <a:ea typeface="Source Sans Pro"/>
                <a:cs typeface="Source Sans Pro"/>
                <a:sym typeface="Source Sans Pro"/>
              </a:rPr>
              <a:t>adjacent bytes with no extra metadata</a:t>
            </a:r>
            <a:endParaRPr sz="3000">
              <a:solidFill>
                <a:srgbClr val="FFFFFF"/>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xEl>
                                              <p:pRg end="0" st="0"/>
                                            </p:txEl>
                                          </p:spTgt>
                                        </p:tgtEl>
                                        <p:attrNameLst>
                                          <p:attrName>style.visibility</p:attrName>
                                        </p:attrNameLst>
                                      </p:cBhvr>
                                      <p:to>
                                        <p:strVal val="visible"/>
                                      </p:to>
                                    </p:set>
                                    <p:animEffect filter="fade" transition="in">
                                      <p:cBhvr>
                                        <p:cTn dur="1000"/>
                                        <p:tgtEl>
                                          <p:spTgt spid="85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xEl>
                                              <p:pRg end="1" st="1"/>
                                            </p:txEl>
                                          </p:spTgt>
                                        </p:tgtEl>
                                        <p:attrNameLst>
                                          <p:attrName>style.visibility</p:attrName>
                                        </p:attrNameLst>
                                      </p:cBhvr>
                                      <p:to>
                                        <p:strVal val="visible"/>
                                      </p:to>
                                    </p:set>
                                    <p:animEffect filter="fade" transition="in">
                                      <p:cBhvr>
                                        <p:cTn dur="1000"/>
                                        <p:tgtEl>
                                          <p:spTgt spid="85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xEl>
                                              <p:pRg end="2" st="2"/>
                                            </p:txEl>
                                          </p:spTgt>
                                        </p:tgtEl>
                                        <p:attrNameLst>
                                          <p:attrName>style.visibility</p:attrName>
                                        </p:attrNameLst>
                                      </p:cBhvr>
                                      <p:to>
                                        <p:strVal val="visible"/>
                                      </p:to>
                                    </p:set>
                                    <p:animEffect filter="fade" transition="in">
                                      <p:cBhvr>
                                        <p:cTn dur="1000"/>
                                        <p:tgtEl>
                                          <p:spTgt spid="85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xEl>
                                              <p:pRg end="3" st="3"/>
                                            </p:txEl>
                                          </p:spTgt>
                                        </p:tgtEl>
                                        <p:attrNameLst>
                                          <p:attrName>style.visibility</p:attrName>
                                        </p:attrNameLst>
                                      </p:cBhvr>
                                      <p:to>
                                        <p:strVal val="visible"/>
                                      </p:to>
                                    </p:set>
                                    <p:animEffect filter="fade" transition="in">
                                      <p:cBhvr>
                                        <p:cTn dur="1000"/>
                                        <p:tgtEl>
                                          <p:spTgt spid="85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8">
                                            <p:txEl>
                                              <p:pRg end="4" st="4"/>
                                            </p:txEl>
                                          </p:spTgt>
                                        </p:tgtEl>
                                        <p:attrNameLst>
                                          <p:attrName>style.visibility</p:attrName>
                                        </p:attrNameLst>
                                      </p:cBhvr>
                                      <p:to>
                                        <p:strVal val="visible"/>
                                      </p:to>
                                    </p:set>
                                    <p:animEffect filter="fade" transition="in">
                                      <p:cBhvr>
                                        <p:cTn dur="1000"/>
                                        <p:tgtEl>
                                          <p:spTgt spid="858">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79"/>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Review of Part 2</a:t>
            </a:r>
            <a:endParaRPr>
              <a:latin typeface="Alegreya"/>
              <a:ea typeface="Alegreya"/>
              <a:cs typeface="Alegreya"/>
              <a:sym typeface="Alegreya"/>
            </a:endParaRPr>
          </a:p>
        </p:txBody>
      </p:sp>
      <p:sp>
        <p:nvSpPr>
          <p:cNvPr id="864" name="Google Shape;864;p79"/>
          <p:cNvSpPr txBox="1"/>
          <p:nvPr>
            <p:ph idx="1" type="body"/>
          </p:nvPr>
        </p:nvSpPr>
        <p:spPr>
          <a:xfrm>
            <a:off x="483575" y="2025050"/>
            <a:ext cx="8660400" cy="315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tuples</a:t>
            </a:r>
            <a:r>
              <a:rPr lang="en">
                <a:solidFill>
                  <a:schemeClr val="lt2"/>
                </a:solidFill>
              </a:rPr>
              <a:t>            </a:t>
            </a:r>
            <a:r>
              <a:rPr lang="en" sz="2200">
                <a:solidFill>
                  <a:srgbClr val="B1E57F"/>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let </a:t>
            </a:r>
            <a:r>
              <a:rPr lang="en" sz="2200">
                <a:solidFill>
                  <a:schemeClr val="lt2"/>
                </a:solidFill>
                <a:latin typeface="Source Code Pro"/>
                <a:ea typeface="Source Code Pro"/>
                <a:cs typeface="Source Code Pro"/>
                <a:sym typeface="Source Code Pro"/>
              </a:rPr>
              <a:t>foo: </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i64</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bool</a:t>
            </a:r>
            <a:r>
              <a:rPr lang="en" sz="2200">
                <a:solidFill>
                  <a:srgbClr val="B1E57F"/>
                </a:solidFill>
                <a:latin typeface="Source Code Pro"/>
                <a:ea typeface="Source Code Pro"/>
                <a:cs typeface="Source Code Pro"/>
                <a:sym typeface="Source Code Pro"/>
              </a:rPr>
              <a:t>) = (</a:t>
            </a:r>
            <a:r>
              <a:rPr lang="en" sz="2200">
                <a:solidFill>
                  <a:schemeClr val="lt2"/>
                </a:solidFill>
                <a:latin typeface="Source Code Pro"/>
                <a:ea typeface="Source Code Pro"/>
                <a:cs typeface="Source Code Pro"/>
                <a:sym typeface="Source Code Pro"/>
              </a:rPr>
              <a:t>1, true</a:t>
            </a:r>
            <a:r>
              <a:rPr lang="en" sz="2200">
                <a:solidFill>
                  <a:srgbClr val="B1E57F"/>
                </a:solidFill>
                <a:latin typeface="Source Code Pro"/>
                <a:ea typeface="Source Code Pro"/>
                <a:cs typeface="Source Code Pro"/>
                <a:sym typeface="Source Code Pro"/>
              </a:rPr>
              <a:t>);</a:t>
            </a:r>
            <a:endParaRPr/>
          </a:p>
          <a:p>
            <a:pPr indent="0" lvl="0" marL="0" rtl="0" algn="l">
              <a:lnSpc>
                <a:spcPct val="115000"/>
              </a:lnSpc>
              <a:spcBef>
                <a:spcPts val="1600"/>
              </a:spcBef>
              <a:spcAft>
                <a:spcPts val="0"/>
              </a:spcAft>
              <a:buNone/>
            </a:pPr>
            <a:r>
              <a:rPr lang="en"/>
              <a:t>structs                   </a:t>
            </a:r>
            <a:r>
              <a:rPr lang="en" sz="2200">
                <a:solidFill>
                  <a:srgbClr val="B1E57F"/>
                </a:solidFill>
                <a:latin typeface="Source Code Pro"/>
                <a:ea typeface="Source Code Pro"/>
                <a:cs typeface="Source Code Pro"/>
                <a:sym typeface="Source Code Pro"/>
              </a:rPr>
              <a:t>struct</a:t>
            </a:r>
            <a:r>
              <a:rPr lang="en" sz="2200">
                <a:solidFill>
                  <a:srgbClr val="B1E57F"/>
                </a:solidFill>
                <a:latin typeface="Source Code Pro"/>
                <a:ea typeface="Source Code Pro"/>
                <a:cs typeface="Source Code Pro"/>
                <a:sym typeface="Source Code Pro"/>
              </a:rPr>
              <a:t> </a:t>
            </a:r>
            <a:r>
              <a:rPr lang="en" sz="2200">
                <a:solidFill>
                  <a:schemeClr val="lt2"/>
                </a:solidFill>
                <a:latin typeface="Source Code Pro"/>
                <a:ea typeface="Source Code Pro"/>
                <a:cs typeface="Source Code Pro"/>
                <a:sym typeface="Source Code Pro"/>
              </a:rPr>
              <a:t>Foo</a:t>
            </a:r>
            <a:r>
              <a:rPr lang="en" sz="2200">
                <a:solidFill>
                  <a:schemeClr val="lt2"/>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a:t>
            </a:r>
            <a:r>
              <a:rPr lang="en" sz="2200">
                <a:solidFill>
                  <a:schemeClr val="lt2"/>
                </a:solidFill>
                <a:latin typeface="Source Code Pro"/>
                <a:ea typeface="Source Code Pro"/>
                <a:cs typeface="Source Code Pro"/>
                <a:sym typeface="Source Code Pro"/>
              </a:rPr>
              <a:t>x</a:t>
            </a:r>
            <a:r>
              <a:rPr lang="en" sz="2200">
                <a:solidFill>
                  <a:schemeClr val="lt2"/>
                </a:solidFill>
                <a:latin typeface="Source Code Pro"/>
                <a:ea typeface="Source Code Pro"/>
                <a:cs typeface="Source Code Pro"/>
                <a:sym typeface="Source Code Pro"/>
              </a:rPr>
              <a:t>: i64</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a:t>
            </a:r>
            <a:r>
              <a:rPr lang="en" sz="2200">
                <a:solidFill>
                  <a:schemeClr val="lt2"/>
                </a:solidFill>
                <a:latin typeface="Source Code Pro"/>
                <a:ea typeface="Source Code Pro"/>
                <a:cs typeface="Source Code Pro"/>
                <a:sym typeface="Source Code Pro"/>
              </a:rPr>
              <a:t>is_up</a:t>
            </a:r>
            <a:r>
              <a:rPr lang="en" sz="2200">
                <a:solidFill>
                  <a:schemeClr val="lt2"/>
                </a:solidFill>
                <a:latin typeface="Source Code Pro"/>
                <a:ea typeface="Source Code Pro"/>
                <a:cs typeface="Source Code Pro"/>
                <a:sym typeface="Source Code Pro"/>
              </a:rPr>
              <a:t>: bool </a:t>
            </a:r>
            <a:r>
              <a:rPr lang="en" sz="2200">
                <a:solidFill>
                  <a:srgbClr val="B1E57F"/>
                </a:solidFill>
                <a:latin typeface="Source Code Pro"/>
                <a:ea typeface="Source Code Pro"/>
                <a:cs typeface="Source Code Pro"/>
                <a:sym typeface="Source Code Pro"/>
              </a:rPr>
              <a:t>}</a:t>
            </a:r>
            <a:endParaRPr i="1"/>
          </a:p>
          <a:p>
            <a:pPr indent="0" lvl="0" marL="0" rtl="0" algn="l">
              <a:spcBef>
                <a:spcPts val="1600"/>
              </a:spcBef>
              <a:spcAft>
                <a:spcPts val="0"/>
              </a:spcAft>
              <a:buNone/>
            </a:pPr>
            <a:r>
              <a:rPr lang="en">
                <a:solidFill>
                  <a:schemeClr val="lt2"/>
                </a:solidFill>
              </a:rPr>
              <a:t>arrays</a:t>
            </a:r>
            <a:r>
              <a:rPr lang="en">
                <a:solidFill>
                  <a:schemeClr val="lt2"/>
                </a:solidFill>
              </a:rPr>
              <a:t>                    </a:t>
            </a:r>
            <a:r>
              <a:rPr lang="en" sz="2200">
                <a:solidFill>
                  <a:srgbClr val="B1E57F"/>
                </a:solidFill>
                <a:latin typeface="Source Code Pro"/>
                <a:ea typeface="Source Code Pro"/>
                <a:cs typeface="Source Code Pro"/>
                <a:sym typeface="Source Code Pro"/>
              </a:rPr>
              <a:t>let </a:t>
            </a:r>
            <a:r>
              <a:rPr lang="en" sz="2200">
                <a:solidFill>
                  <a:schemeClr val="lt2"/>
                </a:solidFill>
                <a:latin typeface="Source Code Pro"/>
                <a:ea typeface="Source Code Pro"/>
                <a:cs typeface="Source Code Pro"/>
                <a:sym typeface="Source Code Pro"/>
              </a:rPr>
              <a:t>arr</a:t>
            </a:r>
            <a:r>
              <a:rPr lang="en" sz="2200">
                <a:solidFill>
                  <a:schemeClr val="lt2"/>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u32</a:t>
            </a:r>
            <a:r>
              <a:rPr lang="en" sz="2200">
                <a:solidFill>
                  <a:srgbClr val="B1E57F"/>
                </a:solidFill>
                <a:latin typeface="Source Code Pro"/>
                <a:ea typeface="Source Code Pro"/>
                <a:cs typeface="Source Code Pro"/>
                <a:sym typeface="Source Code Pro"/>
              </a:rPr>
              <a:t>; </a:t>
            </a:r>
            <a:r>
              <a:rPr lang="en" sz="2200">
                <a:solidFill>
                  <a:schemeClr val="lt2"/>
                </a:solidFill>
                <a:latin typeface="Source Code Pro"/>
                <a:ea typeface="Source Code Pro"/>
                <a:cs typeface="Source Code Pro"/>
                <a:sym typeface="Source Code Pro"/>
              </a:rPr>
              <a:t>3</a:t>
            </a:r>
            <a:r>
              <a:rPr lang="en" sz="2200">
                <a:solidFill>
                  <a:srgbClr val="B1E57F"/>
                </a:solidFill>
                <a:latin typeface="Source Code Pro"/>
                <a:ea typeface="Source Code Pro"/>
                <a:cs typeface="Source Code Pro"/>
                <a:sym typeface="Source Code Pro"/>
              </a:rPr>
              <a:t>] = [</a:t>
            </a:r>
            <a:r>
              <a:rPr lang="en" sz="2200">
                <a:solidFill>
                  <a:schemeClr val="lt2"/>
                </a:solidFill>
                <a:latin typeface="Source Code Pro"/>
                <a:ea typeface="Source Code Pro"/>
                <a:cs typeface="Source Code Pro"/>
                <a:sym typeface="Source Code Pro"/>
              </a:rPr>
              <a:t>1</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2</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3</a:t>
            </a:r>
            <a:r>
              <a:rPr lang="en" sz="2200">
                <a:solidFill>
                  <a:srgbClr val="B1E57F"/>
                </a:solidFill>
                <a:latin typeface="Source Code Pro"/>
                <a:ea typeface="Source Code Pro"/>
                <a:cs typeface="Source Code Pro"/>
                <a:sym typeface="Source Code Pro"/>
              </a:rPr>
              <a:t>];</a:t>
            </a:r>
            <a:endParaRPr/>
          </a:p>
          <a:p>
            <a:pPr indent="0" lvl="0" marL="0" rtl="0" algn="l">
              <a:lnSpc>
                <a:spcPct val="115000"/>
              </a:lnSpc>
              <a:spcBef>
                <a:spcPts val="1600"/>
              </a:spcBef>
              <a:spcAft>
                <a:spcPts val="1600"/>
              </a:spcAft>
              <a:buNone/>
            </a:pPr>
            <a:r>
              <a:rPr lang="en"/>
              <a:t>memory                </a:t>
            </a:r>
            <a:r>
              <a:rPr lang="en" sz="2200">
                <a:solidFill>
                  <a:srgbClr val="B1E57F"/>
                </a:solidFill>
                <a:latin typeface="Source Code Pro"/>
                <a:ea typeface="Source Code Pro"/>
                <a:cs typeface="Source Code Pro"/>
                <a:sym typeface="Source Code Pro"/>
              </a:rPr>
              <a:t>u8</a:t>
            </a:r>
            <a:r>
              <a:rPr lang="en" sz="2200">
                <a:solidFill>
                  <a:schemeClr val="lt2"/>
                </a:solidFill>
              </a:rPr>
              <a:t> is 8 bits (1 byte), </a:t>
            </a:r>
            <a:r>
              <a:rPr lang="en" sz="2200">
                <a:solidFill>
                  <a:srgbClr val="B1E57F"/>
                </a:solidFill>
                <a:latin typeface="Source Code Pro"/>
                <a:ea typeface="Source Code Pro"/>
                <a:cs typeface="Source Code Pro"/>
                <a:sym typeface="Source Code Pro"/>
              </a:rPr>
              <a:t>u16</a:t>
            </a:r>
            <a:r>
              <a:rPr lang="en" sz="2200">
                <a:solidFill>
                  <a:schemeClr val="lt2"/>
                </a:solidFill>
              </a:rPr>
              <a:t> is 16 bits (2 bytes), …</a:t>
            </a:r>
            <a:endParaRPr sz="2200">
              <a:solidFill>
                <a:srgbClr val="B1E57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xEl>
                                              <p:pRg end="0" st="0"/>
                                            </p:txEl>
                                          </p:spTgt>
                                        </p:tgtEl>
                                        <p:attrNameLst>
                                          <p:attrName>style.visibility</p:attrName>
                                        </p:attrNameLst>
                                      </p:cBhvr>
                                      <p:to>
                                        <p:strVal val="visible"/>
                                      </p:to>
                                    </p:set>
                                    <p:animEffect filter="fade" transition="in">
                                      <p:cBhvr>
                                        <p:cTn dur="500"/>
                                        <p:tgtEl>
                                          <p:spTgt spid="8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xEl>
                                              <p:pRg end="1" st="1"/>
                                            </p:txEl>
                                          </p:spTgt>
                                        </p:tgtEl>
                                        <p:attrNameLst>
                                          <p:attrName>style.visibility</p:attrName>
                                        </p:attrNameLst>
                                      </p:cBhvr>
                                      <p:to>
                                        <p:strVal val="visible"/>
                                      </p:to>
                                    </p:set>
                                    <p:animEffect filter="fade" transition="in">
                                      <p:cBhvr>
                                        <p:cTn dur="500"/>
                                        <p:tgtEl>
                                          <p:spTgt spid="8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xEl>
                                              <p:pRg end="2" st="2"/>
                                            </p:txEl>
                                          </p:spTgt>
                                        </p:tgtEl>
                                        <p:attrNameLst>
                                          <p:attrName>style.visibility</p:attrName>
                                        </p:attrNameLst>
                                      </p:cBhvr>
                                      <p:to>
                                        <p:strVal val="visible"/>
                                      </p:to>
                                    </p:set>
                                    <p:animEffect filter="fade" transition="in">
                                      <p:cBhvr>
                                        <p:cTn dur="500"/>
                                        <p:tgtEl>
                                          <p:spTgt spid="8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xEl>
                                              <p:pRg end="3" st="3"/>
                                            </p:txEl>
                                          </p:spTgt>
                                        </p:tgtEl>
                                        <p:attrNameLst>
                                          <p:attrName>style.visibility</p:attrName>
                                        </p:attrNameLst>
                                      </p:cBhvr>
                                      <p:to>
                                        <p:strVal val="visible"/>
                                      </p:to>
                                    </p:set>
                                    <p:animEffect filter="fade" transition="in">
                                      <p:cBhvr>
                                        <p:cTn dur="500"/>
                                        <p:tgtEl>
                                          <p:spTgt spid="86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80"/>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Exercises for Part 2</a:t>
            </a:r>
            <a:endParaRPr b="1">
              <a:solidFill>
                <a:srgbClr val="B1E57F"/>
              </a:solidFill>
              <a:latin typeface="Alegreya"/>
              <a:ea typeface="Alegreya"/>
              <a:cs typeface="Alegreya"/>
              <a:sym typeface="Alegreya"/>
            </a:endParaRPr>
          </a:p>
        </p:txBody>
      </p:sp>
      <p:sp>
        <p:nvSpPr>
          <p:cNvPr id="870" name="Google Shape;870;p80"/>
          <p:cNvSpPr txBox="1"/>
          <p:nvPr>
            <p:ph idx="1" type="body"/>
          </p:nvPr>
        </p:nvSpPr>
        <p:spPr>
          <a:xfrm>
            <a:off x="483575" y="2025056"/>
            <a:ext cx="81711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Follow the instructions in </a:t>
            </a:r>
            <a:r>
              <a:rPr b="1" lang="en">
                <a:latin typeface="Source Code Pro"/>
                <a:ea typeface="Source Code Pro"/>
                <a:cs typeface="Source Code Pro"/>
                <a:sym typeface="Source Code Pro"/>
              </a:rPr>
              <a:t>part2/README.md</a:t>
            </a:r>
            <a:endParaRPr b="1" u="sng">
              <a:solidFill>
                <a:schemeClr val="accent4"/>
              </a:solidFill>
              <a:latin typeface="Source Code Pro"/>
              <a:ea typeface="Source Code Pro"/>
              <a:cs typeface="Source Code Pro"/>
              <a:sym typeface="Source Code Pr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81"/>
          <p:cNvSpPr txBox="1"/>
          <p:nvPr>
            <p:ph type="title"/>
          </p:nvPr>
        </p:nvSpPr>
        <p:spPr>
          <a:xfrm>
            <a:off x="1559925" y="4682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3</a:t>
            </a:r>
            <a:r>
              <a:rPr lang="en">
                <a:latin typeface="Alegreya"/>
                <a:ea typeface="Alegreya"/>
                <a:cs typeface="Alegreya"/>
                <a:sym typeface="Alegreya"/>
              </a:rPr>
              <a:t>. Pattern Matching</a:t>
            </a:r>
            <a:endParaRPr>
              <a:latin typeface="Alegreya"/>
              <a:ea typeface="Alegreya"/>
              <a:cs typeface="Alegreya"/>
              <a:sym typeface="Alegreya"/>
            </a:endParaRPr>
          </a:p>
        </p:txBody>
      </p:sp>
      <p:sp>
        <p:nvSpPr>
          <p:cNvPr id="876" name="Google Shape;876;p81"/>
          <p:cNvSpPr txBox="1"/>
          <p:nvPr>
            <p:ph idx="1" type="body"/>
          </p:nvPr>
        </p:nvSpPr>
        <p:spPr>
          <a:xfrm>
            <a:off x="483575" y="2025056"/>
            <a:ext cx="81711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enums</a:t>
            </a:r>
            <a:endParaRPr/>
          </a:p>
          <a:p>
            <a:pPr indent="0" lvl="0" marL="0" rtl="0" algn="l">
              <a:spcBef>
                <a:spcPts val="1600"/>
              </a:spcBef>
              <a:spcAft>
                <a:spcPts val="0"/>
              </a:spcAft>
              <a:buClr>
                <a:schemeClr val="dk1"/>
              </a:buClr>
              <a:buSzPts val="1100"/>
              <a:buFont typeface="Arial"/>
              <a:buNone/>
            </a:pPr>
            <a:r>
              <a:rPr lang="en"/>
              <a:t>pattern matching</a:t>
            </a:r>
            <a:endParaRPr/>
          </a:p>
          <a:p>
            <a:pPr indent="0" lvl="0" marL="0" rtl="0" algn="l">
              <a:spcBef>
                <a:spcPts val="1600"/>
              </a:spcBef>
              <a:spcAft>
                <a:spcPts val="0"/>
              </a:spcAft>
              <a:buClr>
                <a:schemeClr val="dk1"/>
              </a:buClr>
              <a:buSzPts val="1100"/>
              <a:buFont typeface="Arial"/>
              <a:buNone/>
            </a:pPr>
            <a:r>
              <a:rPr lang="en"/>
              <a:t>methods</a:t>
            </a:r>
            <a:endParaRPr/>
          </a:p>
          <a:p>
            <a:pPr indent="0" lvl="0" marL="0" rtl="0" algn="l">
              <a:spcBef>
                <a:spcPts val="1600"/>
              </a:spcBef>
              <a:spcAft>
                <a:spcPts val="1600"/>
              </a:spcAft>
              <a:buClr>
                <a:schemeClr val="dk1"/>
              </a:buClr>
              <a:buSzPts val="1100"/>
              <a:buFont typeface="Arial"/>
              <a:buNone/>
            </a:pPr>
            <a:r>
              <a:rPr lang="en"/>
              <a:t>type parameters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6">
                                            <p:txEl>
                                              <p:pRg end="0" st="0"/>
                                            </p:txEl>
                                          </p:spTgt>
                                        </p:tgtEl>
                                        <p:attrNameLst>
                                          <p:attrName>style.visibility</p:attrName>
                                        </p:attrNameLst>
                                      </p:cBhvr>
                                      <p:to>
                                        <p:strVal val="visible"/>
                                      </p:to>
                                    </p:set>
                                    <p:animEffect filter="fade" transition="in">
                                      <p:cBhvr>
                                        <p:cTn dur="500"/>
                                        <p:tgtEl>
                                          <p:spTgt spid="8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6">
                                            <p:txEl>
                                              <p:pRg end="1" st="1"/>
                                            </p:txEl>
                                          </p:spTgt>
                                        </p:tgtEl>
                                        <p:attrNameLst>
                                          <p:attrName>style.visibility</p:attrName>
                                        </p:attrNameLst>
                                      </p:cBhvr>
                                      <p:to>
                                        <p:strVal val="visible"/>
                                      </p:to>
                                    </p:set>
                                    <p:animEffect filter="fade" transition="in">
                                      <p:cBhvr>
                                        <p:cTn dur="500"/>
                                        <p:tgtEl>
                                          <p:spTgt spid="8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6">
                                            <p:txEl>
                                              <p:pRg end="2" st="2"/>
                                            </p:txEl>
                                          </p:spTgt>
                                        </p:tgtEl>
                                        <p:attrNameLst>
                                          <p:attrName>style.visibility</p:attrName>
                                        </p:attrNameLst>
                                      </p:cBhvr>
                                      <p:to>
                                        <p:strVal val="visible"/>
                                      </p:to>
                                    </p:set>
                                    <p:animEffect filter="fade" transition="in">
                                      <p:cBhvr>
                                        <p:cTn dur="500"/>
                                        <p:tgtEl>
                                          <p:spTgt spid="8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6">
                                            <p:txEl>
                                              <p:pRg end="3" st="3"/>
                                            </p:txEl>
                                          </p:spTgt>
                                        </p:tgtEl>
                                        <p:attrNameLst>
                                          <p:attrName>style.visibility</p:attrName>
                                        </p:attrNameLst>
                                      </p:cBhvr>
                                      <p:to>
                                        <p:strVal val="visible"/>
                                      </p:to>
                                    </p:set>
                                    <p:animEffect filter="fade" transition="in">
                                      <p:cBhvr>
                                        <p:cTn dur="500"/>
                                        <p:tgtEl>
                                          <p:spTgt spid="87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82"/>
          <p:cNvSpPr txBox="1"/>
          <p:nvPr/>
        </p:nvSpPr>
        <p:spPr>
          <a:xfrm>
            <a:off x="425775" y="2970400"/>
            <a:ext cx="8487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go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Green</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stop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Red</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slow_down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Yellow</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882" name="Google Shape;882;p82"/>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Enums</a:t>
            </a:r>
            <a:endParaRPr sz="3600">
              <a:solidFill>
                <a:srgbClr val="F3F3F3"/>
              </a:solidFill>
              <a:latin typeface="Alegreya"/>
              <a:ea typeface="Alegreya"/>
              <a:cs typeface="Alegreya"/>
              <a:sym typeface="Alegreya"/>
            </a:endParaRPr>
          </a:p>
        </p:txBody>
      </p:sp>
      <p:sp>
        <p:nvSpPr>
          <p:cNvPr id="883" name="Google Shape;883;p82"/>
          <p:cNvSpPr txBox="1"/>
          <p:nvPr/>
        </p:nvSpPr>
        <p:spPr>
          <a:xfrm>
            <a:off x="425775" y="836800"/>
            <a:ext cx="8487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enum</a:t>
            </a:r>
            <a:r>
              <a:rPr lang="en" sz="2400">
                <a:solidFill>
                  <a:srgbClr val="FFFFFF"/>
                </a:solidFill>
                <a:latin typeface="Source Code Pro"/>
                <a:ea typeface="Source Code Pro"/>
                <a:cs typeface="Source Code Pro"/>
                <a:sym typeface="Source Code Pro"/>
              </a:rPr>
              <a:t> Color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Green</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Yellow</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Red</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a:p>
        </p:txBody>
      </p:sp>
      <p:sp>
        <p:nvSpPr>
          <p:cNvPr id="884" name="Google Shape;884;p82"/>
          <p:cNvSpPr txBox="1"/>
          <p:nvPr/>
        </p:nvSpPr>
        <p:spPr>
          <a:xfrm>
            <a:off x="425775" y="4265800"/>
            <a:ext cx="8487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go:</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Green</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stop</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Red</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slow_down</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Yellow</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grpSp>
        <p:nvGrpSpPr>
          <p:cNvPr id="885" name="Google Shape;885;p82"/>
          <p:cNvGrpSpPr/>
          <p:nvPr/>
        </p:nvGrpSpPr>
        <p:grpSpPr>
          <a:xfrm>
            <a:off x="2871075" y="875775"/>
            <a:ext cx="2234175" cy="554100"/>
            <a:chOff x="2871075" y="875775"/>
            <a:chExt cx="2234175" cy="554100"/>
          </a:xfrm>
        </p:grpSpPr>
        <p:cxnSp>
          <p:nvCxnSpPr>
            <p:cNvPr id="886" name="Google Shape;886;p82"/>
            <p:cNvCxnSpPr/>
            <p:nvPr/>
          </p:nvCxnSpPr>
          <p:spPr>
            <a:xfrm rot="10800000">
              <a:off x="2871075" y="1152825"/>
              <a:ext cx="1233900" cy="0"/>
            </a:xfrm>
            <a:prstGeom prst="straightConnector1">
              <a:avLst/>
            </a:prstGeom>
            <a:noFill/>
            <a:ln cap="flat" cmpd="sng" w="38100">
              <a:solidFill>
                <a:srgbClr val="B4A7D6"/>
              </a:solidFill>
              <a:prstDash val="solid"/>
              <a:round/>
              <a:headEnd len="med" w="med" type="none"/>
              <a:tailEnd len="med" w="med" type="triangle"/>
            </a:ln>
          </p:spPr>
        </p:cxnSp>
        <p:sp>
          <p:nvSpPr>
            <p:cNvPr id="887" name="Google Shape;887;p82"/>
            <p:cNvSpPr txBox="1"/>
            <p:nvPr/>
          </p:nvSpPr>
          <p:spPr>
            <a:xfrm>
              <a:off x="4242150" y="875775"/>
              <a:ext cx="8631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B4A7D6"/>
                  </a:solidFill>
                  <a:latin typeface="Source Sans Pro"/>
                  <a:ea typeface="Source Sans Pro"/>
                  <a:cs typeface="Source Sans Pro"/>
                  <a:sym typeface="Source Sans Pro"/>
                </a:rPr>
                <a:t>type</a:t>
              </a:r>
              <a:endParaRPr sz="2400">
                <a:solidFill>
                  <a:srgbClr val="B4A7D6"/>
                </a:solidFill>
                <a:latin typeface="Source Sans Pro"/>
                <a:ea typeface="Source Sans Pro"/>
                <a:cs typeface="Source Sans Pro"/>
                <a:sym typeface="Source Sans Pro"/>
              </a:endParaRPr>
            </a:p>
          </p:txBody>
        </p:sp>
      </p:grpSp>
      <p:grpSp>
        <p:nvGrpSpPr>
          <p:cNvPr id="888" name="Google Shape;888;p82"/>
          <p:cNvGrpSpPr/>
          <p:nvPr/>
        </p:nvGrpSpPr>
        <p:grpSpPr>
          <a:xfrm>
            <a:off x="2871075" y="1256775"/>
            <a:ext cx="2735775" cy="554100"/>
            <a:chOff x="2871075" y="875775"/>
            <a:chExt cx="2735775" cy="554100"/>
          </a:xfrm>
        </p:grpSpPr>
        <p:cxnSp>
          <p:nvCxnSpPr>
            <p:cNvPr id="889" name="Google Shape;889;p82"/>
            <p:cNvCxnSpPr/>
            <p:nvPr/>
          </p:nvCxnSpPr>
          <p:spPr>
            <a:xfrm rot="10800000">
              <a:off x="2871075" y="1152825"/>
              <a:ext cx="1233900" cy="0"/>
            </a:xfrm>
            <a:prstGeom prst="straightConnector1">
              <a:avLst/>
            </a:prstGeom>
            <a:noFill/>
            <a:ln cap="flat" cmpd="sng" w="38100">
              <a:solidFill>
                <a:srgbClr val="B4A7D6"/>
              </a:solidFill>
              <a:prstDash val="solid"/>
              <a:round/>
              <a:headEnd len="med" w="med" type="none"/>
              <a:tailEnd len="med" w="med" type="triangle"/>
            </a:ln>
          </p:spPr>
        </p:cxnSp>
        <p:sp>
          <p:nvSpPr>
            <p:cNvPr id="890" name="Google Shape;890;p82"/>
            <p:cNvSpPr txBox="1"/>
            <p:nvPr/>
          </p:nvSpPr>
          <p:spPr>
            <a:xfrm>
              <a:off x="4242150" y="875775"/>
              <a:ext cx="13647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B4A7D6"/>
                  </a:solidFill>
                  <a:latin typeface="Source Sans Pro"/>
                  <a:ea typeface="Source Sans Pro"/>
                  <a:cs typeface="Source Sans Pro"/>
                  <a:sym typeface="Source Sans Pro"/>
                </a:rPr>
                <a:t>variant</a:t>
              </a:r>
              <a:endParaRPr sz="2400">
                <a:solidFill>
                  <a:srgbClr val="B4A7D6"/>
                </a:solidFill>
                <a:latin typeface="Source Sans Pro"/>
                <a:ea typeface="Source Sans Pro"/>
                <a:cs typeface="Source Sans Pro"/>
                <a:sym typeface="Source Sans Pro"/>
              </a:endParaRPr>
            </a:p>
          </p:txBody>
        </p:sp>
      </p:grpSp>
      <p:grpSp>
        <p:nvGrpSpPr>
          <p:cNvPr id="891" name="Google Shape;891;p82"/>
          <p:cNvGrpSpPr/>
          <p:nvPr/>
        </p:nvGrpSpPr>
        <p:grpSpPr>
          <a:xfrm>
            <a:off x="2871075" y="1589931"/>
            <a:ext cx="2735775" cy="554100"/>
            <a:chOff x="2871075" y="875775"/>
            <a:chExt cx="2735775" cy="554100"/>
          </a:xfrm>
        </p:grpSpPr>
        <p:cxnSp>
          <p:nvCxnSpPr>
            <p:cNvPr id="892" name="Google Shape;892;p82"/>
            <p:cNvCxnSpPr/>
            <p:nvPr/>
          </p:nvCxnSpPr>
          <p:spPr>
            <a:xfrm rot="10800000">
              <a:off x="2871075" y="1152825"/>
              <a:ext cx="1233900" cy="0"/>
            </a:xfrm>
            <a:prstGeom prst="straightConnector1">
              <a:avLst/>
            </a:prstGeom>
            <a:noFill/>
            <a:ln cap="flat" cmpd="sng" w="38100">
              <a:solidFill>
                <a:srgbClr val="B4A7D6"/>
              </a:solidFill>
              <a:prstDash val="solid"/>
              <a:round/>
              <a:headEnd len="med" w="med" type="none"/>
              <a:tailEnd len="med" w="med" type="triangle"/>
            </a:ln>
          </p:spPr>
        </p:cxnSp>
        <p:sp>
          <p:nvSpPr>
            <p:cNvPr id="893" name="Google Shape;893;p82"/>
            <p:cNvSpPr txBox="1"/>
            <p:nvPr/>
          </p:nvSpPr>
          <p:spPr>
            <a:xfrm>
              <a:off x="4242150" y="875775"/>
              <a:ext cx="13647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B4A7D6"/>
                  </a:solidFill>
                  <a:latin typeface="Source Sans Pro"/>
                  <a:ea typeface="Source Sans Pro"/>
                  <a:cs typeface="Source Sans Pro"/>
                  <a:sym typeface="Source Sans Pro"/>
                </a:rPr>
                <a:t>variant</a:t>
              </a:r>
              <a:endParaRPr sz="2400">
                <a:solidFill>
                  <a:srgbClr val="B4A7D6"/>
                </a:solidFill>
                <a:latin typeface="Source Sans Pro"/>
                <a:ea typeface="Source Sans Pro"/>
                <a:cs typeface="Source Sans Pro"/>
                <a:sym typeface="Source Sans Pro"/>
              </a:endParaRPr>
            </a:p>
          </p:txBody>
        </p:sp>
      </p:grpSp>
      <p:grpSp>
        <p:nvGrpSpPr>
          <p:cNvPr id="894" name="Google Shape;894;p82"/>
          <p:cNvGrpSpPr/>
          <p:nvPr/>
        </p:nvGrpSpPr>
        <p:grpSpPr>
          <a:xfrm>
            <a:off x="2871075" y="1923088"/>
            <a:ext cx="2735775" cy="554100"/>
            <a:chOff x="2871075" y="875775"/>
            <a:chExt cx="2735775" cy="554100"/>
          </a:xfrm>
        </p:grpSpPr>
        <p:cxnSp>
          <p:nvCxnSpPr>
            <p:cNvPr id="895" name="Google Shape;895;p82"/>
            <p:cNvCxnSpPr/>
            <p:nvPr/>
          </p:nvCxnSpPr>
          <p:spPr>
            <a:xfrm rot="10800000">
              <a:off x="2871075" y="1152825"/>
              <a:ext cx="1233900" cy="0"/>
            </a:xfrm>
            <a:prstGeom prst="straightConnector1">
              <a:avLst/>
            </a:prstGeom>
            <a:noFill/>
            <a:ln cap="flat" cmpd="sng" w="38100">
              <a:solidFill>
                <a:srgbClr val="B4A7D6"/>
              </a:solidFill>
              <a:prstDash val="solid"/>
              <a:round/>
              <a:headEnd len="med" w="med" type="none"/>
              <a:tailEnd len="med" w="med" type="triangle"/>
            </a:ln>
          </p:spPr>
        </p:cxnSp>
        <p:sp>
          <p:nvSpPr>
            <p:cNvPr id="896" name="Google Shape;896;p82"/>
            <p:cNvSpPr txBox="1"/>
            <p:nvPr/>
          </p:nvSpPr>
          <p:spPr>
            <a:xfrm>
              <a:off x="4242150" y="875775"/>
              <a:ext cx="1364700" cy="554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B4A7D6"/>
                  </a:solidFill>
                  <a:latin typeface="Source Sans Pro"/>
                  <a:ea typeface="Source Sans Pro"/>
                  <a:cs typeface="Source Sans Pro"/>
                  <a:sym typeface="Source Sans Pro"/>
                </a:rPr>
                <a:t>variant</a:t>
              </a:r>
              <a:endParaRPr sz="2400">
                <a:solidFill>
                  <a:srgbClr val="B4A7D6"/>
                </a:solidFill>
                <a:latin typeface="Source Sans Pro"/>
                <a:ea typeface="Source Sans Pro"/>
                <a:cs typeface="Source Sans Pro"/>
                <a:sym typeface="Source Sans Pro"/>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xEl>
                                              <p:pRg end="0" st="0"/>
                                            </p:txEl>
                                          </p:spTgt>
                                        </p:tgtEl>
                                        <p:attrNameLst>
                                          <p:attrName>style.visibility</p:attrName>
                                        </p:attrNameLst>
                                      </p:cBhvr>
                                      <p:to>
                                        <p:strVal val="visible"/>
                                      </p:to>
                                    </p:set>
                                    <p:animEffect filter="fade" transition="in">
                                      <p:cBhvr>
                                        <p:cTn dur="1000"/>
                                        <p:tgtEl>
                                          <p:spTgt spid="8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xEl>
                                              <p:pRg end="1" st="1"/>
                                            </p:txEl>
                                          </p:spTgt>
                                        </p:tgtEl>
                                        <p:attrNameLst>
                                          <p:attrName>style.visibility</p:attrName>
                                        </p:attrNameLst>
                                      </p:cBhvr>
                                      <p:to>
                                        <p:strVal val="visible"/>
                                      </p:to>
                                    </p:set>
                                    <p:animEffect filter="fade" transition="in">
                                      <p:cBhvr>
                                        <p:cTn dur="1000"/>
                                        <p:tgtEl>
                                          <p:spTgt spid="8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1">
                                            <p:txEl>
                                              <p:pRg end="2" st="2"/>
                                            </p:txEl>
                                          </p:spTgt>
                                        </p:tgtEl>
                                        <p:attrNameLst>
                                          <p:attrName>style.visibility</p:attrName>
                                        </p:attrNameLst>
                                      </p:cBhvr>
                                      <p:to>
                                        <p:strVal val="visible"/>
                                      </p:to>
                                    </p:set>
                                    <p:animEffect filter="fade" transition="in">
                                      <p:cBhvr>
                                        <p:cTn dur="1000"/>
                                        <p:tgtEl>
                                          <p:spTgt spid="8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4"/>
                                        </p:tgtEl>
                                        <p:attrNameLst>
                                          <p:attrName>style.visibility</p:attrName>
                                        </p:attrNameLst>
                                      </p:cBhvr>
                                      <p:to>
                                        <p:strVal val="visible"/>
                                      </p:to>
                                    </p:set>
                                    <p:animEffect filter="fade" transition="in">
                                      <p:cBhvr>
                                        <p:cTn dur="1000"/>
                                        <p:tgtEl>
                                          <p:spTgt spid="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5"/>
                                        </p:tgtEl>
                                        <p:attrNameLst>
                                          <p:attrName>style.visibility</p:attrName>
                                        </p:attrNameLst>
                                      </p:cBhvr>
                                      <p:to>
                                        <p:strVal val="visible"/>
                                      </p:to>
                                    </p:set>
                                    <p:animEffect filter="fade" transition="in">
                                      <p:cBhvr>
                                        <p:cTn dur="1000"/>
                                        <p:tgtEl>
                                          <p:spTgt spid="8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8"/>
                                        </p:tgtEl>
                                        <p:attrNameLst>
                                          <p:attrName>style.visibility</p:attrName>
                                        </p:attrNameLst>
                                      </p:cBhvr>
                                      <p:to>
                                        <p:strVal val="visible"/>
                                      </p:to>
                                    </p:set>
                                    <p:animEffect filter="fade" transition="in">
                                      <p:cBhvr>
                                        <p:cTn dur="1000"/>
                                        <p:tgtEl>
                                          <p:spTgt spid="888"/>
                                        </p:tgtEl>
                                      </p:cBhvr>
                                    </p:animEffect>
                                  </p:childTnLst>
                                </p:cTn>
                              </p:par>
                              <p:par>
                                <p:cTn fill="hold" nodeType="withEffect" presetClass="entr" presetID="10" presetSubtype="0">
                                  <p:stCondLst>
                                    <p:cond delay="0"/>
                                  </p:stCondLst>
                                  <p:childTnLst>
                                    <p:set>
                                      <p:cBhvr>
                                        <p:cTn dur="1" fill="hold">
                                          <p:stCondLst>
                                            <p:cond delay="0"/>
                                          </p:stCondLst>
                                        </p:cTn>
                                        <p:tgtEl>
                                          <p:spTgt spid="891"/>
                                        </p:tgtEl>
                                        <p:attrNameLst>
                                          <p:attrName>style.visibility</p:attrName>
                                        </p:attrNameLst>
                                      </p:cBhvr>
                                      <p:to>
                                        <p:strVal val="visible"/>
                                      </p:to>
                                    </p:set>
                                    <p:animEffect filter="fade" transition="in">
                                      <p:cBhvr>
                                        <p:cTn dur="1000"/>
                                        <p:tgtEl>
                                          <p:spTgt spid="891"/>
                                        </p:tgtEl>
                                      </p:cBhvr>
                                    </p:animEffect>
                                  </p:childTnLst>
                                </p:cTn>
                              </p:par>
                              <p:par>
                                <p:cTn fill="hold" nodeType="with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1000"/>
                                        <p:tgtEl>
                                          <p:spTgt spid="8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nvSpPr>
        <p:spPr>
          <a:xfrm>
            <a:off x="269275" y="0"/>
            <a:ext cx="8874600" cy="146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chemeClr val="accent1"/>
                </a:solidFill>
                <a:latin typeface="Alegreya"/>
                <a:ea typeface="Alegreya"/>
                <a:cs typeface="Alegreya"/>
                <a:sym typeface="Alegreya"/>
              </a:rPr>
              <a:t>Why use Rust?</a:t>
            </a:r>
            <a:endParaRPr sz="6000">
              <a:solidFill>
                <a:schemeClr val="accent1"/>
              </a:solidFill>
              <a:latin typeface="Alegreya"/>
              <a:ea typeface="Alegreya"/>
              <a:cs typeface="Alegreya"/>
              <a:sym typeface="Alegreya"/>
            </a:endParaRPr>
          </a:p>
        </p:txBody>
      </p:sp>
      <p:sp>
        <p:nvSpPr>
          <p:cNvPr id="109" name="Google Shape;109;p20"/>
          <p:cNvSpPr txBox="1"/>
          <p:nvPr/>
        </p:nvSpPr>
        <p:spPr>
          <a:xfrm>
            <a:off x="705950" y="1143000"/>
            <a:ext cx="8464800" cy="4442700"/>
          </a:xfrm>
          <a:prstGeom prst="rect">
            <a:avLst/>
          </a:prstGeom>
          <a:noFill/>
          <a:ln>
            <a:noFill/>
          </a:ln>
        </p:spPr>
        <p:txBody>
          <a:bodyPr anchorCtr="0" anchor="ctr" bIns="91425" lIns="91425" spcFirstLastPara="1" rIns="91425" wrap="square" tIns="91425">
            <a:noAutofit/>
          </a:bodyPr>
          <a:lstStyle/>
          <a:p>
            <a:pPr indent="-609600" lvl="0" marL="457200" rtl="0" algn="l">
              <a:lnSpc>
                <a:spcPct val="150000"/>
              </a:lnSpc>
              <a:spcBef>
                <a:spcPts val="0"/>
              </a:spcBef>
              <a:spcAft>
                <a:spcPts val="0"/>
              </a:spcAft>
              <a:buClr>
                <a:srgbClr val="EFEFEF"/>
              </a:buClr>
              <a:buSzPts val="6000"/>
              <a:buFont typeface="Source Sans Pro"/>
              <a:buAutoNum type="arabicPeriod"/>
            </a:pPr>
            <a:r>
              <a:rPr lang="en" sz="6000">
                <a:solidFill>
                  <a:srgbClr val="EFEFEF"/>
                </a:solidFill>
                <a:latin typeface="Source Sans Pro"/>
                <a:ea typeface="Source Sans Pro"/>
                <a:cs typeface="Source Sans Pro"/>
                <a:sym typeface="Source Sans Pro"/>
              </a:rPr>
              <a:t>Speed</a:t>
            </a:r>
            <a:endParaRPr sz="6000">
              <a:solidFill>
                <a:srgbClr val="EFEFEF"/>
              </a:solidFill>
              <a:latin typeface="Source Sans Pro"/>
              <a:ea typeface="Source Sans Pro"/>
              <a:cs typeface="Source Sans Pro"/>
              <a:sym typeface="Source Sans Pro"/>
            </a:endParaRPr>
          </a:p>
          <a:p>
            <a:pPr indent="-609600" lvl="0" marL="457200" rtl="0" algn="l">
              <a:lnSpc>
                <a:spcPct val="150000"/>
              </a:lnSpc>
              <a:spcBef>
                <a:spcPts val="0"/>
              </a:spcBef>
              <a:spcAft>
                <a:spcPts val="0"/>
              </a:spcAft>
              <a:buClr>
                <a:srgbClr val="EFEFEF"/>
              </a:buClr>
              <a:buSzPts val="6000"/>
              <a:buFont typeface="Source Sans Pro"/>
              <a:buAutoNum type="arabicPeriod"/>
            </a:pPr>
            <a:r>
              <a:rPr lang="en" sz="6000">
                <a:solidFill>
                  <a:srgbClr val="EFEFEF"/>
                </a:solidFill>
                <a:latin typeface="Source Sans Pro"/>
                <a:ea typeface="Source Sans Pro"/>
                <a:cs typeface="Source Sans Pro"/>
                <a:sym typeface="Source Sans Pro"/>
              </a:rPr>
              <a:t>Performance</a:t>
            </a:r>
            <a:endParaRPr sz="6000">
              <a:solidFill>
                <a:srgbClr val="EFEFEF"/>
              </a:solidFill>
              <a:latin typeface="Source Sans Pro"/>
              <a:ea typeface="Source Sans Pro"/>
              <a:cs typeface="Source Sans Pro"/>
              <a:sym typeface="Source Sans Pro"/>
            </a:endParaRPr>
          </a:p>
          <a:p>
            <a:pPr indent="-609600" lvl="0" marL="457200" rtl="0" algn="l">
              <a:lnSpc>
                <a:spcPct val="100000"/>
              </a:lnSpc>
              <a:spcBef>
                <a:spcPts val="0"/>
              </a:spcBef>
              <a:spcAft>
                <a:spcPts val="0"/>
              </a:spcAft>
              <a:buClr>
                <a:srgbClr val="EFEFEF"/>
              </a:buClr>
              <a:buSzPts val="6000"/>
              <a:buFont typeface="Source Sans Pro"/>
              <a:buAutoNum type="arabicPeriod"/>
            </a:pPr>
            <a:r>
              <a:rPr lang="en" sz="6000">
                <a:solidFill>
                  <a:srgbClr val="EFEFEF"/>
                </a:solidFill>
                <a:latin typeface="Source Sans Pro"/>
                <a:ea typeface="Source Sans Pro"/>
                <a:cs typeface="Source Sans Pro"/>
                <a:sym typeface="Source Sans Pro"/>
              </a:rPr>
              <a:t>Going Real Fast</a:t>
            </a:r>
            <a:endParaRPr sz="6000">
              <a:solidFill>
                <a:srgbClr val="EFEFEF"/>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0" st="0"/>
                                            </p:txEl>
                                          </p:spTgt>
                                        </p:tgtEl>
                                        <p:attrNameLst>
                                          <p:attrName>style.visibility</p:attrName>
                                        </p:attrNameLst>
                                      </p:cBhvr>
                                      <p:to>
                                        <p:strVal val="visible"/>
                                      </p:to>
                                    </p:set>
                                    <p:animEffect filter="fade" transition="in">
                                      <p:cBhvr>
                                        <p:cTn dur="1000"/>
                                        <p:tgtEl>
                                          <p:spTgt spid="10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1" st="1"/>
                                            </p:txEl>
                                          </p:spTgt>
                                        </p:tgtEl>
                                        <p:attrNameLst>
                                          <p:attrName>style.visibility</p:attrName>
                                        </p:attrNameLst>
                                      </p:cBhvr>
                                      <p:to>
                                        <p:strVal val="visible"/>
                                      </p:to>
                                    </p:set>
                                    <p:animEffect filter="fade" transition="in">
                                      <p:cBhvr>
                                        <p:cTn dur="1000"/>
                                        <p:tgtEl>
                                          <p:spTgt spid="10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xEl>
                                              <p:pRg end="2" st="2"/>
                                            </p:txEl>
                                          </p:spTgt>
                                        </p:tgtEl>
                                        <p:attrNameLst>
                                          <p:attrName>style.visibility</p:attrName>
                                        </p:attrNameLst>
                                      </p:cBhvr>
                                      <p:to>
                                        <p:strVal val="visible"/>
                                      </p:to>
                                    </p:set>
                                    <p:animEffect filter="fade" transition="in">
                                      <p:cBhvr>
                                        <p:cTn dur="1000"/>
                                        <p:tgtEl>
                                          <p:spTgt spid="10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83"/>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Enums</a:t>
            </a:r>
            <a:endParaRPr sz="3600">
              <a:solidFill>
                <a:srgbClr val="F3F3F3"/>
              </a:solidFill>
              <a:latin typeface="Alegreya"/>
              <a:ea typeface="Alegreya"/>
              <a:cs typeface="Alegreya"/>
              <a:sym typeface="Alegreya"/>
            </a:endParaRPr>
          </a:p>
        </p:txBody>
      </p:sp>
      <p:sp>
        <p:nvSpPr>
          <p:cNvPr id="902" name="Google Shape;902;p83"/>
          <p:cNvSpPr txBox="1"/>
          <p:nvPr/>
        </p:nvSpPr>
        <p:spPr>
          <a:xfrm>
            <a:off x="425775" y="836800"/>
            <a:ext cx="8487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enum</a:t>
            </a:r>
            <a:r>
              <a:rPr lang="en" sz="2400">
                <a:solidFill>
                  <a:srgbClr val="FFFFFF"/>
                </a:solidFill>
                <a:latin typeface="Source Code Pro"/>
                <a:ea typeface="Source Code Pro"/>
                <a:cs typeface="Source Code Pro"/>
                <a:sym typeface="Source Code Pro"/>
              </a:rPr>
              <a:t> Color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Green</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Yellow</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Red</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Custom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red: 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green: 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blue: u8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a:p>
        </p:txBody>
      </p:sp>
      <p:sp>
        <p:nvSpPr>
          <p:cNvPr id="903" name="Google Shape;903;p83"/>
          <p:cNvSpPr txBox="1"/>
          <p:nvPr/>
        </p:nvSpPr>
        <p:spPr>
          <a:xfrm>
            <a:off x="425775" y="3427600"/>
            <a:ext cx="8487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go:</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Green</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stop:</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Red</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purple:</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Custom</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red: 100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green: 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blue: 250</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xEl>
                                              <p:pRg end="0" st="0"/>
                                            </p:txEl>
                                          </p:spTgt>
                                        </p:tgtEl>
                                        <p:attrNameLst>
                                          <p:attrName>style.visibility</p:attrName>
                                        </p:attrNameLst>
                                      </p:cBhvr>
                                      <p:to>
                                        <p:strVal val="visible"/>
                                      </p:to>
                                    </p:set>
                                    <p:animEffect filter="fade" transition="in">
                                      <p:cBhvr>
                                        <p:cTn dur="1000"/>
                                        <p:tgtEl>
                                          <p:spTgt spid="9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xEl>
                                              <p:pRg end="1" st="1"/>
                                            </p:txEl>
                                          </p:spTgt>
                                        </p:tgtEl>
                                        <p:attrNameLst>
                                          <p:attrName>style.visibility</p:attrName>
                                        </p:attrNameLst>
                                      </p:cBhvr>
                                      <p:to>
                                        <p:strVal val="visible"/>
                                      </p:to>
                                    </p:set>
                                    <p:animEffect filter="fade" transition="in">
                                      <p:cBhvr>
                                        <p:cTn dur="1000"/>
                                        <p:tgtEl>
                                          <p:spTgt spid="9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xEl>
                                              <p:pRg end="2" st="2"/>
                                            </p:txEl>
                                          </p:spTgt>
                                        </p:tgtEl>
                                        <p:attrNameLst>
                                          <p:attrName>style.visibility</p:attrName>
                                        </p:attrNameLst>
                                      </p:cBhvr>
                                      <p:to>
                                        <p:strVal val="visible"/>
                                      </p:to>
                                    </p:set>
                                    <p:animEffect filter="fade" transition="in">
                                      <p:cBhvr>
                                        <p:cTn dur="1000"/>
                                        <p:tgtEl>
                                          <p:spTgt spid="9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xEl>
                                              <p:pRg end="3" st="3"/>
                                            </p:txEl>
                                          </p:spTgt>
                                        </p:tgtEl>
                                        <p:attrNameLst>
                                          <p:attrName>style.visibility</p:attrName>
                                        </p:attrNameLst>
                                      </p:cBhvr>
                                      <p:to>
                                        <p:strVal val="visible"/>
                                      </p:to>
                                    </p:set>
                                    <p:animEffect filter="fade" transition="in">
                                      <p:cBhvr>
                                        <p:cTn dur="1000"/>
                                        <p:tgtEl>
                                          <p:spTgt spid="90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xEl>
                                              <p:pRg end="4" st="4"/>
                                            </p:txEl>
                                          </p:spTgt>
                                        </p:tgtEl>
                                        <p:attrNameLst>
                                          <p:attrName>style.visibility</p:attrName>
                                        </p:attrNameLst>
                                      </p:cBhvr>
                                      <p:to>
                                        <p:strVal val="visible"/>
                                      </p:to>
                                    </p:set>
                                    <p:animEffect filter="fade" transition="in">
                                      <p:cBhvr>
                                        <p:cTn dur="1000"/>
                                        <p:tgtEl>
                                          <p:spTgt spid="90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84"/>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Enums</a:t>
            </a:r>
            <a:endParaRPr sz="3600">
              <a:solidFill>
                <a:srgbClr val="F3F3F3"/>
              </a:solidFill>
              <a:latin typeface="Alegreya"/>
              <a:ea typeface="Alegreya"/>
              <a:cs typeface="Alegreya"/>
              <a:sym typeface="Alegreya"/>
            </a:endParaRPr>
          </a:p>
        </p:txBody>
      </p:sp>
      <p:sp>
        <p:nvSpPr>
          <p:cNvPr id="909" name="Google Shape;909;p84"/>
          <p:cNvSpPr txBox="1"/>
          <p:nvPr/>
        </p:nvSpPr>
        <p:spPr>
          <a:xfrm>
            <a:off x="425775" y="836800"/>
            <a:ext cx="84873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enum</a:t>
            </a:r>
            <a:r>
              <a:rPr lang="en" sz="2400">
                <a:solidFill>
                  <a:srgbClr val="FFFFFF"/>
                </a:solidFill>
                <a:latin typeface="Source Code Pro"/>
                <a:ea typeface="Source Code Pro"/>
                <a:cs typeface="Source Code Pro"/>
                <a:sym typeface="Source Code Pro"/>
              </a:rPr>
              <a:t> Color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Green</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Yellow</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Red</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Custom</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a:p>
        </p:txBody>
      </p:sp>
      <p:sp>
        <p:nvSpPr>
          <p:cNvPr id="910" name="Google Shape;910;p84"/>
          <p:cNvSpPr txBox="1"/>
          <p:nvPr/>
        </p:nvSpPr>
        <p:spPr>
          <a:xfrm>
            <a:off x="425775" y="3427600"/>
            <a:ext cx="8922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purple:</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Custom</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100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250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0"/>
                                        </p:tgtEl>
                                        <p:attrNameLst>
                                          <p:attrName>style.visibility</p:attrName>
                                        </p:attrNameLst>
                                      </p:cBhvr>
                                      <p:to>
                                        <p:strVal val="visible"/>
                                      </p:to>
                                    </p:set>
                                    <p:animEffect filter="fade" transition="in">
                                      <p:cBhvr>
                                        <p:cTn dur="1000"/>
                                        <p:tgtEl>
                                          <p:spTgt spid="9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85"/>
          <p:cNvSpPr txBox="1"/>
          <p:nvPr/>
        </p:nvSpPr>
        <p:spPr>
          <a:xfrm>
            <a:off x="425775" y="913000"/>
            <a:ext cx="848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current_color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Yellow</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916" name="Google Shape;916;p85"/>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Pattern Matching</a:t>
            </a:r>
            <a:endParaRPr sz="3600">
              <a:solidFill>
                <a:srgbClr val="F3F3F3"/>
              </a:solidFill>
              <a:latin typeface="Alegreya"/>
              <a:ea typeface="Alegreya"/>
              <a:cs typeface="Alegreya"/>
              <a:sym typeface="Alegreya"/>
            </a:endParaRPr>
          </a:p>
        </p:txBody>
      </p:sp>
      <p:sp>
        <p:nvSpPr>
          <p:cNvPr id="917" name="Google Shape;917;p85"/>
          <p:cNvSpPr txBox="1"/>
          <p:nvPr/>
        </p:nvSpPr>
        <p:spPr>
          <a:xfrm>
            <a:off x="425775" y="1446400"/>
            <a:ext cx="84873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match</a:t>
            </a:r>
            <a:r>
              <a:rPr lang="en" sz="2400">
                <a:solidFill>
                  <a:srgbClr val="FFFFFF"/>
                </a:solidFill>
                <a:latin typeface="Source Code Pro"/>
                <a:ea typeface="Source Code Pro"/>
                <a:cs typeface="Source Code Pro"/>
                <a:sym typeface="Source Code Pro"/>
              </a:rPr>
              <a:t> current_color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Green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println!(</a:t>
            </a:r>
            <a:r>
              <a:rPr lang="en" sz="2400">
                <a:solidFill>
                  <a:srgbClr val="A2C4C9"/>
                </a:solidFill>
                <a:latin typeface="Source Code Pro"/>
                <a:ea typeface="Source Code Pro"/>
                <a:cs typeface="Source Code Pro"/>
                <a:sym typeface="Source Code Pro"/>
              </a:rPr>
              <a:t>"It was green!"</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Yellow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println!(</a:t>
            </a:r>
            <a:r>
              <a:rPr lang="en" sz="2400">
                <a:solidFill>
                  <a:srgbClr val="A2C4C9"/>
                </a:solidFill>
                <a:latin typeface="Source Code Pro"/>
                <a:ea typeface="Source Code Pro"/>
                <a:cs typeface="Source Code Pro"/>
                <a:sym typeface="Source Code Pro"/>
              </a:rPr>
              <a:t>"It was yellow!"</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7"/>
                                        </p:tgtEl>
                                        <p:attrNameLst>
                                          <p:attrName>style.visibility</p:attrName>
                                        </p:attrNameLst>
                                      </p:cBhvr>
                                      <p:to>
                                        <p:strVal val="visible"/>
                                      </p:to>
                                    </p:set>
                                    <p:animEffect filter="fade" transition="in">
                                      <p:cBhvr>
                                        <p:cTn dur="1000"/>
                                        <p:tgtEl>
                                          <p:spTgt spid="9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86"/>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Pattern Matching</a:t>
            </a:r>
            <a:endParaRPr sz="3600">
              <a:solidFill>
                <a:srgbClr val="F3F3F3"/>
              </a:solidFill>
              <a:latin typeface="Alegreya"/>
              <a:ea typeface="Alegreya"/>
              <a:cs typeface="Alegreya"/>
              <a:sym typeface="Alegreya"/>
            </a:endParaRPr>
          </a:p>
        </p:txBody>
      </p:sp>
      <p:sp>
        <p:nvSpPr>
          <p:cNvPr id="923" name="Google Shape;923;p86"/>
          <p:cNvSpPr txBox="1"/>
          <p:nvPr/>
        </p:nvSpPr>
        <p:spPr>
          <a:xfrm>
            <a:off x="425775" y="913000"/>
            <a:ext cx="90078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match</a:t>
            </a:r>
            <a:r>
              <a:rPr lang="en" sz="2400">
                <a:solidFill>
                  <a:srgbClr val="FFFFFF"/>
                </a:solidFill>
                <a:latin typeface="Source Code Pro"/>
                <a:ea typeface="Source Code Pro"/>
                <a:cs typeface="Source Code Pro"/>
                <a:sym typeface="Source Code Pro"/>
              </a:rPr>
              <a:t> current_color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Green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println!(</a:t>
            </a:r>
            <a:r>
              <a:rPr lang="en" sz="2400">
                <a:solidFill>
                  <a:srgbClr val="A2C4C9"/>
                </a:solidFill>
                <a:latin typeface="Source Code Pro"/>
                <a:ea typeface="Source Code Pro"/>
                <a:cs typeface="Source Code Pro"/>
                <a:sym typeface="Source Code Pro"/>
              </a:rPr>
              <a:t>"It was green!"</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Yellow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println!(</a:t>
            </a:r>
            <a:r>
              <a:rPr lang="en" sz="2400">
                <a:solidFill>
                  <a:srgbClr val="A2C4C9"/>
                </a:solidFill>
                <a:latin typeface="Source Code Pro"/>
                <a:ea typeface="Source Code Pro"/>
                <a:cs typeface="Source Code Pro"/>
                <a:sym typeface="Source Code Pro"/>
              </a:rPr>
              <a:t>"It was yellow!"</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Custom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red</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green</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blue</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println!(</a:t>
            </a:r>
            <a:r>
              <a:rPr lang="en" sz="2400">
                <a:solidFill>
                  <a:srgbClr val="A2C4C9"/>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red</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green</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blue)</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1000"/>
                                        <p:tgtEl>
                                          <p:spTgt spid="9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87"/>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Pattern Matching</a:t>
            </a:r>
            <a:endParaRPr sz="3600">
              <a:solidFill>
                <a:srgbClr val="F3F3F3"/>
              </a:solidFill>
              <a:latin typeface="Alegreya"/>
              <a:ea typeface="Alegreya"/>
              <a:cs typeface="Alegreya"/>
              <a:sym typeface="Alegreya"/>
            </a:endParaRPr>
          </a:p>
        </p:txBody>
      </p:sp>
      <p:sp>
        <p:nvSpPr>
          <p:cNvPr id="929" name="Google Shape;929;p87"/>
          <p:cNvSpPr txBox="1"/>
          <p:nvPr/>
        </p:nvSpPr>
        <p:spPr>
          <a:xfrm>
            <a:off x="425775" y="913000"/>
            <a:ext cx="90078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match</a:t>
            </a:r>
            <a:r>
              <a:rPr lang="en" sz="2400">
                <a:solidFill>
                  <a:srgbClr val="FFFFFF"/>
                </a:solidFill>
                <a:latin typeface="Source Code Pro"/>
                <a:ea typeface="Source Code Pro"/>
                <a:cs typeface="Source Code Pro"/>
                <a:sym typeface="Source Code Pro"/>
              </a:rPr>
              <a:t> current_color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Green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println!(</a:t>
            </a:r>
            <a:r>
              <a:rPr lang="en" sz="2400">
                <a:solidFill>
                  <a:srgbClr val="A2C4C9"/>
                </a:solidFill>
                <a:latin typeface="Source Code Pro"/>
                <a:ea typeface="Source Code Pro"/>
                <a:cs typeface="Source Code Pro"/>
                <a:sym typeface="Source Code Pro"/>
              </a:rPr>
              <a:t>"It was green!"</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Yellow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println!(</a:t>
            </a:r>
            <a:r>
              <a:rPr lang="en" sz="2400">
                <a:solidFill>
                  <a:srgbClr val="A2C4C9"/>
                </a:solidFill>
                <a:latin typeface="Source Code Pro"/>
                <a:ea typeface="Source Code Pro"/>
                <a:cs typeface="Source Code Pro"/>
                <a:sym typeface="Source Code Pro"/>
              </a:rPr>
              <a:t>"It was yellow!"</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Custom</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red</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green</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blue</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println!(</a:t>
            </a:r>
            <a:r>
              <a:rPr lang="en" sz="2400">
                <a:solidFill>
                  <a:srgbClr val="A2C4C9"/>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r>
              <a:rPr lang="en" sz="2400">
                <a:solidFill>
                  <a:srgbClr val="A2C4C9"/>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red</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green</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blue)</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88"/>
          <p:cNvSpPr txBox="1"/>
          <p:nvPr/>
        </p:nvSpPr>
        <p:spPr>
          <a:xfrm>
            <a:off x="313275" y="189675"/>
            <a:ext cx="5795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Pattern Matching</a:t>
            </a:r>
            <a:endParaRPr sz="3600">
              <a:solidFill>
                <a:srgbClr val="F3F3F3"/>
              </a:solidFill>
              <a:latin typeface="Alegreya"/>
              <a:ea typeface="Alegreya"/>
              <a:cs typeface="Alegreya"/>
              <a:sym typeface="Alegreya"/>
            </a:endParaRPr>
          </a:p>
        </p:txBody>
      </p:sp>
      <p:sp>
        <p:nvSpPr>
          <p:cNvPr id="935" name="Google Shape;935;p88"/>
          <p:cNvSpPr txBox="1"/>
          <p:nvPr/>
        </p:nvSpPr>
        <p:spPr>
          <a:xfrm>
            <a:off x="425775" y="913000"/>
            <a:ext cx="84873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color_str </a:t>
            </a:r>
            <a:r>
              <a:rPr lang="en" sz="2400">
                <a:solidFill>
                  <a:srgbClr val="F6B26B"/>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match</a:t>
            </a:r>
            <a:r>
              <a:rPr lang="en" sz="2400">
                <a:solidFill>
                  <a:srgbClr val="FFFFFF"/>
                </a:solidFill>
                <a:latin typeface="Source Code Pro"/>
                <a:ea typeface="Source Code Pro"/>
                <a:cs typeface="Source Code Pro"/>
                <a:sym typeface="Source Code Pro"/>
              </a:rPr>
              <a:t> current_color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Green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A2C4C9"/>
                </a:solidFill>
                <a:latin typeface="Source Code Pro"/>
                <a:ea typeface="Source Code Pro"/>
                <a:cs typeface="Source Code Pro"/>
                <a:sym typeface="Source Code Pro"/>
              </a:rPr>
              <a:t>"It was green!"</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Yellow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A2C4C9"/>
                </a:solidFill>
                <a:latin typeface="Source Code Pro"/>
                <a:ea typeface="Source Code Pro"/>
                <a:cs typeface="Source Code Pro"/>
                <a:sym typeface="Source Code Pro"/>
              </a:rPr>
              <a:t>"It was yellow!"</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a:p>
        </p:txBody>
      </p:sp>
      <p:pic>
        <p:nvPicPr>
          <p:cNvPr id="936" name="Google Shape;936;p88"/>
          <p:cNvPicPr preferRelativeResize="0"/>
          <p:nvPr/>
        </p:nvPicPr>
        <p:blipFill rotWithShape="1">
          <a:blip r:embed="rId3">
            <a:alphaModFix/>
          </a:blip>
          <a:srcRect b="9451" l="19450" r="3090" t="9491"/>
          <a:stretch/>
        </p:blipFill>
        <p:spPr>
          <a:xfrm>
            <a:off x="95938" y="4085150"/>
            <a:ext cx="8952124" cy="761037"/>
          </a:xfrm>
          <a:prstGeom prst="rect">
            <a:avLst/>
          </a:prstGeom>
          <a:noFill/>
          <a:ln cap="flat" cmpd="sng" w="38100">
            <a:solidFill>
              <a:srgbClr val="CC4125"/>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6"/>
                                        </p:tgtEl>
                                        <p:attrNameLst>
                                          <p:attrName>style.visibility</p:attrName>
                                        </p:attrNameLst>
                                      </p:cBhvr>
                                      <p:to>
                                        <p:strVal val="visible"/>
                                      </p:to>
                                    </p:set>
                                    <p:animEffect filter="fade" transition="in">
                                      <p:cBhvr>
                                        <p:cTn dur="1000"/>
                                        <p:tgtEl>
                                          <p:spTgt spid="9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89"/>
          <p:cNvSpPr txBox="1"/>
          <p:nvPr/>
        </p:nvSpPr>
        <p:spPr>
          <a:xfrm>
            <a:off x="313275" y="189675"/>
            <a:ext cx="56475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Pattern Matching</a:t>
            </a:r>
            <a:endParaRPr sz="3600">
              <a:solidFill>
                <a:srgbClr val="F3F3F3"/>
              </a:solidFill>
              <a:latin typeface="Alegreya"/>
              <a:ea typeface="Alegreya"/>
              <a:cs typeface="Alegreya"/>
              <a:sym typeface="Alegreya"/>
            </a:endParaRPr>
          </a:p>
        </p:txBody>
      </p:sp>
      <p:sp>
        <p:nvSpPr>
          <p:cNvPr id="942" name="Google Shape;942;p89"/>
          <p:cNvSpPr txBox="1"/>
          <p:nvPr/>
        </p:nvSpPr>
        <p:spPr>
          <a:xfrm>
            <a:off x="425775" y="913000"/>
            <a:ext cx="84873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color_str </a:t>
            </a:r>
            <a:r>
              <a:rPr lang="en" sz="2400">
                <a:solidFill>
                  <a:srgbClr val="F6B26B"/>
                </a:solidFill>
                <a:latin typeface="Source Code Pro"/>
                <a:ea typeface="Source Code Pro"/>
                <a:cs typeface="Source Code Pro"/>
                <a:sym typeface="Source Code Pro"/>
              </a:rPr>
              <a:t>= match</a:t>
            </a:r>
            <a:r>
              <a:rPr lang="en" sz="2400">
                <a:solidFill>
                  <a:srgbClr val="FFFFFF"/>
                </a:solidFill>
                <a:latin typeface="Source Code Pro"/>
                <a:ea typeface="Source Code Pro"/>
                <a:cs typeface="Source Code Pro"/>
                <a:sym typeface="Source Code Pro"/>
              </a:rPr>
              <a:t> current_color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Green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A2C4C9"/>
                </a:solidFill>
                <a:latin typeface="Source Code Pro"/>
                <a:ea typeface="Source Code Pro"/>
                <a:cs typeface="Source Code Pro"/>
                <a:sym typeface="Source Code Pro"/>
              </a:rPr>
              <a:t>"It was green!"</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Yellow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A2C4C9"/>
                </a:solidFill>
                <a:latin typeface="Source Code Pro"/>
                <a:ea typeface="Source Code Pro"/>
                <a:cs typeface="Source Code Pro"/>
                <a:sym typeface="Source Code Pro"/>
              </a:rPr>
              <a:t>"It was yellow!"</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_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A2C4C9"/>
                </a:solidFill>
                <a:latin typeface="Source Code Pro"/>
                <a:ea typeface="Source Code Pro"/>
                <a:cs typeface="Source Code Pro"/>
                <a:sym typeface="Source Code Pro"/>
              </a:rPr>
              <a:t>"It was something else!"</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6" name="Shape 946"/>
        <p:cNvGrpSpPr/>
        <p:nvPr/>
      </p:nvGrpSpPr>
      <p:grpSpPr>
        <a:xfrm>
          <a:off x="0" y="0"/>
          <a:ext cx="0" cy="0"/>
          <a:chOff x="0" y="0"/>
          <a:chExt cx="0" cy="0"/>
        </a:xfrm>
      </p:grpSpPr>
      <p:sp>
        <p:nvSpPr>
          <p:cNvPr id="947" name="Google Shape;947;p90"/>
          <p:cNvSpPr txBox="1"/>
          <p:nvPr/>
        </p:nvSpPr>
        <p:spPr>
          <a:xfrm>
            <a:off x="313275" y="189675"/>
            <a:ext cx="66186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Pattern Matching</a:t>
            </a:r>
            <a:endParaRPr sz="3600">
              <a:solidFill>
                <a:srgbClr val="F3F3F3"/>
              </a:solidFill>
              <a:latin typeface="Alegreya"/>
              <a:ea typeface="Alegreya"/>
              <a:cs typeface="Alegreya"/>
              <a:sym typeface="Alegreya"/>
            </a:endParaRPr>
          </a:p>
        </p:txBody>
      </p:sp>
      <p:sp>
        <p:nvSpPr>
          <p:cNvPr id="948" name="Google Shape;948;p90"/>
          <p:cNvSpPr txBox="1"/>
          <p:nvPr/>
        </p:nvSpPr>
        <p:spPr>
          <a:xfrm>
            <a:off x="425775" y="1446400"/>
            <a:ext cx="84873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number_str </a:t>
            </a:r>
            <a:r>
              <a:rPr lang="en" sz="2400">
                <a:solidFill>
                  <a:srgbClr val="F6B26B"/>
                </a:solidFill>
                <a:latin typeface="Source Code Pro"/>
                <a:ea typeface="Source Code Pro"/>
                <a:cs typeface="Source Code Pro"/>
                <a:sym typeface="Source Code Pro"/>
              </a:rPr>
              <a:t>= match</a:t>
            </a:r>
            <a:r>
              <a:rPr lang="en" sz="2400">
                <a:solidFill>
                  <a:srgbClr val="FFFFFF"/>
                </a:solidFill>
                <a:latin typeface="Source Code Pro"/>
                <a:ea typeface="Source Code Pro"/>
                <a:cs typeface="Source Code Pro"/>
                <a:sym typeface="Source Code Pro"/>
              </a:rPr>
              <a:t> some_number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1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A2C4C9"/>
                </a:solidFill>
                <a:latin typeface="Source Code Pro"/>
                <a:ea typeface="Source Code Pro"/>
                <a:cs typeface="Source Code Pro"/>
                <a:sym typeface="Source Code Pro"/>
              </a:rPr>
              <a:t>"It was one!"</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2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A2C4C9"/>
                </a:solidFill>
                <a:latin typeface="Source Code Pro"/>
                <a:ea typeface="Source Code Pro"/>
                <a:cs typeface="Source Code Pro"/>
                <a:sym typeface="Source Code Pro"/>
              </a:rPr>
              <a:t>"It was two!"</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_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A2C4C9"/>
                </a:solidFill>
                <a:latin typeface="Source Code Pro"/>
                <a:ea typeface="Source Code Pro"/>
                <a:cs typeface="Source Code Pro"/>
                <a:sym typeface="Source Code Pro"/>
              </a:rPr>
              <a:t>"It was something else!"</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a:p>
        </p:txBody>
      </p:sp>
      <p:sp>
        <p:nvSpPr>
          <p:cNvPr id="949" name="Google Shape;949;p90"/>
          <p:cNvSpPr txBox="1"/>
          <p:nvPr/>
        </p:nvSpPr>
        <p:spPr>
          <a:xfrm>
            <a:off x="425775" y="913000"/>
            <a:ext cx="848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some_number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5</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3" name="Shape 953"/>
        <p:cNvGrpSpPr/>
        <p:nvPr/>
      </p:nvGrpSpPr>
      <p:grpSpPr>
        <a:xfrm>
          <a:off x="0" y="0"/>
          <a:ext cx="0" cy="0"/>
          <a:chOff x="0" y="0"/>
          <a:chExt cx="0" cy="0"/>
        </a:xfrm>
      </p:grpSpPr>
      <p:sp>
        <p:nvSpPr>
          <p:cNvPr id="954" name="Google Shape;954;p91"/>
          <p:cNvSpPr txBox="1"/>
          <p:nvPr/>
        </p:nvSpPr>
        <p:spPr>
          <a:xfrm>
            <a:off x="313275" y="189675"/>
            <a:ext cx="64464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Pattern </a:t>
            </a:r>
            <a:r>
              <a:rPr lang="en" sz="3600">
                <a:solidFill>
                  <a:srgbClr val="F3F3F3"/>
                </a:solidFill>
                <a:latin typeface="Alegreya"/>
                <a:ea typeface="Alegreya"/>
                <a:cs typeface="Alegreya"/>
                <a:sym typeface="Alegreya"/>
              </a:rPr>
              <a:t>Matching</a:t>
            </a:r>
            <a:endParaRPr sz="3600">
              <a:solidFill>
                <a:srgbClr val="F3F3F3"/>
              </a:solidFill>
              <a:latin typeface="Alegreya"/>
              <a:ea typeface="Alegreya"/>
              <a:cs typeface="Alegreya"/>
              <a:sym typeface="Alegreya"/>
            </a:endParaRPr>
          </a:p>
        </p:txBody>
      </p:sp>
      <p:sp>
        <p:nvSpPr>
          <p:cNvPr id="955" name="Google Shape;955;p91"/>
          <p:cNvSpPr txBox="1"/>
          <p:nvPr/>
        </p:nvSpPr>
        <p:spPr>
          <a:xfrm>
            <a:off x="425775" y="1446400"/>
            <a:ext cx="84873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number_str </a:t>
            </a:r>
            <a:r>
              <a:rPr lang="en" sz="2400">
                <a:solidFill>
                  <a:srgbClr val="F6B26B"/>
                </a:solidFill>
                <a:latin typeface="Source Code Pro"/>
                <a:ea typeface="Source Code Pro"/>
                <a:cs typeface="Source Code Pro"/>
                <a:sym typeface="Source Code Pro"/>
              </a:rPr>
              <a:t>= match</a:t>
            </a:r>
            <a:r>
              <a:rPr lang="en" sz="2400">
                <a:solidFill>
                  <a:srgbClr val="FFFFFF"/>
                </a:solidFill>
                <a:latin typeface="Source Code Pro"/>
                <a:ea typeface="Source Code Pro"/>
                <a:cs typeface="Source Code Pro"/>
                <a:sym typeface="Source Code Pro"/>
              </a:rPr>
              <a:t> some_number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1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A2C4C9"/>
                </a:solidFill>
                <a:latin typeface="Source Code Pro"/>
                <a:ea typeface="Source Code Pro"/>
                <a:cs typeface="Source Code Pro"/>
                <a:sym typeface="Source Code Pro"/>
              </a:rPr>
              <a:t>"It was one!"</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2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A2C4C9"/>
                </a:solidFill>
                <a:latin typeface="Source Code Pro"/>
                <a:ea typeface="Source Code Pro"/>
                <a:cs typeface="Source Code Pro"/>
                <a:sym typeface="Source Code Pro"/>
              </a:rPr>
              <a:t>"It was two!"</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_ </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A2C4C9"/>
                </a:solidFill>
                <a:latin typeface="Source Code Pro"/>
                <a:ea typeface="Source Code Pro"/>
                <a:cs typeface="Source Code Pro"/>
                <a:sym typeface="Source Code Pro"/>
              </a:rPr>
              <a:t>"It was something else!"</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a:p>
        </p:txBody>
      </p:sp>
      <p:sp>
        <p:nvSpPr>
          <p:cNvPr id="956" name="Google Shape;956;p91"/>
          <p:cNvSpPr txBox="1"/>
          <p:nvPr/>
        </p:nvSpPr>
        <p:spPr>
          <a:xfrm>
            <a:off x="425775" y="913000"/>
            <a:ext cx="848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some_number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5</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92"/>
          <p:cNvSpPr txBox="1"/>
          <p:nvPr/>
        </p:nvSpPr>
        <p:spPr>
          <a:xfrm>
            <a:off x="425775" y="3888850"/>
            <a:ext cx="8818500" cy="167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red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new</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250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0</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purple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new</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100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250</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(r, g, b)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rgb</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purple</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a:p>
        </p:txBody>
      </p:sp>
      <p:sp>
        <p:nvSpPr>
          <p:cNvPr id="962" name="Google Shape;962;p92"/>
          <p:cNvSpPr txBox="1"/>
          <p:nvPr/>
        </p:nvSpPr>
        <p:spPr>
          <a:xfrm>
            <a:off x="425775" y="913000"/>
            <a:ext cx="848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enum</a:t>
            </a:r>
            <a:r>
              <a:rPr lang="en" sz="2400">
                <a:solidFill>
                  <a:srgbClr val="FFFFFF"/>
                </a:solidFill>
                <a:latin typeface="Source Code Pro"/>
                <a:ea typeface="Source Code Pro"/>
                <a:cs typeface="Source Code Pro"/>
                <a:sym typeface="Source Code Pro"/>
              </a:rPr>
              <a:t> Color </a:t>
            </a:r>
            <a:r>
              <a:rPr lang="en" sz="2400">
                <a:solidFill>
                  <a:srgbClr val="F6B26B"/>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a:t>
            </a:r>
            <a:endParaRPr/>
          </a:p>
        </p:txBody>
      </p:sp>
      <p:sp>
        <p:nvSpPr>
          <p:cNvPr id="963" name="Google Shape;963;p92"/>
          <p:cNvSpPr txBox="1"/>
          <p:nvPr/>
        </p:nvSpPr>
        <p:spPr>
          <a:xfrm>
            <a:off x="313275" y="189675"/>
            <a:ext cx="56475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Methods</a:t>
            </a:r>
            <a:endParaRPr sz="3600">
              <a:solidFill>
                <a:srgbClr val="F3F3F3"/>
              </a:solidFill>
              <a:latin typeface="Alegreya"/>
              <a:ea typeface="Alegreya"/>
              <a:cs typeface="Alegreya"/>
              <a:sym typeface="Alegreya"/>
            </a:endParaRPr>
          </a:p>
        </p:txBody>
      </p:sp>
      <p:sp>
        <p:nvSpPr>
          <p:cNvPr id="964" name="Google Shape;964;p92"/>
          <p:cNvSpPr txBox="1"/>
          <p:nvPr/>
        </p:nvSpPr>
        <p:spPr>
          <a:xfrm>
            <a:off x="425775" y="1751200"/>
            <a:ext cx="8818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impl</a:t>
            </a:r>
            <a:r>
              <a:rPr lang="en" sz="2400">
                <a:solidFill>
                  <a:srgbClr val="FFFFFF"/>
                </a:solidFill>
                <a:latin typeface="Source Code Pro"/>
                <a:ea typeface="Source Code Pro"/>
                <a:cs typeface="Source Code Pro"/>
                <a:sym typeface="Source Code Pro"/>
              </a:rPr>
              <a:t> Color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fn </a:t>
            </a:r>
            <a:r>
              <a:rPr lang="en" sz="2400">
                <a:solidFill>
                  <a:srgbClr val="FFFFFF"/>
                </a:solidFill>
                <a:latin typeface="Source Code Pro"/>
                <a:ea typeface="Source Code Pro"/>
                <a:cs typeface="Source Code Pro"/>
                <a:sym typeface="Source Code Pro"/>
              </a:rPr>
              <a:t>rgb</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color: Color</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fn </a:t>
            </a:r>
            <a:r>
              <a:rPr lang="en" sz="2400">
                <a:solidFill>
                  <a:srgbClr val="FFFFFF"/>
                </a:solidFill>
                <a:latin typeface="Source Code Pro"/>
                <a:ea typeface="Source Code Pro"/>
                <a:cs typeface="Source Code Pro"/>
                <a:sym typeface="Source Code Pro"/>
              </a:rPr>
              <a:t>new</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r: u8</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g: u8</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b: u8</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Color</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
                                            <p:txEl>
                                              <p:pRg end="0" st="0"/>
                                            </p:txEl>
                                          </p:spTgt>
                                        </p:tgtEl>
                                        <p:attrNameLst>
                                          <p:attrName>style.visibility</p:attrName>
                                        </p:attrNameLst>
                                      </p:cBhvr>
                                      <p:to>
                                        <p:strVal val="visible"/>
                                      </p:to>
                                    </p:set>
                                    <p:animEffect filter="fade" transition="in">
                                      <p:cBhvr>
                                        <p:cTn dur="1000"/>
                                        <p:tgtEl>
                                          <p:spTgt spid="96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
                                            <p:txEl>
                                              <p:pRg end="1" st="1"/>
                                            </p:txEl>
                                          </p:spTgt>
                                        </p:tgtEl>
                                        <p:attrNameLst>
                                          <p:attrName>style.visibility</p:attrName>
                                        </p:attrNameLst>
                                      </p:cBhvr>
                                      <p:to>
                                        <p:strVal val="visible"/>
                                      </p:to>
                                    </p:set>
                                    <p:animEffect filter="fade" transition="in">
                                      <p:cBhvr>
                                        <p:cTn dur="1000"/>
                                        <p:tgtEl>
                                          <p:spTgt spid="96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
                                            <p:txEl>
                                              <p:pRg end="2" st="2"/>
                                            </p:txEl>
                                          </p:spTgt>
                                        </p:tgtEl>
                                        <p:attrNameLst>
                                          <p:attrName>style.visibility</p:attrName>
                                        </p:attrNameLst>
                                      </p:cBhvr>
                                      <p:to>
                                        <p:strVal val="visible"/>
                                      </p:to>
                                    </p:set>
                                    <p:animEffect filter="fade" transition="in">
                                      <p:cBhvr>
                                        <p:cTn dur="1000"/>
                                        <p:tgtEl>
                                          <p:spTgt spid="96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
                                            <p:txEl>
                                              <p:pRg end="3" st="3"/>
                                            </p:txEl>
                                          </p:spTgt>
                                        </p:tgtEl>
                                        <p:attrNameLst>
                                          <p:attrName>style.visibility</p:attrName>
                                        </p:attrNameLst>
                                      </p:cBhvr>
                                      <p:to>
                                        <p:strVal val="visible"/>
                                      </p:to>
                                    </p:set>
                                    <p:animEffect filter="fade" transition="in">
                                      <p:cBhvr>
                                        <p:cTn dur="1000"/>
                                        <p:tgtEl>
                                          <p:spTgt spid="96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4">
                                            <p:txEl>
                                              <p:pRg end="4" st="4"/>
                                            </p:txEl>
                                          </p:spTgt>
                                        </p:tgtEl>
                                        <p:attrNameLst>
                                          <p:attrName>style.visibility</p:attrName>
                                        </p:attrNameLst>
                                      </p:cBhvr>
                                      <p:to>
                                        <p:strVal val="visible"/>
                                      </p:to>
                                    </p:set>
                                    <p:animEffect filter="fade" transition="in">
                                      <p:cBhvr>
                                        <p:cTn dur="1000"/>
                                        <p:tgtEl>
                                          <p:spTgt spid="96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1">
                                            <p:txEl>
                                              <p:pRg end="0" st="0"/>
                                            </p:txEl>
                                          </p:spTgt>
                                        </p:tgtEl>
                                        <p:attrNameLst>
                                          <p:attrName>style.visibility</p:attrName>
                                        </p:attrNameLst>
                                      </p:cBhvr>
                                      <p:to>
                                        <p:strVal val="visible"/>
                                      </p:to>
                                    </p:set>
                                    <p:animEffect filter="fade" transition="in">
                                      <p:cBhvr>
                                        <p:cTn dur="1000"/>
                                        <p:tgtEl>
                                          <p:spTgt spid="9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1">
                                            <p:txEl>
                                              <p:pRg end="1" st="1"/>
                                            </p:txEl>
                                          </p:spTgt>
                                        </p:tgtEl>
                                        <p:attrNameLst>
                                          <p:attrName>style.visibility</p:attrName>
                                        </p:attrNameLst>
                                      </p:cBhvr>
                                      <p:to>
                                        <p:strVal val="visible"/>
                                      </p:to>
                                    </p:set>
                                    <p:animEffect filter="fade" transition="in">
                                      <p:cBhvr>
                                        <p:cTn dur="1000"/>
                                        <p:tgtEl>
                                          <p:spTgt spid="96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1">
                                            <p:txEl>
                                              <p:pRg end="2" st="2"/>
                                            </p:txEl>
                                          </p:spTgt>
                                        </p:tgtEl>
                                        <p:attrNameLst>
                                          <p:attrName>style.visibility</p:attrName>
                                        </p:attrNameLst>
                                      </p:cBhvr>
                                      <p:to>
                                        <p:strVal val="visible"/>
                                      </p:to>
                                    </p:set>
                                    <p:animEffect filter="fade" transition="in">
                                      <p:cBhvr>
                                        <p:cTn dur="1000"/>
                                        <p:tgtEl>
                                          <p:spTgt spid="96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1">
                                            <p:txEl>
                                              <p:pRg end="3" st="3"/>
                                            </p:txEl>
                                          </p:spTgt>
                                        </p:tgtEl>
                                        <p:attrNameLst>
                                          <p:attrName>style.visibility</p:attrName>
                                        </p:attrNameLst>
                                      </p:cBhvr>
                                      <p:to>
                                        <p:strVal val="visible"/>
                                      </p:to>
                                    </p:set>
                                    <p:animEffect filter="fade" transition="in">
                                      <p:cBhvr>
                                        <p:cTn dur="1000"/>
                                        <p:tgtEl>
                                          <p:spTgt spid="96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nvSpPr>
        <p:spPr>
          <a:xfrm>
            <a:off x="3340500" y="3987300"/>
            <a:ext cx="2411100" cy="155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6B26B"/>
                </a:solidFill>
                <a:latin typeface="Source Sans Pro"/>
                <a:ea typeface="Source Sans Pro"/>
                <a:cs typeface="Source Sans Pro"/>
                <a:sym typeface="Source Sans Pro"/>
              </a:rPr>
              <a:t>efficient</a:t>
            </a:r>
            <a:endParaRPr b="1" sz="3000">
              <a:solidFill>
                <a:srgbClr val="F6B26B"/>
              </a:solidFill>
              <a:latin typeface="Source Sans Pro"/>
              <a:ea typeface="Source Sans Pro"/>
              <a:cs typeface="Source Sans Pro"/>
              <a:sym typeface="Source Sans Pro"/>
            </a:endParaRPr>
          </a:p>
          <a:p>
            <a:pPr indent="0" lvl="0" marL="0" rtl="0" algn="ctr">
              <a:spcBef>
                <a:spcPts val="0"/>
              </a:spcBef>
              <a:spcAft>
                <a:spcPts val="0"/>
              </a:spcAft>
              <a:buNone/>
            </a:pPr>
            <a:r>
              <a:rPr b="1" lang="en" sz="3000">
                <a:solidFill>
                  <a:srgbClr val="F6B26B"/>
                </a:solidFill>
                <a:latin typeface="Source Sans Pro"/>
                <a:ea typeface="Source Sans Pro"/>
                <a:cs typeface="Source Sans Pro"/>
                <a:sym typeface="Source Sans Pro"/>
              </a:rPr>
              <a:t>OOP</a:t>
            </a:r>
            <a:endParaRPr b="1" sz="3000">
              <a:solidFill>
                <a:srgbClr val="F6B26B"/>
              </a:solidFill>
              <a:latin typeface="Source Sans Pro"/>
              <a:ea typeface="Source Sans Pro"/>
              <a:cs typeface="Source Sans Pro"/>
              <a:sym typeface="Source Sans Pro"/>
            </a:endParaRPr>
          </a:p>
        </p:txBody>
      </p:sp>
      <p:sp>
        <p:nvSpPr>
          <p:cNvPr id="115" name="Google Shape;115;p21"/>
          <p:cNvSpPr txBox="1"/>
          <p:nvPr/>
        </p:nvSpPr>
        <p:spPr>
          <a:xfrm>
            <a:off x="6282225" y="3993700"/>
            <a:ext cx="2411100" cy="149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6B26B"/>
                </a:solidFill>
                <a:latin typeface="Source Sans Pro"/>
                <a:ea typeface="Source Sans Pro"/>
                <a:cs typeface="Source Sans Pro"/>
                <a:sym typeface="Source Sans Pro"/>
              </a:rPr>
              <a:t>efficient</a:t>
            </a:r>
            <a:endParaRPr b="1" sz="3000">
              <a:solidFill>
                <a:srgbClr val="F6B26B"/>
              </a:solidFill>
              <a:latin typeface="Source Sans Pro"/>
              <a:ea typeface="Source Sans Pro"/>
              <a:cs typeface="Source Sans Pro"/>
              <a:sym typeface="Source Sans Pro"/>
            </a:endParaRPr>
          </a:p>
          <a:p>
            <a:pPr indent="0" lvl="0" marL="0" rtl="0" algn="ctr">
              <a:spcBef>
                <a:spcPts val="0"/>
              </a:spcBef>
              <a:spcAft>
                <a:spcPts val="0"/>
              </a:spcAft>
              <a:buNone/>
            </a:pPr>
            <a:r>
              <a:rPr b="1" lang="en" sz="3000">
                <a:solidFill>
                  <a:srgbClr val="F6B26B"/>
                </a:solidFill>
                <a:latin typeface="Source Sans Pro"/>
                <a:ea typeface="Source Sans Pro"/>
                <a:cs typeface="Source Sans Pro"/>
                <a:sym typeface="Source Sans Pro"/>
              </a:rPr>
              <a:t>reliable</a:t>
            </a:r>
            <a:endParaRPr b="1" sz="3000">
              <a:solidFill>
                <a:srgbClr val="F6B26B"/>
              </a:solidFill>
              <a:latin typeface="Source Sans Pro"/>
              <a:ea typeface="Source Sans Pro"/>
              <a:cs typeface="Source Sans Pro"/>
              <a:sym typeface="Source Sans Pro"/>
            </a:endParaRPr>
          </a:p>
          <a:p>
            <a:pPr indent="0" lvl="0" marL="0" rtl="0" algn="ctr">
              <a:spcBef>
                <a:spcPts val="0"/>
              </a:spcBef>
              <a:spcAft>
                <a:spcPts val="0"/>
              </a:spcAft>
              <a:buNone/>
            </a:pPr>
            <a:r>
              <a:rPr b="1" lang="en" sz="3000">
                <a:solidFill>
                  <a:srgbClr val="F6B26B"/>
                </a:solidFill>
                <a:latin typeface="Source Sans Pro"/>
                <a:ea typeface="Source Sans Pro"/>
                <a:cs typeface="Source Sans Pro"/>
                <a:sym typeface="Source Sans Pro"/>
              </a:rPr>
              <a:t>ergonomic</a:t>
            </a:r>
            <a:endParaRPr b="1" sz="3000">
              <a:solidFill>
                <a:srgbClr val="F6B26B"/>
              </a:solidFill>
              <a:latin typeface="Source Sans Pro"/>
              <a:ea typeface="Source Sans Pro"/>
              <a:cs typeface="Source Sans Pro"/>
              <a:sym typeface="Source Sans Pro"/>
            </a:endParaRPr>
          </a:p>
        </p:txBody>
      </p:sp>
      <p:pic>
        <p:nvPicPr>
          <p:cNvPr id="116" name="Google Shape;116;p21"/>
          <p:cNvPicPr preferRelativeResize="0"/>
          <p:nvPr/>
        </p:nvPicPr>
        <p:blipFill>
          <a:blip r:embed="rId3">
            <a:alphaModFix/>
          </a:blip>
          <a:stretch>
            <a:fillRect/>
          </a:stretch>
        </p:blipFill>
        <p:spPr>
          <a:xfrm>
            <a:off x="419875" y="733100"/>
            <a:ext cx="2389975" cy="3182150"/>
          </a:xfrm>
          <a:prstGeom prst="rect">
            <a:avLst/>
          </a:prstGeom>
          <a:noFill/>
          <a:ln>
            <a:noFill/>
          </a:ln>
        </p:spPr>
      </p:pic>
      <p:pic>
        <p:nvPicPr>
          <p:cNvPr id="117" name="Google Shape;117;p21"/>
          <p:cNvPicPr preferRelativeResize="0"/>
          <p:nvPr/>
        </p:nvPicPr>
        <p:blipFill>
          <a:blip r:embed="rId4">
            <a:alphaModFix/>
          </a:blip>
          <a:stretch>
            <a:fillRect/>
          </a:stretch>
        </p:blipFill>
        <p:spPr>
          <a:xfrm>
            <a:off x="3275200" y="730850"/>
            <a:ext cx="2541675" cy="3186658"/>
          </a:xfrm>
          <a:prstGeom prst="rect">
            <a:avLst/>
          </a:prstGeom>
          <a:noFill/>
          <a:ln>
            <a:noFill/>
          </a:ln>
        </p:spPr>
      </p:pic>
      <p:pic>
        <p:nvPicPr>
          <p:cNvPr id="118" name="Google Shape;118;p21"/>
          <p:cNvPicPr preferRelativeResize="0"/>
          <p:nvPr/>
        </p:nvPicPr>
        <p:blipFill>
          <a:blip r:embed="rId5">
            <a:alphaModFix/>
          </a:blip>
          <a:stretch>
            <a:fillRect/>
          </a:stretch>
        </p:blipFill>
        <p:spPr>
          <a:xfrm>
            <a:off x="6282225" y="730850"/>
            <a:ext cx="2411163" cy="3186650"/>
          </a:xfrm>
          <a:prstGeom prst="rect">
            <a:avLst/>
          </a:prstGeom>
          <a:noFill/>
          <a:ln>
            <a:noFill/>
          </a:ln>
        </p:spPr>
      </p:pic>
      <p:sp>
        <p:nvSpPr>
          <p:cNvPr id="119" name="Google Shape;119;p21"/>
          <p:cNvSpPr txBox="1"/>
          <p:nvPr/>
        </p:nvSpPr>
        <p:spPr>
          <a:xfrm>
            <a:off x="368700" y="3987300"/>
            <a:ext cx="2411100" cy="6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6B26B"/>
                </a:solidFill>
                <a:latin typeface="Source Sans Pro"/>
                <a:ea typeface="Source Sans Pro"/>
                <a:cs typeface="Source Sans Pro"/>
                <a:sym typeface="Source Sans Pro"/>
              </a:rPr>
              <a:t>efficient</a:t>
            </a:r>
            <a:endParaRPr b="1" sz="3000">
              <a:solidFill>
                <a:srgbClr val="F6B26B"/>
              </a:solidFill>
              <a:latin typeface="Source Sans Pro"/>
              <a:ea typeface="Source Sans Pro"/>
              <a:cs typeface="Source Sans Pro"/>
              <a:sym typeface="Source Sans Pro"/>
            </a:endParaRPr>
          </a:p>
        </p:txBody>
      </p:sp>
      <p:sp>
        <p:nvSpPr>
          <p:cNvPr id="120" name="Google Shape;120;p21"/>
          <p:cNvSpPr txBox="1"/>
          <p:nvPr/>
        </p:nvSpPr>
        <p:spPr>
          <a:xfrm>
            <a:off x="398750" y="37700"/>
            <a:ext cx="2411100" cy="6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6B26B"/>
                </a:solidFill>
                <a:latin typeface="Source Sans Pro"/>
                <a:ea typeface="Source Sans Pro"/>
                <a:cs typeface="Source Sans Pro"/>
                <a:sym typeface="Source Sans Pro"/>
              </a:rPr>
              <a:t>1972</a:t>
            </a:r>
            <a:endParaRPr b="1" sz="3000">
              <a:solidFill>
                <a:srgbClr val="F6B26B"/>
              </a:solidFill>
              <a:latin typeface="Source Sans Pro"/>
              <a:ea typeface="Source Sans Pro"/>
              <a:cs typeface="Source Sans Pro"/>
              <a:sym typeface="Source Sans Pro"/>
            </a:endParaRPr>
          </a:p>
        </p:txBody>
      </p:sp>
      <p:sp>
        <p:nvSpPr>
          <p:cNvPr id="121" name="Google Shape;121;p21"/>
          <p:cNvSpPr txBox="1"/>
          <p:nvPr/>
        </p:nvSpPr>
        <p:spPr>
          <a:xfrm>
            <a:off x="3275200" y="37700"/>
            <a:ext cx="2541600" cy="6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6B26B"/>
                </a:solidFill>
                <a:latin typeface="Source Sans Pro"/>
                <a:ea typeface="Source Sans Pro"/>
                <a:cs typeface="Source Sans Pro"/>
                <a:sym typeface="Source Sans Pro"/>
              </a:rPr>
              <a:t>1985</a:t>
            </a:r>
            <a:endParaRPr b="1" sz="3000">
              <a:solidFill>
                <a:srgbClr val="F6B26B"/>
              </a:solidFill>
              <a:latin typeface="Source Sans Pro"/>
              <a:ea typeface="Source Sans Pro"/>
              <a:cs typeface="Source Sans Pro"/>
              <a:sym typeface="Source Sans Pro"/>
            </a:endParaRPr>
          </a:p>
        </p:txBody>
      </p:sp>
      <p:sp>
        <p:nvSpPr>
          <p:cNvPr id="122" name="Google Shape;122;p21"/>
          <p:cNvSpPr txBox="1"/>
          <p:nvPr/>
        </p:nvSpPr>
        <p:spPr>
          <a:xfrm>
            <a:off x="6282225" y="37700"/>
            <a:ext cx="2411100" cy="6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6B26B"/>
                </a:solidFill>
                <a:latin typeface="Source Sans Pro"/>
                <a:ea typeface="Source Sans Pro"/>
                <a:cs typeface="Source Sans Pro"/>
                <a:sym typeface="Source Sans Pro"/>
              </a:rPr>
              <a:t>2010</a:t>
            </a:r>
            <a:endParaRPr b="1" sz="3000">
              <a:solidFill>
                <a:srgbClr val="F6B26B"/>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0" st="0"/>
                                            </p:txEl>
                                          </p:spTgt>
                                        </p:tgtEl>
                                        <p:attrNameLst>
                                          <p:attrName>style.visibility</p:attrName>
                                        </p:attrNameLst>
                                      </p:cBhvr>
                                      <p:to>
                                        <p:strVal val="visible"/>
                                      </p:to>
                                    </p:set>
                                    <p:animEffect filter="fade" transition="in">
                                      <p:cBhvr>
                                        <p:cTn dur="1000"/>
                                        <p:tgtEl>
                                          <p:spTgt spid="1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4">
                                            <p:txEl>
                                              <p:pRg end="1" st="1"/>
                                            </p:txEl>
                                          </p:spTgt>
                                        </p:tgtEl>
                                        <p:attrNameLst>
                                          <p:attrName>style.visibility</p:attrName>
                                        </p:attrNameLst>
                                      </p:cBhvr>
                                      <p:to>
                                        <p:strVal val="visible"/>
                                      </p:to>
                                    </p:set>
                                    <p:animEffect filter="fade" transition="in">
                                      <p:cBhvr>
                                        <p:cTn dur="1000"/>
                                        <p:tgtEl>
                                          <p:spTgt spid="1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0" st="0"/>
                                            </p:txEl>
                                          </p:spTgt>
                                        </p:tgtEl>
                                        <p:attrNameLst>
                                          <p:attrName>style.visibility</p:attrName>
                                        </p:attrNameLst>
                                      </p:cBhvr>
                                      <p:to>
                                        <p:strVal val="visible"/>
                                      </p:to>
                                    </p:set>
                                    <p:animEffect filter="fade" transition="in">
                                      <p:cBhvr>
                                        <p:cTn dur="1000"/>
                                        <p:tgtEl>
                                          <p:spTgt spid="1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1" st="1"/>
                                            </p:txEl>
                                          </p:spTgt>
                                        </p:tgtEl>
                                        <p:attrNameLst>
                                          <p:attrName>style.visibility</p:attrName>
                                        </p:attrNameLst>
                                      </p:cBhvr>
                                      <p:to>
                                        <p:strVal val="visible"/>
                                      </p:to>
                                    </p:set>
                                    <p:animEffect filter="fade" transition="in">
                                      <p:cBhvr>
                                        <p:cTn dur="1000"/>
                                        <p:tgtEl>
                                          <p:spTgt spid="11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2" st="2"/>
                                            </p:txEl>
                                          </p:spTgt>
                                        </p:tgtEl>
                                        <p:attrNameLst>
                                          <p:attrName>style.visibility</p:attrName>
                                        </p:attrNameLst>
                                      </p:cBhvr>
                                      <p:to>
                                        <p:strVal val="visible"/>
                                      </p:to>
                                    </p:set>
                                    <p:animEffect filter="fade" transition="in">
                                      <p:cBhvr>
                                        <p:cTn dur="1000"/>
                                        <p:tgtEl>
                                          <p:spTgt spid="11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93"/>
          <p:cNvSpPr txBox="1"/>
          <p:nvPr/>
        </p:nvSpPr>
        <p:spPr>
          <a:xfrm>
            <a:off x="425775" y="3888850"/>
            <a:ext cx="8818500" cy="167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purple: Color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new</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100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250</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(r, g, b)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Color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rgb</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purple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(r, g, b)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purple</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rgb</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a:p>
        </p:txBody>
      </p:sp>
      <p:sp>
        <p:nvSpPr>
          <p:cNvPr id="970" name="Google Shape;970;p93"/>
          <p:cNvSpPr txBox="1"/>
          <p:nvPr/>
        </p:nvSpPr>
        <p:spPr>
          <a:xfrm>
            <a:off x="425775" y="913000"/>
            <a:ext cx="848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enum</a:t>
            </a:r>
            <a:r>
              <a:rPr lang="en" sz="2400">
                <a:solidFill>
                  <a:srgbClr val="FFFFFF"/>
                </a:solidFill>
                <a:latin typeface="Source Code Pro"/>
                <a:ea typeface="Source Code Pro"/>
                <a:cs typeface="Source Code Pro"/>
                <a:sym typeface="Source Code Pro"/>
              </a:rPr>
              <a:t> Color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a:t>
            </a:r>
            <a:endParaRPr/>
          </a:p>
        </p:txBody>
      </p:sp>
      <p:sp>
        <p:nvSpPr>
          <p:cNvPr id="971" name="Google Shape;971;p93"/>
          <p:cNvSpPr txBox="1"/>
          <p:nvPr/>
        </p:nvSpPr>
        <p:spPr>
          <a:xfrm>
            <a:off x="313275" y="189675"/>
            <a:ext cx="56475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Methods</a:t>
            </a:r>
            <a:endParaRPr sz="3600">
              <a:solidFill>
                <a:srgbClr val="F3F3F3"/>
              </a:solidFill>
              <a:latin typeface="Alegreya"/>
              <a:ea typeface="Alegreya"/>
              <a:cs typeface="Alegreya"/>
              <a:sym typeface="Alegreya"/>
            </a:endParaRPr>
          </a:p>
        </p:txBody>
      </p:sp>
      <p:sp>
        <p:nvSpPr>
          <p:cNvPr id="972" name="Google Shape;972;p93"/>
          <p:cNvSpPr txBox="1"/>
          <p:nvPr/>
        </p:nvSpPr>
        <p:spPr>
          <a:xfrm>
            <a:off x="425775" y="1751200"/>
            <a:ext cx="88185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impl</a:t>
            </a:r>
            <a:r>
              <a:rPr lang="en" sz="2400">
                <a:solidFill>
                  <a:srgbClr val="FFFFFF"/>
                </a:solidFill>
                <a:latin typeface="Source Code Pro"/>
                <a:ea typeface="Source Code Pro"/>
                <a:cs typeface="Source Code Pro"/>
                <a:sym typeface="Source Code Pro"/>
              </a:rPr>
              <a:t> Color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fn </a:t>
            </a:r>
            <a:r>
              <a:rPr lang="en" sz="2400">
                <a:solidFill>
                  <a:srgbClr val="FFFFFF"/>
                </a:solidFill>
                <a:latin typeface="Source Code Pro"/>
                <a:ea typeface="Source Code Pro"/>
                <a:cs typeface="Source Code Pro"/>
                <a:sym typeface="Source Code Pro"/>
              </a:rPr>
              <a:t>rgb</a:t>
            </a:r>
            <a:r>
              <a:rPr lang="en" sz="2400">
                <a:solidFill>
                  <a:srgbClr val="F6B26B"/>
                </a:solidFill>
                <a:latin typeface="Source Code Pro"/>
                <a:ea typeface="Source Code Pro"/>
                <a:cs typeface="Source Code Pro"/>
                <a:sym typeface="Source Code Pro"/>
              </a:rPr>
              <a:t>(</a:t>
            </a:r>
            <a:r>
              <a:rPr lang="en" sz="2400">
                <a:solidFill>
                  <a:srgbClr val="B6D7A8"/>
                </a:solidFill>
                <a:latin typeface="Source Code Pro"/>
                <a:ea typeface="Source Code Pro"/>
                <a:cs typeface="Source Code Pro"/>
                <a:sym typeface="Source Code Pro"/>
              </a:rPr>
              <a:t>self</a:t>
            </a:r>
            <a:r>
              <a:rPr lang="en" sz="2400">
                <a:solidFill>
                  <a:srgbClr val="F6B26B"/>
                </a:solidFill>
                <a:latin typeface="Source Code Pro"/>
                <a:ea typeface="Source Code Pro"/>
                <a:cs typeface="Source Code Pro"/>
                <a:sym typeface="Source Code Pro"/>
              </a:rPr>
              <a:t>) -&gt; (</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fn </a:t>
            </a:r>
            <a:r>
              <a:rPr lang="en" sz="2400">
                <a:solidFill>
                  <a:srgbClr val="FFFFFF"/>
                </a:solidFill>
                <a:latin typeface="Source Code Pro"/>
                <a:ea typeface="Source Code Pro"/>
                <a:cs typeface="Source Code Pro"/>
                <a:sym typeface="Source Code Pro"/>
              </a:rPr>
              <a:t>new</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r: u8</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g: u8</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b: u8</a:t>
            </a:r>
            <a:r>
              <a:rPr lang="en" sz="2400">
                <a:solidFill>
                  <a:srgbClr val="F6B26B"/>
                </a:solidFill>
                <a:latin typeface="Source Code Pro"/>
                <a:ea typeface="Source Code Pro"/>
                <a:cs typeface="Source Code Pro"/>
                <a:sym typeface="Source Code Pro"/>
              </a:rPr>
              <a:t>) -&gt; </a:t>
            </a:r>
            <a:r>
              <a:rPr lang="en" sz="2400">
                <a:solidFill>
                  <a:srgbClr val="B6D7A8"/>
                </a:solidFill>
                <a:latin typeface="Source Code Pro"/>
                <a:ea typeface="Source Code Pro"/>
                <a:cs typeface="Source Code Pro"/>
                <a:sym typeface="Source Code Pro"/>
              </a:rPr>
              <a:t>Self</a:t>
            </a:r>
            <a:r>
              <a:rPr lang="en" sz="2400">
                <a:solidFill>
                  <a:srgbClr val="F6B26B"/>
                </a:solidFill>
                <a:latin typeface="Source Code Pro"/>
                <a:ea typeface="Source Code Pro"/>
                <a:cs typeface="Source Code Pro"/>
                <a:sym typeface="Source Code Pro"/>
              </a:rPr>
              <a:t> { </a:t>
            </a:r>
            <a:r>
              <a:rPr lang="en" sz="2400">
                <a:solidFill>
                  <a:srgbClr val="FFFFFF"/>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a:p>
        </p:txBody>
      </p:sp>
      <p:sp>
        <p:nvSpPr>
          <p:cNvPr id="973" name="Google Shape;973;p93"/>
          <p:cNvSpPr/>
          <p:nvPr/>
        </p:nvSpPr>
        <p:spPr>
          <a:xfrm>
            <a:off x="3406300" y="4418725"/>
            <a:ext cx="3605100" cy="8208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93"/>
          <p:cNvSpPr txBox="1"/>
          <p:nvPr/>
        </p:nvSpPr>
        <p:spPr>
          <a:xfrm>
            <a:off x="7143750" y="4505875"/>
            <a:ext cx="1627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B4A7D6"/>
                </a:solidFill>
                <a:latin typeface="Source Sans Pro"/>
                <a:ea typeface="Source Sans Pro"/>
                <a:cs typeface="Source Sans Pro"/>
                <a:sym typeface="Source Sans Pro"/>
              </a:rPr>
              <a:t>same!</a:t>
            </a:r>
            <a:endParaRPr sz="3000">
              <a:solidFill>
                <a:srgbClr val="B4A7D6"/>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xEl>
                                              <p:pRg end="0" st="0"/>
                                            </p:txEl>
                                          </p:spTgt>
                                        </p:tgtEl>
                                        <p:attrNameLst>
                                          <p:attrName>style.visibility</p:attrName>
                                        </p:attrNameLst>
                                      </p:cBhvr>
                                      <p:to>
                                        <p:strVal val="visible"/>
                                      </p:to>
                                    </p:set>
                                    <p:animEffect filter="fade" transition="in">
                                      <p:cBhvr>
                                        <p:cTn dur="1000"/>
                                        <p:tgtEl>
                                          <p:spTgt spid="97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xEl>
                                              <p:pRg end="1" st="1"/>
                                            </p:txEl>
                                          </p:spTgt>
                                        </p:tgtEl>
                                        <p:attrNameLst>
                                          <p:attrName>style.visibility</p:attrName>
                                        </p:attrNameLst>
                                      </p:cBhvr>
                                      <p:to>
                                        <p:strVal val="visible"/>
                                      </p:to>
                                    </p:set>
                                    <p:animEffect filter="fade" transition="in">
                                      <p:cBhvr>
                                        <p:cTn dur="1000"/>
                                        <p:tgtEl>
                                          <p:spTgt spid="97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xEl>
                                              <p:pRg end="2" st="2"/>
                                            </p:txEl>
                                          </p:spTgt>
                                        </p:tgtEl>
                                        <p:attrNameLst>
                                          <p:attrName>style.visibility</p:attrName>
                                        </p:attrNameLst>
                                      </p:cBhvr>
                                      <p:to>
                                        <p:strVal val="visible"/>
                                      </p:to>
                                    </p:set>
                                    <p:animEffect filter="fade" transition="in">
                                      <p:cBhvr>
                                        <p:cTn dur="1000"/>
                                        <p:tgtEl>
                                          <p:spTgt spid="97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xEl>
                                              <p:pRg end="3" st="3"/>
                                            </p:txEl>
                                          </p:spTgt>
                                        </p:tgtEl>
                                        <p:attrNameLst>
                                          <p:attrName>style.visibility</p:attrName>
                                        </p:attrNameLst>
                                      </p:cBhvr>
                                      <p:to>
                                        <p:strVal val="visible"/>
                                      </p:to>
                                    </p:set>
                                    <p:animEffect filter="fade" transition="in">
                                      <p:cBhvr>
                                        <p:cTn dur="1000"/>
                                        <p:tgtEl>
                                          <p:spTgt spid="97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2">
                                            <p:txEl>
                                              <p:pRg end="4" st="4"/>
                                            </p:txEl>
                                          </p:spTgt>
                                        </p:tgtEl>
                                        <p:attrNameLst>
                                          <p:attrName>style.visibility</p:attrName>
                                        </p:attrNameLst>
                                      </p:cBhvr>
                                      <p:to>
                                        <p:strVal val="visible"/>
                                      </p:to>
                                    </p:set>
                                    <p:animEffect filter="fade" transition="in">
                                      <p:cBhvr>
                                        <p:cTn dur="1000"/>
                                        <p:tgtEl>
                                          <p:spTgt spid="97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
                                            <p:txEl>
                                              <p:pRg end="0" st="0"/>
                                            </p:txEl>
                                          </p:spTgt>
                                        </p:tgtEl>
                                        <p:attrNameLst>
                                          <p:attrName>style.visibility</p:attrName>
                                        </p:attrNameLst>
                                      </p:cBhvr>
                                      <p:to>
                                        <p:strVal val="visible"/>
                                      </p:to>
                                    </p:set>
                                    <p:animEffect filter="fade" transition="in">
                                      <p:cBhvr>
                                        <p:cTn dur="1000"/>
                                        <p:tgtEl>
                                          <p:spTgt spid="9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
                                            <p:txEl>
                                              <p:pRg end="1" st="1"/>
                                            </p:txEl>
                                          </p:spTgt>
                                        </p:tgtEl>
                                        <p:attrNameLst>
                                          <p:attrName>style.visibility</p:attrName>
                                        </p:attrNameLst>
                                      </p:cBhvr>
                                      <p:to>
                                        <p:strVal val="visible"/>
                                      </p:to>
                                    </p:set>
                                    <p:animEffect filter="fade" transition="in">
                                      <p:cBhvr>
                                        <p:cTn dur="1000"/>
                                        <p:tgtEl>
                                          <p:spTgt spid="9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
                                            <p:txEl>
                                              <p:pRg end="2" st="2"/>
                                            </p:txEl>
                                          </p:spTgt>
                                        </p:tgtEl>
                                        <p:attrNameLst>
                                          <p:attrName>style.visibility</p:attrName>
                                        </p:attrNameLst>
                                      </p:cBhvr>
                                      <p:to>
                                        <p:strVal val="visible"/>
                                      </p:to>
                                    </p:set>
                                    <p:animEffect filter="fade" transition="in">
                                      <p:cBhvr>
                                        <p:cTn dur="1000"/>
                                        <p:tgtEl>
                                          <p:spTgt spid="9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9">
                                            <p:txEl>
                                              <p:pRg end="3" st="3"/>
                                            </p:txEl>
                                          </p:spTgt>
                                        </p:tgtEl>
                                        <p:attrNameLst>
                                          <p:attrName>style.visibility</p:attrName>
                                        </p:attrNameLst>
                                      </p:cBhvr>
                                      <p:to>
                                        <p:strVal val="visible"/>
                                      </p:to>
                                    </p:set>
                                    <p:animEffect filter="fade" transition="in">
                                      <p:cBhvr>
                                        <p:cTn dur="1000"/>
                                        <p:tgtEl>
                                          <p:spTgt spid="9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3"/>
                                        </p:tgtEl>
                                        <p:attrNameLst>
                                          <p:attrName>style.visibility</p:attrName>
                                        </p:attrNameLst>
                                      </p:cBhvr>
                                      <p:to>
                                        <p:strVal val="visible"/>
                                      </p:to>
                                    </p:set>
                                    <p:animEffect filter="fade" transition="in">
                                      <p:cBhvr>
                                        <p:cTn dur="1000"/>
                                        <p:tgtEl>
                                          <p:spTgt spid="973"/>
                                        </p:tgtEl>
                                      </p:cBhvr>
                                    </p:animEffect>
                                  </p:childTnLst>
                                </p:cTn>
                              </p:par>
                              <p:par>
                                <p:cTn fill="hold" nodeType="withEffect" presetClass="entr" presetID="10" presetSubtype="0">
                                  <p:stCondLst>
                                    <p:cond delay="0"/>
                                  </p:stCondLst>
                                  <p:childTnLst>
                                    <p:set>
                                      <p:cBhvr>
                                        <p:cTn dur="1" fill="hold">
                                          <p:stCondLst>
                                            <p:cond delay="0"/>
                                          </p:stCondLst>
                                        </p:cTn>
                                        <p:tgtEl>
                                          <p:spTgt spid="974"/>
                                        </p:tgtEl>
                                        <p:attrNameLst>
                                          <p:attrName>style.visibility</p:attrName>
                                        </p:attrNameLst>
                                      </p:cBhvr>
                                      <p:to>
                                        <p:strVal val="visible"/>
                                      </p:to>
                                    </p:set>
                                    <p:animEffect filter="fade" transition="in">
                                      <p:cBhvr>
                                        <p:cTn dur="1000"/>
                                        <p:tgtEl>
                                          <p:spTgt spid="9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94"/>
          <p:cNvSpPr txBox="1"/>
          <p:nvPr/>
        </p:nvSpPr>
        <p:spPr>
          <a:xfrm>
            <a:off x="349575" y="1217800"/>
            <a:ext cx="848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last_char </a:t>
            </a:r>
            <a:r>
              <a:rPr lang="en" sz="2400">
                <a:solidFill>
                  <a:srgbClr val="F6B26B"/>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my_string.pop()</a:t>
            </a:r>
            <a:r>
              <a:rPr lang="en" sz="2400">
                <a:solidFill>
                  <a:srgbClr val="F6B26B"/>
                </a:solidFill>
                <a:latin typeface="Source Code Pro"/>
                <a:ea typeface="Source Code Pro"/>
                <a:cs typeface="Source Code Pro"/>
                <a:sym typeface="Source Code Pro"/>
              </a:rPr>
              <a:t>;</a:t>
            </a:r>
            <a:endParaRPr/>
          </a:p>
        </p:txBody>
      </p:sp>
      <p:sp>
        <p:nvSpPr>
          <p:cNvPr id="980" name="Google Shape;980;p94"/>
          <p:cNvSpPr txBox="1"/>
          <p:nvPr/>
        </p:nvSpPr>
        <p:spPr>
          <a:xfrm>
            <a:off x="313275" y="189675"/>
            <a:ext cx="56475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Type Parameters</a:t>
            </a:r>
            <a:endParaRPr sz="3600">
              <a:solidFill>
                <a:srgbClr val="F3F3F3"/>
              </a:solidFill>
              <a:latin typeface="Alegreya"/>
              <a:ea typeface="Alegreya"/>
              <a:cs typeface="Alegreya"/>
              <a:sym typeface="Alegreya"/>
            </a:endParaRPr>
          </a:p>
        </p:txBody>
      </p:sp>
      <p:sp>
        <p:nvSpPr>
          <p:cNvPr id="981" name="Google Shape;981;p94"/>
          <p:cNvSpPr txBox="1"/>
          <p:nvPr/>
        </p:nvSpPr>
        <p:spPr>
          <a:xfrm>
            <a:off x="349575" y="1675000"/>
            <a:ext cx="848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last_char: char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my_string.pop()</a:t>
            </a:r>
            <a:r>
              <a:rPr lang="en" sz="2400">
                <a:solidFill>
                  <a:srgbClr val="F6B26B"/>
                </a:solidFill>
                <a:latin typeface="Source Code Pro"/>
                <a:ea typeface="Source Code Pro"/>
                <a:cs typeface="Source Code Pro"/>
                <a:sym typeface="Source Code Pro"/>
              </a:rPr>
              <a:t>;</a:t>
            </a:r>
            <a:endParaRPr/>
          </a:p>
        </p:txBody>
      </p:sp>
      <p:grpSp>
        <p:nvGrpSpPr>
          <p:cNvPr id="982" name="Google Shape;982;p94"/>
          <p:cNvGrpSpPr/>
          <p:nvPr/>
        </p:nvGrpSpPr>
        <p:grpSpPr>
          <a:xfrm>
            <a:off x="293325" y="1741000"/>
            <a:ext cx="7588500" cy="435250"/>
            <a:chOff x="293325" y="1741000"/>
            <a:chExt cx="7588500" cy="435250"/>
          </a:xfrm>
        </p:grpSpPr>
        <p:cxnSp>
          <p:nvCxnSpPr>
            <p:cNvPr id="983" name="Google Shape;983;p94"/>
            <p:cNvCxnSpPr/>
            <p:nvPr/>
          </p:nvCxnSpPr>
          <p:spPr>
            <a:xfrm>
              <a:off x="293325" y="1741000"/>
              <a:ext cx="7446600" cy="406800"/>
            </a:xfrm>
            <a:prstGeom prst="straightConnector1">
              <a:avLst/>
            </a:prstGeom>
            <a:noFill/>
            <a:ln cap="flat" cmpd="sng" w="76200">
              <a:solidFill>
                <a:srgbClr val="CC0000"/>
              </a:solidFill>
              <a:prstDash val="solid"/>
              <a:round/>
              <a:headEnd len="med" w="med" type="none"/>
              <a:tailEnd len="med" w="med" type="none"/>
            </a:ln>
          </p:spPr>
        </p:cxnSp>
        <p:cxnSp>
          <p:nvCxnSpPr>
            <p:cNvPr id="984" name="Google Shape;984;p94"/>
            <p:cNvCxnSpPr/>
            <p:nvPr/>
          </p:nvCxnSpPr>
          <p:spPr>
            <a:xfrm flipH="1" rot="10800000">
              <a:off x="293325" y="1788350"/>
              <a:ext cx="7588500" cy="387900"/>
            </a:xfrm>
            <a:prstGeom prst="straightConnector1">
              <a:avLst/>
            </a:prstGeom>
            <a:noFill/>
            <a:ln cap="flat" cmpd="sng" w="76200">
              <a:solidFill>
                <a:srgbClr val="CC0000"/>
              </a:solidFill>
              <a:prstDash val="solid"/>
              <a:round/>
              <a:headEnd len="med" w="med" type="non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000"/>
                                        <p:tgtEl>
                                          <p:spTgt spid="9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95"/>
          <p:cNvSpPr txBox="1"/>
          <p:nvPr/>
        </p:nvSpPr>
        <p:spPr>
          <a:xfrm>
            <a:off x="349575" y="1217800"/>
            <a:ext cx="848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last_char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my_string.pop()</a:t>
            </a:r>
            <a:r>
              <a:rPr lang="en" sz="2400">
                <a:solidFill>
                  <a:srgbClr val="F6B26B"/>
                </a:solidFill>
                <a:latin typeface="Source Code Pro"/>
                <a:ea typeface="Source Code Pro"/>
                <a:cs typeface="Source Code Pro"/>
                <a:sym typeface="Source Code Pro"/>
              </a:rPr>
              <a:t>;</a:t>
            </a:r>
            <a:endParaRPr/>
          </a:p>
        </p:txBody>
      </p:sp>
      <p:sp>
        <p:nvSpPr>
          <p:cNvPr id="990" name="Google Shape;990;p95"/>
          <p:cNvSpPr txBox="1"/>
          <p:nvPr/>
        </p:nvSpPr>
        <p:spPr>
          <a:xfrm>
            <a:off x="313275" y="189675"/>
            <a:ext cx="56475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Type Parameters</a:t>
            </a:r>
            <a:endParaRPr sz="3600">
              <a:solidFill>
                <a:srgbClr val="F3F3F3"/>
              </a:solidFill>
              <a:latin typeface="Alegreya"/>
              <a:ea typeface="Alegreya"/>
              <a:cs typeface="Alegreya"/>
              <a:sym typeface="Alegreya"/>
            </a:endParaRPr>
          </a:p>
        </p:txBody>
      </p:sp>
      <p:sp>
        <p:nvSpPr>
          <p:cNvPr id="991" name="Google Shape;991;p95"/>
          <p:cNvSpPr txBox="1"/>
          <p:nvPr/>
        </p:nvSpPr>
        <p:spPr>
          <a:xfrm>
            <a:off x="349575" y="1675000"/>
            <a:ext cx="908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last_char: Option</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char</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my_string.pop()</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992" name="Google Shape;992;p95"/>
          <p:cNvSpPr txBox="1"/>
          <p:nvPr/>
        </p:nvSpPr>
        <p:spPr>
          <a:xfrm>
            <a:off x="425775" y="2360800"/>
            <a:ext cx="3396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enum</a:t>
            </a:r>
            <a:r>
              <a:rPr lang="en" sz="2400">
                <a:solidFill>
                  <a:srgbClr val="FFFFFF"/>
                </a:solidFill>
                <a:latin typeface="Source Code Pro"/>
                <a:ea typeface="Source Code Pro"/>
                <a:cs typeface="Source Code Pro"/>
                <a:sym typeface="Source Code Pro"/>
              </a:rPr>
              <a:t> Option</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T</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None</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Some</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T</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a:p>
        </p:txBody>
      </p:sp>
      <p:sp>
        <p:nvSpPr>
          <p:cNvPr id="993" name="Google Shape;993;p95"/>
          <p:cNvSpPr txBox="1"/>
          <p:nvPr/>
        </p:nvSpPr>
        <p:spPr>
          <a:xfrm>
            <a:off x="349575" y="4113400"/>
            <a:ext cx="9084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email: Option</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String</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Some</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email_str</a:t>
            </a:r>
            <a:r>
              <a:rPr lang="en" sz="2400">
                <a:solidFill>
                  <a:srgbClr val="F6B26B"/>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email: Option</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String</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None</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994" name="Google Shape;994;p95"/>
          <p:cNvSpPr txBox="1"/>
          <p:nvPr/>
        </p:nvSpPr>
        <p:spPr>
          <a:xfrm>
            <a:off x="349575" y="4967500"/>
            <a:ext cx="908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B4A7D6"/>
                </a:solidFill>
                <a:latin typeface="Source Sans Pro"/>
                <a:ea typeface="Source Sans Pro"/>
                <a:cs typeface="Source Sans Pro"/>
                <a:sym typeface="Source Sans Pro"/>
              </a:rPr>
              <a:t>(</a:t>
            </a:r>
            <a:r>
              <a:rPr lang="en" sz="2400">
                <a:solidFill>
                  <a:srgbClr val="FFFFFF"/>
                </a:solidFill>
                <a:latin typeface="Source Code Pro"/>
                <a:ea typeface="Source Code Pro"/>
                <a:cs typeface="Source Code Pro"/>
                <a:sym typeface="Source Code Pro"/>
              </a:rPr>
              <a:t>None</a:t>
            </a:r>
            <a:r>
              <a:rPr lang="en" sz="2400">
                <a:solidFill>
                  <a:srgbClr val="FFFFFF"/>
                </a:solidFill>
                <a:latin typeface="Source Sans Pro"/>
                <a:ea typeface="Source Sans Pro"/>
                <a:cs typeface="Source Sans Pro"/>
                <a:sym typeface="Source Sans Pro"/>
              </a:rPr>
              <a:t> </a:t>
            </a:r>
            <a:r>
              <a:rPr lang="en" sz="2400">
                <a:solidFill>
                  <a:srgbClr val="B4A7D6"/>
                </a:solidFill>
                <a:latin typeface="Source Sans Pro"/>
                <a:ea typeface="Source Sans Pro"/>
                <a:cs typeface="Source Sans Pro"/>
                <a:sym typeface="Source Sans Pro"/>
              </a:rPr>
              <a:t>is</a:t>
            </a:r>
            <a:r>
              <a:rPr lang="en" sz="2400">
                <a:solidFill>
                  <a:srgbClr val="FFFFFF"/>
                </a:solidFill>
                <a:latin typeface="Source Sans Pro"/>
                <a:ea typeface="Source Sans Pro"/>
                <a:cs typeface="Source Sans Pro"/>
                <a:sym typeface="Source Sans Pro"/>
              </a:rPr>
              <a:t> </a:t>
            </a:r>
            <a:r>
              <a:rPr lang="en" sz="2400">
                <a:solidFill>
                  <a:srgbClr val="FFFFFF"/>
                </a:solidFill>
                <a:latin typeface="Source Code Pro"/>
                <a:ea typeface="Source Code Pro"/>
                <a:cs typeface="Source Code Pro"/>
                <a:sym typeface="Source Code Pro"/>
              </a:rPr>
              <a:t>Option</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None</a:t>
            </a:r>
            <a:r>
              <a:rPr lang="en" sz="2400">
                <a:solidFill>
                  <a:srgbClr val="B4A7D6"/>
                </a:solidFill>
                <a:latin typeface="Source Sans Pro"/>
                <a:ea typeface="Source Sans Pro"/>
                <a:cs typeface="Source Sans Pro"/>
                <a:sym typeface="Source Sans Pro"/>
              </a:rPr>
              <a:t> - the </a:t>
            </a:r>
            <a:r>
              <a:rPr lang="en" sz="2400">
                <a:solidFill>
                  <a:srgbClr val="B4A7D6"/>
                </a:solidFill>
                <a:latin typeface="Source Sans Pro"/>
                <a:ea typeface="Source Sans Pro"/>
                <a:cs typeface="Source Sans Pro"/>
                <a:sym typeface="Source Sans Pro"/>
              </a:rPr>
              <a:t>prefix is optional for </a:t>
            </a:r>
            <a:r>
              <a:rPr lang="en" sz="2400">
                <a:solidFill>
                  <a:srgbClr val="FFFFFF"/>
                </a:solidFill>
                <a:latin typeface="Source Code Pro"/>
                <a:ea typeface="Source Code Pro"/>
                <a:cs typeface="Source Code Pro"/>
                <a:sym typeface="Source Code Pro"/>
              </a:rPr>
              <a:t>Option</a:t>
            </a:r>
            <a:r>
              <a:rPr lang="en" sz="2400">
                <a:solidFill>
                  <a:srgbClr val="B4A7D6"/>
                </a:solidFill>
                <a:latin typeface="Source Sans Pro"/>
                <a:ea typeface="Source Sans Pro"/>
                <a:cs typeface="Source Sans Pro"/>
                <a:sym typeface="Source Sans Pro"/>
              </a:rPr>
              <a:t>)</a:t>
            </a:r>
            <a:endParaRPr sz="2400">
              <a:solidFill>
                <a:srgbClr val="B4A7D6"/>
              </a:solidFill>
              <a:latin typeface="Source Sans Pro"/>
              <a:ea typeface="Source Sans Pro"/>
              <a:cs typeface="Source Sans Pro"/>
              <a:sym typeface="Source Sans Pro"/>
            </a:endParaRPr>
          </a:p>
        </p:txBody>
      </p:sp>
      <p:sp>
        <p:nvSpPr>
          <p:cNvPr id="995" name="Google Shape;995;p95"/>
          <p:cNvSpPr/>
          <p:nvPr/>
        </p:nvSpPr>
        <p:spPr>
          <a:xfrm>
            <a:off x="2998425" y="1698550"/>
            <a:ext cx="2535900" cy="554100"/>
          </a:xfrm>
          <a:prstGeom prst="ellipse">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95"/>
          <p:cNvSpPr/>
          <p:nvPr/>
        </p:nvSpPr>
        <p:spPr>
          <a:xfrm>
            <a:off x="1240525" y="2360800"/>
            <a:ext cx="1957500" cy="554100"/>
          </a:xfrm>
          <a:prstGeom prst="ellipse">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95"/>
          <p:cNvSpPr/>
          <p:nvPr/>
        </p:nvSpPr>
        <p:spPr>
          <a:xfrm>
            <a:off x="1865175" y="3092650"/>
            <a:ext cx="717900" cy="554100"/>
          </a:xfrm>
          <a:prstGeom prst="ellipse">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95"/>
          <p:cNvSpPr/>
          <p:nvPr/>
        </p:nvSpPr>
        <p:spPr>
          <a:xfrm>
            <a:off x="2365475" y="4131250"/>
            <a:ext cx="2753400" cy="554100"/>
          </a:xfrm>
          <a:prstGeom prst="ellipse">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2"/>
                                        </p:tgtEl>
                                        <p:attrNameLst>
                                          <p:attrName>style.visibility</p:attrName>
                                        </p:attrNameLst>
                                      </p:cBhvr>
                                      <p:to>
                                        <p:strVal val="visible"/>
                                      </p:to>
                                    </p:set>
                                    <p:animEffect filter="fade" transition="in">
                                      <p:cBhvr>
                                        <p:cTn dur="1000"/>
                                        <p:tgtEl>
                                          <p:spTgt spid="9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
                                            <p:txEl>
                                              <p:pRg end="0" st="0"/>
                                            </p:txEl>
                                          </p:spTgt>
                                        </p:tgtEl>
                                        <p:attrNameLst>
                                          <p:attrName>style.visibility</p:attrName>
                                        </p:attrNameLst>
                                      </p:cBhvr>
                                      <p:to>
                                        <p:strVal val="visible"/>
                                      </p:to>
                                    </p:set>
                                    <p:animEffect filter="fade" transition="in">
                                      <p:cBhvr>
                                        <p:cTn dur="1500"/>
                                        <p:tgtEl>
                                          <p:spTgt spid="99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3">
                                            <p:txEl>
                                              <p:pRg end="1" st="1"/>
                                            </p:txEl>
                                          </p:spTgt>
                                        </p:tgtEl>
                                        <p:attrNameLst>
                                          <p:attrName>style.visibility</p:attrName>
                                        </p:attrNameLst>
                                      </p:cBhvr>
                                      <p:to>
                                        <p:strVal val="visible"/>
                                      </p:to>
                                    </p:set>
                                    <p:animEffect filter="fade" transition="in">
                                      <p:cBhvr>
                                        <p:cTn dur="1500"/>
                                        <p:tgtEl>
                                          <p:spTgt spid="99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4"/>
                                        </p:tgtEl>
                                        <p:attrNameLst>
                                          <p:attrName>style.visibility</p:attrName>
                                        </p:attrNameLst>
                                      </p:cBhvr>
                                      <p:to>
                                        <p:strVal val="visible"/>
                                      </p:to>
                                    </p:set>
                                    <p:animEffect filter="fade" transition="in">
                                      <p:cBhvr>
                                        <p:cTn dur="1000"/>
                                        <p:tgtEl>
                                          <p:spTgt spid="9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8"/>
                                        </p:tgtEl>
                                        <p:attrNameLst>
                                          <p:attrName>style.visibility</p:attrName>
                                        </p:attrNameLst>
                                      </p:cBhvr>
                                      <p:to>
                                        <p:strVal val="visible"/>
                                      </p:to>
                                    </p:set>
                                    <p:animEffect filter="fade" transition="in">
                                      <p:cBhvr>
                                        <p:cTn dur="1000"/>
                                        <p:tgtEl>
                                          <p:spTgt spid="998"/>
                                        </p:tgtEl>
                                      </p:cBhvr>
                                    </p:animEffect>
                                  </p:childTnLst>
                                </p:cTn>
                              </p:par>
                              <p:par>
                                <p:cTn fill="hold" nodeType="withEffect" presetClass="entr" presetID="10" presetSubtype="0">
                                  <p:stCondLst>
                                    <p:cond delay="0"/>
                                  </p:stCondLst>
                                  <p:childTnLst>
                                    <p:set>
                                      <p:cBhvr>
                                        <p:cTn dur="1" fill="hold">
                                          <p:stCondLst>
                                            <p:cond delay="0"/>
                                          </p:stCondLst>
                                        </p:cTn>
                                        <p:tgtEl>
                                          <p:spTgt spid="995"/>
                                        </p:tgtEl>
                                        <p:attrNameLst>
                                          <p:attrName>style.visibility</p:attrName>
                                        </p:attrNameLst>
                                      </p:cBhvr>
                                      <p:to>
                                        <p:strVal val="visible"/>
                                      </p:to>
                                    </p:set>
                                    <p:animEffect filter="fade" transition="in">
                                      <p:cBhvr>
                                        <p:cTn dur="1100"/>
                                        <p:tgtEl>
                                          <p:spTgt spid="9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6"/>
                                        </p:tgtEl>
                                        <p:attrNameLst>
                                          <p:attrName>style.visibility</p:attrName>
                                        </p:attrNameLst>
                                      </p:cBhvr>
                                      <p:to>
                                        <p:strVal val="visible"/>
                                      </p:to>
                                    </p:set>
                                    <p:animEffect filter="fade" transition="in">
                                      <p:cBhvr>
                                        <p:cTn dur="1000"/>
                                        <p:tgtEl>
                                          <p:spTgt spid="9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7"/>
                                        </p:tgtEl>
                                        <p:attrNameLst>
                                          <p:attrName>style.visibility</p:attrName>
                                        </p:attrNameLst>
                                      </p:cBhvr>
                                      <p:to>
                                        <p:strVal val="visible"/>
                                      </p:to>
                                    </p:set>
                                    <p:animEffect filter="fade" transition="in">
                                      <p:cBhvr>
                                        <p:cTn dur="1000"/>
                                        <p:tgtEl>
                                          <p:spTgt spid="9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96"/>
          <p:cNvSpPr txBox="1"/>
          <p:nvPr/>
        </p:nvSpPr>
        <p:spPr>
          <a:xfrm>
            <a:off x="313275" y="189675"/>
            <a:ext cx="56475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Type Parameters</a:t>
            </a:r>
            <a:endParaRPr sz="3600">
              <a:solidFill>
                <a:srgbClr val="F3F3F3"/>
              </a:solidFill>
              <a:latin typeface="Alegreya"/>
              <a:ea typeface="Alegreya"/>
              <a:cs typeface="Alegreya"/>
              <a:sym typeface="Alegreya"/>
            </a:endParaRPr>
          </a:p>
        </p:txBody>
      </p:sp>
      <p:sp>
        <p:nvSpPr>
          <p:cNvPr id="1004" name="Google Shape;1004;p96"/>
          <p:cNvSpPr txBox="1"/>
          <p:nvPr/>
        </p:nvSpPr>
        <p:spPr>
          <a:xfrm>
            <a:off x="425775" y="1217800"/>
            <a:ext cx="6333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enum</a:t>
            </a:r>
            <a:r>
              <a:rPr lang="en" sz="2400">
                <a:solidFill>
                  <a:srgbClr val="FFFFFF"/>
                </a:solidFill>
                <a:latin typeface="Source Code Pro"/>
                <a:ea typeface="Source Code Pro"/>
                <a:cs typeface="Source Code Pro"/>
                <a:sym typeface="Source Code Pro"/>
              </a:rPr>
              <a:t> Result</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O</a:t>
            </a:r>
            <a:r>
              <a:rPr lang="en" sz="2400">
                <a:solidFill>
                  <a:srgbClr val="FFFFFF"/>
                </a:solidFill>
                <a:latin typeface="Source Code Pro"/>
                <a:ea typeface="Source Code Pro"/>
                <a:cs typeface="Source Code Pro"/>
                <a:sym typeface="Source Code Pro"/>
              </a:rPr>
              <a:t>, E</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Ok</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O</a:t>
            </a:r>
            <a:r>
              <a:rPr lang="en" sz="2400">
                <a:solidFill>
                  <a:srgbClr val="F6B26B"/>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Err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E</a:t>
            </a:r>
            <a:r>
              <a:rPr lang="en" sz="2400">
                <a:solidFill>
                  <a:srgbClr val="F6B26B"/>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endParaRPr/>
          </a:p>
        </p:txBody>
      </p:sp>
      <p:sp>
        <p:nvSpPr>
          <p:cNvPr id="1005" name="Google Shape;1005;p96"/>
          <p:cNvSpPr txBox="1"/>
          <p:nvPr/>
        </p:nvSpPr>
        <p:spPr>
          <a:xfrm>
            <a:off x="349575" y="2970400"/>
            <a:ext cx="90840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success: Result</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i64, String</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Ok</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42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let</a:t>
            </a:r>
            <a:r>
              <a:rPr lang="en" sz="2400">
                <a:solidFill>
                  <a:srgbClr val="FFFFFF"/>
                </a:solidFill>
                <a:latin typeface="Source Code Pro"/>
                <a:ea typeface="Source Code Pro"/>
                <a:cs typeface="Source Code Pro"/>
                <a:sym typeface="Source Code Pro"/>
              </a:rPr>
              <a:t> failure: Result</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i64, String</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Err</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str</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006" name="Google Shape;1006;p96"/>
          <p:cNvSpPr txBox="1"/>
          <p:nvPr/>
        </p:nvSpPr>
        <p:spPr>
          <a:xfrm>
            <a:off x="349575" y="4129300"/>
            <a:ext cx="908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B4A7D6"/>
                </a:solidFill>
                <a:latin typeface="Source Sans Pro"/>
                <a:ea typeface="Source Sans Pro"/>
                <a:cs typeface="Source Sans Pro"/>
                <a:sym typeface="Source Sans Pro"/>
              </a:rPr>
              <a:t>(the</a:t>
            </a:r>
            <a:r>
              <a:rPr lang="en" sz="2400">
                <a:solidFill>
                  <a:srgbClr val="FFFFFF"/>
                </a:solidFill>
                <a:latin typeface="Source Sans Pro"/>
                <a:ea typeface="Source Sans Pro"/>
                <a:cs typeface="Source Sans Pro"/>
                <a:sym typeface="Source Sans Pro"/>
              </a:rPr>
              <a:t> </a:t>
            </a:r>
            <a:r>
              <a:rPr lang="en" sz="2400">
                <a:solidFill>
                  <a:srgbClr val="FFFFFF"/>
                </a:solidFill>
                <a:latin typeface="Source Code Pro"/>
                <a:ea typeface="Source Code Pro"/>
                <a:cs typeface="Source Code Pro"/>
                <a:sym typeface="Source Code Pro"/>
              </a:rPr>
              <a:t>Result</a:t>
            </a:r>
            <a:r>
              <a:rPr lang="en" sz="2400">
                <a:solidFill>
                  <a:srgbClr val="F6B26B"/>
                </a:solidFill>
                <a:latin typeface="Source Code Pro"/>
                <a:ea typeface="Source Code Pro"/>
                <a:cs typeface="Source Code Pro"/>
                <a:sym typeface="Source Code Pro"/>
              </a:rPr>
              <a:t>::</a:t>
            </a:r>
            <a:r>
              <a:rPr lang="en" sz="2400">
                <a:solidFill>
                  <a:srgbClr val="B4A7D6"/>
                </a:solidFill>
                <a:latin typeface="Source Sans Pro"/>
                <a:ea typeface="Source Sans Pro"/>
                <a:cs typeface="Source Sans Pro"/>
                <a:sym typeface="Source Sans Pro"/>
              </a:rPr>
              <a:t> </a:t>
            </a:r>
            <a:r>
              <a:rPr lang="en" sz="2400">
                <a:solidFill>
                  <a:srgbClr val="B4A7D6"/>
                </a:solidFill>
                <a:latin typeface="Source Sans Pro"/>
                <a:ea typeface="Source Sans Pro"/>
                <a:cs typeface="Source Sans Pro"/>
                <a:sym typeface="Source Sans Pro"/>
              </a:rPr>
              <a:t>prefix is also optional for </a:t>
            </a:r>
            <a:r>
              <a:rPr lang="en" sz="2400">
                <a:solidFill>
                  <a:srgbClr val="FFFFFF"/>
                </a:solidFill>
                <a:latin typeface="Source Code Pro"/>
                <a:ea typeface="Source Code Pro"/>
                <a:cs typeface="Source Code Pro"/>
                <a:sym typeface="Source Code Pro"/>
              </a:rPr>
              <a:t>Result</a:t>
            </a:r>
            <a:r>
              <a:rPr lang="en" sz="2400">
                <a:solidFill>
                  <a:srgbClr val="B4A7D6"/>
                </a:solidFill>
                <a:latin typeface="Source Sans Pro"/>
                <a:ea typeface="Source Sans Pro"/>
                <a:cs typeface="Source Sans Pro"/>
                <a:sym typeface="Source Sans Pro"/>
              </a:rPr>
              <a:t>)</a:t>
            </a:r>
            <a:endParaRPr sz="2400">
              <a:solidFill>
                <a:srgbClr val="B4A7D6"/>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5">
                                            <p:txEl>
                                              <p:pRg end="0" st="0"/>
                                            </p:txEl>
                                          </p:spTgt>
                                        </p:tgtEl>
                                        <p:attrNameLst>
                                          <p:attrName>style.visibility</p:attrName>
                                        </p:attrNameLst>
                                      </p:cBhvr>
                                      <p:to>
                                        <p:strVal val="visible"/>
                                      </p:to>
                                    </p:set>
                                    <p:animEffect filter="fade" transition="in">
                                      <p:cBhvr>
                                        <p:cTn dur="1500"/>
                                        <p:tgtEl>
                                          <p:spTgt spid="10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5">
                                            <p:txEl>
                                              <p:pRg end="1" st="1"/>
                                            </p:txEl>
                                          </p:spTgt>
                                        </p:tgtEl>
                                        <p:attrNameLst>
                                          <p:attrName>style.visibility</p:attrName>
                                        </p:attrNameLst>
                                      </p:cBhvr>
                                      <p:to>
                                        <p:strVal val="visible"/>
                                      </p:to>
                                    </p:set>
                                    <p:animEffect filter="fade" transition="in">
                                      <p:cBhvr>
                                        <p:cTn dur="1500"/>
                                        <p:tgtEl>
                                          <p:spTgt spid="10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6"/>
                                        </p:tgtEl>
                                        <p:attrNameLst>
                                          <p:attrName>style.visibility</p:attrName>
                                        </p:attrNameLst>
                                      </p:cBhvr>
                                      <p:to>
                                        <p:strVal val="visible"/>
                                      </p:to>
                                    </p:set>
                                    <p:animEffect filter="fade" transition="in">
                                      <p:cBhvr>
                                        <p:cTn dur="1000"/>
                                        <p:tgtEl>
                                          <p:spTgt spid="10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97"/>
          <p:cNvSpPr txBox="1"/>
          <p:nvPr>
            <p:ph idx="1" type="body"/>
          </p:nvPr>
        </p:nvSpPr>
        <p:spPr>
          <a:xfrm>
            <a:off x="483575" y="1816700"/>
            <a:ext cx="8660400" cy="378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2"/>
                </a:solidFill>
              </a:rPr>
              <a:t>enums</a:t>
            </a:r>
            <a:r>
              <a:rPr lang="en">
                <a:solidFill>
                  <a:schemeClr val="lt2"/>
                </a:solidFill>
              </a:rPr>
              <a:t>            </a:t>
            </a:r>
            <a:r>
              <a:rPr lang="en" sz="2200">
                <a:solidFill>
                  <a:srgbClr val="B1E57F"/>
                </a:solidFill>
                <a:latin typeface="Source Code Pro"/>
                <a:ea typeface="Source Code Pro"/>
                <a:cs typeface="Source Code Pro"/>
                <a:sym typeface="Source Code Pro"/>
              </a:rPr>
              <a:t> let </a:t>
            </a:r>
            <a:r>
              <a:rPr lang="en" sz="2200">
                <a:solidFill>
                  <a:schemeClr val="lt2"/>
                </a:solidFill>
                <a:latin typeface="Source Code Pro"/>
                <a:ea typeface="Source Code Pro"/>
                <a:cs typeface="Source Code Pro"/>
                <a:sym typeface="Source Code Pro"/>
              </a:rPr>
              <a:t>purple</a:t>
            </a:r>
            <a:r>
              <a:rPr lang="en" sz="2200">
                <a:solidFill>
                  <a:schemeClr val="lt2"/>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 </a:t>
            </a:r>
            <a:r>
              <a:rPr lang="en" sz="2200">
                <a:solidFill>
                  <a:schemeClr val="lt2"/>
                </a:solidFill>
                <a:latin typeface="Source Code Pro"/>
                <a:ea typeface="Source Code Pro"/>
                <a:cs typeface="Source Code Pro"/>
                <a:sym typeface="Source Code Pro"/>
              </a:rPr>
              <a:t>Color</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Custom</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1</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2</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3</a:t>
            </a:r>
            <a:r>
              <a:rPr lang="en" sz="2200">
                <a:solidFill>
                  <a:srgbClr val="B1E57F"/>
                </a:solidFill>
                <a:latin typeface="Source Code Pro"/>
                <a:ea typeface="Source Code Pro"/>
                <a:cs typeface="Source Code Pro"/>
                <a:sym typeface="Source Code Pro"/>
              </a:rPr>
              <a:t>);</a:t>
            </a:r>
            <a:endParaRPr/>
          </a:p>
          <a:p>
            <a:pPr indent="0" lvl="0" marL="0" rtl="0" algn="l">
              <a:lnSpc>
                <a:spcPct val="100000"/>
              </a:lnSpc>
              <a:spcBef>
                <a:spcPts val="1600"/>
              </a:spcBef>
              <a:spcAft>
                <a:spcPts val="0"/>
              </a:spcAft>
              <a:buNone/>
            </a:pPr>
            <a:r>
              <a:rPr lang="en"/>
              <a:t>matching         </a:t>
            </a:r>
            <a:r>
              <a:rPr lang="en" sz="2200">
                <a:solidFill>
                  <a:srgbClr val="B1E57F"/>
                </a:solidFill>
                <a:latin typeface="Source Code Pro"/>
                <a:ea typeface="Source Code Pro"/>
                <a:cs typeface="Source Code Pro"/>
                <a:sym typeface="Source Code Pro"/>
              </a:rPr>
              <a:t>match</a:t>
            </a:r>
            <a:r>
              <a:rPr lang="en" sz="2200">
                <a:solidFill>
                  <a:srgbClr val="B1E57F"/>
                </a:solidFill>
                <a:latin typeface="Source Code Pro"/>
                <a:ea typeface="Source Code Pro"/>
                <a:cs typeface="Source Code Pro"/>
                <a:sym typeface="Source Code Pro"/>
              </a:rPr>
              <a:t> </a:t>
            </a:r>
            <a:r>
              <a:rPr lang="en" sz="2200">
                <a:solidFill>
                  <a:schemeClr val="lt2"/>
                </a:solidFill>
                <a:latin typeface="Source Code Pro"/>
                <a:ea typeface="Source Code Pro"/>
                <a:cs typeface="Source Code Pro"/>
                <a:sym typeface="Source Code Pro"/>
              </a:rPr>
              <a:t>color</a:t>
            </a:r>
            <a:r>
              <a:rPr lang="en" sz="2200">
                <a:solidFill>
                  <a:schemeClr val="lt2"/>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a:t>
            </a:r>
            <a:br>
              <a:rPr lang="en" sz="2200">
                <a:solidFill>
                  <a:schemeClr val="lt2"/>
                </a:solidFill>
                <a:latin typeface="Source Code Pro"/>
                <a:ea typeface="Source Code Pro"/>
                <a:cs typeface="Source Code Pro"/>
                <a:sym typeface="Source Code Pro"/>
              </a:rPr>
            </a:br>
            <a:r>
              <a:rPr lang="en" sz="2200">
                <a:solidFill>
                  <a:schemeClr val="lt2"/>
                </a:solidFill>
                <a:latin typeface="Source Code Pro"/>
                <a:ea typeface="Source Code Pro"/>
                <a:cs typeface="Source Code Pro"/>
                <a:sym typeface="Source Code Pro"/>
              </a:rPr>
              <a:t>                 </a:t>
            </a:r>
            <a:r>
              <a:rPr lang="en" sz="2200">
                <a:solidFill>
                  <a:schemeClr val="lt2"/>
                </a:solidFill>
                <a:latin typeface="Source Code Pro"/>
                <a:ea typeface="Source Code Pro"/>
                <a:cs typeface="Source Code Pro"/>
                <a:sym typeface="Source Code Pro"/>
              </a:rPr>
              <a:t>Color::Custom</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r</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g</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b</a:t>
            </a:r>
            <a:r>
              <a:rPr lang="en" sz="2200">
                <a:solidFill>
                  <a:srgbClr val="B1E57F"/>
                </a:solidFill>
                <a:latin typeface="Source Code Pro"/>
                <a:ea typeface="Source Code Pro"/>
                <a:cs typeface="Source Code Pro"/>
                <a:sym typeface="Source Code Pro"/>
              </a:rPr>
              <a:t>) =&gt; {</a:t>
            </a:r>
            <a:br>
              <a:rPr lang="en" sz="2200">
                <a:solidFill>
                  <a:schemeClr val="lt2"/>
                </a:solidFill>
                <a:latin typeface="Source Code Pro"/>
                <a:ea typeface="Source Code Pro"/>
                <a:cs typeface="Source Code Pro"/>
                <a:sym typeface="Source Code Pro"/>
              </a:rPr>
            </a:br>
            <a:r>
              <a:rPr lang="en" sz="2200">
                <a:solidFill>
                  <a:schemeClr val="lt2"/>
                </a:solidFill>
                <a:latin typeface="Source Code Pro"/>
                <a:ea typeface="Source Code Pro"/>
                <a:cs typeface="Source Code Pro"/>
                <a:sym typeface="Source Code Pro"/>
              </a:rPr>
              <a:t>                     r </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g </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b</a:t>
            </a:r>
            <a:br>
              <a:rPr lang="en" sz="2200">
                <a:solidFill>
                  <a:schemeClr val="lt2"/>
                </a:solidFill>
                <a:latin typeface="Source Code Pro"/>
                <a:ea typeface="Source Code Pro"/>
                <a:cs typeface="Source Code Pro"/>
                <a:sym typeface="Source Code Pro"/>
              </a:rPr>
            </a:br>
            <a:r>
              <a:rPr lang="en" sz="2200">
                <a:solidFill>
                  <a:schemeClr val="lt2"/>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a:t>
            </a:r>
            <a:br>
              <a:rPr lang="en" sz="2200">
                <a:solidFill>
                  <a:schemeClr val="lt2"/>
                </a:solidFill>
                <a:latin typeface="Source Code Pro"/>
                <a:ea typeface="Source Code Pro"/>
                <a:cs typeface="Source Code Pro"/>
                <a:sym typeface="Source Code Pro"/>
              </a:rPr>
            </a:br>
            <a:r>
              <a:rPr lang="en" sz="2200">
                <a:solidFill>
                  <a:schemeClr val="lt2"/>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a:t>
            </a:r>
            <a:endParaRPr sz="2200">
              <a:solidFill>
                <a:srgbClr val="B1E57F"/>
              </a:solidFill>
              <a:latin typeface="Source Code Pro"/>
              <a:ea typeface="Source Code Pro"/>
              <a:cs typeface="Source Code Pro"/>
              <a:sym typeface="Source Code Pro"/>
            </a:endParaRPr>
          </a:p>
          <a:p>
            <a:pPr indent="0" lvl="0" marL="0" rtl="0" algn="l">
              <a:spcBef>
                <a:spcPts val="1600"/>
              </a:spcBef>
              <a:spcAft>
                <a:spcPts val="0"/>
              </a:spcAft>
              <a:buNone/>
            </a:pPr>
            <a:r>
              <a:rPr lang="en">
                <a:solidFill>
                  <a:schemeClr val="lt2"/>
                </a:solidFill>
              </a:rPr>
              <a:t>methods          </a:t>
            </a:r>
            <a:r>
              <a:rPr lang="en" sz="2200">
                <a:solidFill>
                  <a:schemeClr val="lt2"/>
                </a:solidFill>
                <a:latin typeface="Source Code Pro"/>
                <a:ea typeface="Source Code Pro"/>
                <a:cs typeface="Source Code Pro"/>
                <a:sym typeface="Source Code Pro"/>
              </a:rPr>
              <a:t>color</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rgb</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 </a:t>
            </a:r>
            <a:r>
              <a:rPr lang="en" sz="2200">
                <a:solidFill>
                  <a:schemeClr val="lt2"/>
                </a:solidFill>
                <a:latin typeface="Source Code Pro"/>
                <a:ea typeface="Source Code Pro"/>
                <a:cs typeface="Source Code Pro"/>
                <a:sym typeface="Source Code Pro"/>
              </a:rPr>
              <a:t>Color</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rgb</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color</a:t>
            </a:r>
            <a:r>
              <a:rPr lang="en" sz="2200">
                <a:solidFill>
                  <a:srgbClr val="B1E57F"/>
                </a:solidFill>
                <a:latin typeface="Source Code Pro"/>
                <a:ea typeface="Source Code Pro"/>
                <a:cs typeface="Source Code Pro"/>
                <a:sym typeface="Source Code Pro"/>
              </a:rPr>
              <a:t>)</a:t>
            </a:r>
            <a:endParaRPr sz="2200">
              <a:solidFill>
                <a:srgbClr val="B1E57F"/>
              </a:solidFill>
              <a:latin typeface="Source Code Pro"/>
              <a:ea typeface="Source Code Pro"/>
              <a:cs typeface="Source Code Pro"/>
              <a:sym typeface="Source Code Pro"/>
            </a:endParaRPr>
          </a:p>
          <a:p>
            <a:pPr indent="0" lvl="0" marL="0" rtl="0" algn="l">
              <a:spcBef>
                <a:spcPts val="1600"/>
              </a:spcBef>
              <a:spcAft>
                <a:spcPts val="1600"/>
              </a:spcAft>
              <a:buClr>
                <a:schemeClr val="dk1"/>
              </a:buClr>
              <a:buSzPts val="1100"/>
              <a:buFont typeface="Arial"/>
              <a:buNone/>
            </a:pPr>
            <a:r>
              <a:rPr lang="en">
                <a:solidFill>
                  <a:schemeClr val="lt2"/>
                </a:solidFill>
              </a:rPr>
              <a:t>type params   </a:t>
            </a:r>
            <a:r>
              <a:rPr lang="en" sz="2200">
                <a:solidFill>
                  <a:srgbClr val="B1E57F"/>
                </a:solidFill>
                <a:latin typeface="Source Code Pro"/>
                <a:ea typeface="Source Code Pro"/>
                <a:cs typeface="Source Code Pro"/>
                <a:sym typeface="Source Code Pro"/>
              </a:rPr>
              <a:t>let</a:t>
            </a:r>
            <a:r>
              <a:rPr lang="en" sz="2200">
                <a:solidFill>
                  <a:schemeClr val="lt2"/>
                </a:solidFill>
                <a:latin typeface="Source Code Pro"/>
                <a:ea typeface="Source Code Pro"/>
                <a:cs typeface="Source Code Pro"/>
                <a:sym typeface="Source Code Pro"/>
              </a:rPr>
              <a:t> first: Option</a:t>
            </a:r>
            <a:r>
              <a:rPr lang="en" sz="2200">
                <a:solidFill>
                  <a:srgbClr val="B1E57F"/>
                </a:solidFill>
                <a:latin typeface="Source Code Pro"/>
                <a:ea typeface="Source Code Pro"/>
                <a:cs typeface="Source Code Pro"/>
                <a:sym typeface="Source Code Pro"/>
              </a:rPr>
              <a:t>&lt;</a:t>
            </a:r>
            <a:r>
              <a:rPr lang="en" sz="2200">
                <a:solidFill>
                  <a:schemeClr val="lt2"/>
                </a:solidFill>
                <a:latin typeface="Source Code Pro"/>
                <a:ea typeface="Source Code Pro"/>
                <a:cs typeface="Source Code Pro"/>
                <a:sym typeface="Source Code Pro"/>
              </a:rPr>
              <a:t>char</a:t>
            </a:r>
            <a:r>
              <a:rPr lang="en" sz="2200">
                <a:solidFill>
                  <a:srgbClr val="B1E57F"/>
                </a:solidFill>
                <a:latin typeface="Source Code Pro"/>
                <a:ea typeface="Source Code Pro"/>
                <a:cs typeface="Source Code Pro"/>
                <a:sym typeface="Source Code Pro"/>
              </a:rPr>
              <a:t>&gt;</a:t>
            </a:r>
            <a:r>
              <a:rPr lang="en" sz="2200">
                <a:solidFill>
                  <a:schemeClr val="lt2"/>
                </a:solidFill>
                <a:latin typeface="Source Code Pro"/>
                <a:ea typeface="Source Code Pro"/>
                <a:cs typeface="Source Code Pro"/>
                <a:sym typeface="Source Code Pro"/>
              </a:rPr>
              <a:t> </a:t>
            </a:r>
            <a:r>
              <a:rPr lang="en" sz="2200">
                <a:solidFill>
                  <a:srgbClr val="B1E57F"/>
                </a:solidFill>
                <a:latin typeface="Source Code Pro"/>
                <a:ea typeface="Source Code Pro"/>
                <a:cs typeface="Source Code Pro"/>
                <a:sym typeface="Source Code Pro"/>
              </a:rPr>
              <a:t>= </a:t>
            </a:r>
            <a:r>
              <a:rPr lang="en" sz="2200">
                <a:solidFill>
                  <a:schemeClr val="lt2"/>
                </a:solidFill>
                <a:latin typeface="Source Code Pro"/>
                <a:ea typeface="Source Code Pro"/>
                <a:cs typeface="Source Code Pro"/>
                <a:sym typeface="Source Code Pro"/>
              </a:rPr>
              <a:t>str</a:t>
            </a:r>
            <a:r>
              <a:rPr lang="en" sz="2200">
                <a:solidFill>
                  <a:srgbClr val="B1E57F"/>
                </a:solidFill>
                <a:latin typeface="Source Code Pro"/>
                <a:ea typeface="Source Code Pro"/>
                <a:cs typeface="Source Code Pro"/>
                <a:sym typeface="Source Code Pro"/>
              </a:rPr>
              <a:t>.</a:t>
            </a:r>
            <a:r>
              <a:rPr lang="en" sz="2200">
                <a:solidFill>
                  <a:schemeClr val="lt2"/>
                </a:solidFill>
                <a:latin typeface="Source Code Pro"/>
                <a:ea typeface="Source Code Pro"/>
                <a:cs typeface="Source Code Pro"/>
                <a:sym typeface="Source Code Pro"/>
              </a:rPr>
              <a:t>pop</a:t>
            </a:r>
            <a:r>
              <a:rPr lang="en" sz="2200">
                <a:solidFill>
                  <a:srgbClr val="B1E57F"/>
                </a:solidFill>
                <a:latin typeface="Source Code Pro"/>
                <a:ea typeface="Source Code Pro"/>
                <a:cs typeface="Source Code Pro"/>
                <a:sym typeface="Source Code Pro"/>
              </a:rPr>
              <a:t>();</a:t>
            </a:r>
            <a:endParaRPr sz="2200">
              <a:solidFill>
                <a:srgbClr val="B1E57F"/>
              </a:solidFill>
              <a:latin typeface="Source Code Pro"/>
              <a:ea typeface="Source Code Pro"/>
              <a:cs typeface="Source Code Pro"/>
              <a:sym typeface="Source Code Pro"/>
            </a:endParaRPr>
          </a:p>
        </p:txBody>
      </p:sp>
      <p:sp>
        <p:nvSpPr>
          <p:cNvPr id="1012" name="Google Shape;1012;p97"/>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Review of Part 3</a:t>
            </a:r>
            <a:endParaRPr>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1">
                                            <p:txEl>
                                              <p:pRg end="0" st="0"/>
                                            </p:txEl>
                                          </p:spTgt>
                                        </p:tgtEl>
                                        <p:attrNameLst>
                                          <p:attrName>style.visibility</p:attrName>
                                        </p:attrNameLst>
                                      </p:cBhvr>
                                      <p:to>
                                        <p:strVal val="visible"/>
                                      </p:to>
                                    </p:set>
                                    <p:animEffect filter="fade" transition="in">
                                      <p:cBhvr>
                                        <p:cTn dur="500"/>
                                        <p:tgtEl>
                                          <p:spTgt spid="101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1">
                                            <p:txEl>
                                              <p:pRg end="1" st="1"/>
                                            </p:txEl>
                                          </p:spTgt>
                                        </p:tgtEl>
                                        <p:attrNameLst>
                                          <p:attrName>style.visibility</p:attrName>
                                        </p:attrNameLst>
                                      </p:cBhvr>
                                      <p:to>
                                        <p:strVal val="visible"/>
                                      </p:to>
                                    </p:set>
                                    <p:animEffect filter="fade" transition="in">
                                      <p:cBhvr>
                                        <p:cTn dur="500"/>
                                        <p:tgtEl>
                                          <p:spTgt spid="101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1">
                                            <p:txEl>
                                              <p:pRg end="2" st="2"/>
                                            </p:txEl>
                                          </p:spTgt>
                                        </p:tgtEl>
                                        <p:attrNameLst>
                                          <p:attrName>style.visibility</p:attrName>
                                        </p:attrNameLst>
                                      </p:cBhvr>
                                      <p:to>
                                        <p:strVal val="visible"/>
                                      </p:to>
                                    </p:set>
                                    <p:animEffect filter="fade" transition="in">
                                      <p:cBhvr>
                                        <p:cTn dur="500"/>
                                        <p:tgtEl>
                                          <p:spTgt spid="101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1">
                                            <p:txEl>
                                              <p:pRg end="3" st="3"/>
                                            </p:txEl>
                                          </p:spTgt>
                                        </p:tgtEl>
                                        <p:attrNameLst>
                                          <p:attrName>style.visibility</p:attrName>
                                        </p:attrNameLst>
                                      </p:cBhvr>
                                      <p:to>
                                        <p:strVal val="visible"/>
                                      </p:to>
                                    </p:set>
                                    <p:animEffect filter="fade" transition="in">
                                      <p:cBhvr>
                                        <p:cTn dur="500"/>
                                        <p:tgtEl>
                                          <p:spTgt spid="101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98"/>
          <p:cNvSpPr txBox="1"/>
          <p:nvPr>
            <p:ph type="title"/>
          </p:nvPr>
        </p:nvSpPr>
        <p:spPr>
          <a:xfrm>
            <a:off x="2093325" y="5444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Exercises for Part 3</a:t>
            </a:r>
            <a:endParaRPr b="1">
              <a:solidFill>
                <a:srgbClr val="B1E57F"/>
              </a:solidFill>
              <a:latin typeface="Alegreya"/>
              <a:ea typeface="Alegreya"/>
              <a:cs typeface="Alegreya"/>
              <a:sym typeface="Alegreya"/>
            </a:endParaRPr>
          </a:p>
        </p:txBody>
      </p:sp>
      <p:sp>
        <p:nvSpPr>
          <p:cNvPr id="1018" name="Google Shape;1018;p98"/>
          <p:cNvSpPr txBox="1"/>
          <p:nvPr>
            <p:ph idx="1" type="body"/>
          </p:nvPr>
        </p:nvSpPr>
        <p:spPr>
          <a:xfrm>
            <a:off x="483575" y="2025056"/>
            <a:ext cx="81711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Follow the instructions in </a:t>
            </a:r>
            <a:r>
              <a:rPr b="1" lang="en">
                <a:latin typeface="Source Code Pro"/>
                <a:ea typeface="Source Code Pro"/>
                <a:cs typeface="Source Code Pro"/>
                <a:sym typeface="Source Code Pro"/>
              </a:rPr>
              <a:t>part3/README.md</a:t>
            </a:r>
            <a:endParaRPr b="1" u="sng">
              <a:solidFill>
                <a:schemeClr val="accent4"/>
              </a:solidFill>
              <a:latin typeface="Source Code Pro"/>
              <a:ea typeface="Source Code Pro"/>
              <a:cs typeface="Source Code Pro"/>
              <a:sym typeface="Source Code Pr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99"/>
          <p:cNvSpPr txBox="1"/>
          <p:nvPr>
            <p:ph type="title"/>
          </p:nvPr>
        </p:nvSpPr>
        <p:spPr>
          <a:xfrm>
            <a:off x="1559925" y="468217"/>
            <a:ext cx="6561300" cy="9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Alegreya"/>
                <a:ea typeface="Alegreya"/>
                <a:cs typeface="Alegreya"/>
                <a:sym typeface="Alegreya"/>
              </a:rPr>
              <a:t>4</a:t>
            </a:r>
            <a:r>
              <a:rPr lang="en">
                <a:latin typeface="Alegreya"/>
                <a:ea typeface="Alegreya"/>
                <a:cs typeface="Alegreya"/>
                <a:sym typeface="Alegreya"/>
              </a:rPr>
              <a:t>. Vectors</a:t>
            </a:r>
            <a:endParaRPr>
              <a:latin typeface="Alegreya"/>
              <a:ea typeface="Alegreya"/>
              <a:cs typeface="Alegreya"/>
              <a:sym typeface="Alegreya"/>
            </a:endParaRPr>
          </a:p>
        </p:txBody>
      </p:sp>
      <p:sp>
        <p:nvSpPr>
          <p:cNvPr id="1024" name="Google Shape;1024;p99"/>
          <p:cNvSpPr txBox="1"/>
          <p:nvPr>
            <p:ph idx="1" type="body"/>
          </p:nvPr>
        </p:nvSpPr>
        <p:spPr>
          <a:xfrm>
            <a:off x="483575" y="2025056"/>
            <a:ext cx="8171100" cy="315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2"/>
                </a:solidFill>
                <a:latin typeface="Source Code Pro"/>
                <a:ea typeface="Source Code Pro"/>
                <a:cs typeface="Source Code Pro"/>
                <a:sym typeface="Source Code Pro"/>
              </a:rPr>
              <a:t>Vec</a:t>
            </a:r>
            <a:endParaRPr>
              <a:latin typeface="Source Code Pro"/>
              <a:ea typeface="Source Code Pro"/>
              <a:cs typeface="Source Code Pro"/>
              <a:sym typeface="Source Code Pro"/>
            </a:endParaRPr>
          </a:p>
          <a:p>
            <a:pPr indent="0" lvl="0" marL="0" rtl="0" algn="l">
              <a:spcBef>
                <a:spcPts val="1600"/>
              </a:spcBef>
              <a:spcAft>
                <a:spcPts val="0"/>
              </a:spcAft>
              <a:buClr>
                <a:schemeClr val="dk1"/>
              </a:buClr>
              <a:buSzPts val="1100"/>
              <a:buFont typeface="Arial"/>
              <a:buNone/>
            </a:pPr>
            <a:r>
              <a:rPr lang="en">
                <a:solidFill>
                  <a:schemeClr val="lt2"/>
                </a:solidFill>
                <a:latin typeface="Source Code Pro"/>
                <a:ea typeface="Source Code Pro"/>
                <a:cs typeface="Source Code Pro"/>
                <a:sym typeface="Source Code Pro"/>
              </a:rPr>
              <a:t>usize</a:t>
            </a:r>
            <a:endParaRPr>
              <a:latin typeface="Source Code Pro"/>
              <a:ea typeface="Source Code Pro"/>
              <a:cs typeface="Source Code Pro"/>
              <a:sym typeface="Source Code Pro"/>
            </a:endParaRPr>
          </a:p>
          <a:p>
            <a:pPr indent="0" lvl="0" marL="0" rtl="0" algn="l">
              <a:spcBef>
                <a:spcPts val="1600"/>
              </a:spcBef>
              <a:spcAft>
                <a:spcPts val="0"/>
              </a:spcAft>
              <a:buClr>
                <a:schemeClr val="dk1"/>
              </a:buClr>
              <a:buSzPts val="1100"/>
              <a:buFont typeface="Arial"/>
              <a:buNone/>
            </a:pPr>
            <a:r>
              <a:rPr lang="en"/>
              <a:t>stack memory</a:t>
            </a:r>
            <a:endParaRPr/>
          </a:p>
          <a:p>
            <a:pPr indent="0" lvl="0" marL="0" rtl="0" algn="l">
              <a:spcBef>
                <a:spcPts val="1600"/>
              </a:spcBef>
              <a:spcAft>
                <a:spcPts val="1600"/>
              </a:spcAft>
              <a:buClr>
                <a:schemeClr val="dk1"/>
              </a:buClr>
              <a:buSzPts val="1100"/>
              <a:buFont typeface="Arial"/>
              <a:buNone/>
            </a:pPr>
            <a:r>
              <a:rPr lang="en"/>
              <a:t>heap memory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4">
                                            <p:txEl>
                                              <p:pRg end="0" st="0"/>
                                            </p:txEl>
                                          </p:spTgt>
                                        </p:tgtEl>
                                        <p:attrNameLst>
                                          <p:attrName>style.visibility</p:attrName>
                                        </p:attrNameLst>
                                      </p:cBhvr>
                                      <p:to>
                                        <p:strVal val="visible"/>
                                      </p:to>
                                    </p:set>
                                    <p:animEffect filter="fade" transition="in">
                                      <p:cBhvr>
                                        <p:cTn dur="500"/>
                                        <p:tgtEl>
                                          <p:spTgt spid="10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4">
                                            <p:txEl>
                                              <p:pRg end="1" st="1"/>
                                            </p:txEl>
                                          </p:spTgt>
                                        </p:tgtEl>
                                        <p:attrNameLst>
                                          <p:attrName>style.visibility</p:attrName>
                                        </p:attrNameLst>
                                      </p:cBhvr>
                                      <p:to>
                                        <p:strVal val="visible"/>
                                      </p:to>
                                    </p:set>
                                    <p:animEffect filter="fade" transition="in">
                                      <p:cBhvr>
                                        <p:cTn dur="500"/>
                                        <p:tgtEl>
                                          <p:spTgt spid="10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4">
                                            <p:txEl>
                                              <p:pRg end="2" st="2"/>
                                            </p:txEl>
                                          </p:spTgt>
                                        </p:tgtEl>
                                        <p:attrNameLst>
                                          <p:attrName>style.visibility</p:attrName>
                                        </p:attrNameLst>
                                      </p:cBhvr>
                                      <p:to>
                                        <p:strVal val="visible"/>
                                      </p:to>
                                    </p:set>
                                    <p:animEffect filter="fade" transition="in">
                                      <p:cBhvr>
                                        <p:cTn dur="500"/>
                                        <p:tgtEl>
                                          <p:spTgt spid="10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4">
                                            <p:txEl>
                                              <p:pRg end="3" st="3"/>
                                            </p:txEl>
                                          </p:spTgt>
                                        </p:tgtEl>
                                        <p:attrNameLst>
                                          <p:attrName>style.visibility</p:attrName>
                                        </p:attrNameLst>
                                      </p:cBhvr>
                                      <p:to>
                                        <p:strVal val="visible"/>
                                      </p:to>
                                    </p:set>
                                    <p:animEffect filter="fade" transition="in">
                                      <p:cBhvr>
                                        <p:cTn dur="500"/>
                                        <p:tgtEl>
                                          <p:spTgt spid="102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100"/>
          <p:cNvSpPr txBox="1"/>
          <p:nvPr/>
        </p:nvSpPr>
        <p:spPr>
          <a:xfrm>
            <a:off x="66225" y="1217800"/>
            <a:ext cx="93861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let mut </a:t>
            </a:r>
            <a:r>
              <a:rPr lang="en" sz="2400">
                <a:solidFill>
                  <a:srgbClr val="FFFFFF"/>
                </a:solidFill>
                <a:latin typeface="Source Code Pro"/>
                <a:ea typeface="Source Code Pro"/>
                <a:cs typeface="Source Code Pro"/>
                <a:sym typeface="Source Code Pro"/>
              </a:rPr>
              <a:t>years</a:t>
            </a:r>
            <a:r>
              <a:rPr lang="en" sz="2400">
                <a:solidFill>
                  <a:srgbClr val="FFFFFF"/>
                </a:solidFill>
                <a:latin typeface="Source Code Pro"/>
                <a:ea typeface="Source Code Pro"/>
                <a:cs typeface="Source Code Pro"/>
                <a:sym typeface="Source Code Pro"/>
              </a:rPr>
              <a:t>: 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i32</a:t>
            </a:r>
            <a:r>
              <a:rPr lang="en" sz="2400">
                <a:solidFill>
                  <a:srgbClr val="F6B26B"/>
                </a:solidFill>
                <a:latin typeface="Source Code Pro"/>
                <a:ea typeface="Source Code Pro"/>
                <a:cs typeface="Source Code Pro"/>
                <a:sym typeface="Source Code Pro"/>
              </a:rPr>
              <a:t>&gt; = vec![</a:t>
            </a:r>
            <a:r>
              <a:rPr lang="en" sz="2400">
                <a:solidFill>
                  <a:srgbClr val="FFFFFF"/>
                </a:solidFill>
                <a:latin typeface="Source Code Pro"/>
                <a:ea typeface="Source Code Pro"/>
                <a:cs typeface="Source Code Pro"/>
                <a:sym typeface="Source Code Pro"/>
              </a:rPr>
              <a:t>1995</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2000</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2005</a:t>
            </a: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push</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2010</a:t>
            </a:r>
            <a:r>
              <a:rPr lang="en" sz="2400">
                <a:solidFill>
                  <a:srgbClr val="F6B26B"/>
                </a:solidFill>
                <a:latin typeface="Source Code Pro"/>
                <a:ea typeface="Source Code Pro"/>
                <a:cs typeface="Source Code Pro"/>
                <a:sym typeface="Source Code Pro"/>
              </a:rPr>
              <a:t>); </a:t>
            </a:r>
            <a:r>
              <a:rPr lang="en" sz="2400">
                <a:solidFill>
                  <a:srgbClr val="93C47D"/>
                </a:solidFill>
                <a:latin typeface="Source Code Pro"/>
                <a:ea typeface="Source Code Pro"/>
                <a:cs typeface="Source Code Pro"/>
                <a:sym typeface="Source Code Pro"/>
              </a:rPr>
              <a:t>// Now `years` has 4 elements,</a:t>
            </a:r>
            <a:br>
              <a:rPr lang="en" sz="2400">
                <a:solidFill>
                  <a:srgbClr val="93C47D"/>
                </a:solidFill>
                <a:latin typeface="Source Code Pro"/>
                <a:ea typeface="Source Code Pro"/>
                <a:cs typeface="Source Code Pro"/>
                <a:sym typeface="Source Code Pro"/>
              </a:rPr>
            </a:br>
            <a:r>
              <a:rPr lang="en" sz="2400">
                <a:solidFill>
                  <a:srgbClr val="93C47D"/>
                </a:solidFill>
                <a:latin typeface="Source Code Pro"/>
                <a:ea typeface="Source Code Pro"/>
                <a:cs typeface="Source Code Pro"/>
                <a:sym typeface="Source Code Pro"/>
              </a:rPr>
              <a:t>                  // ending in 2010</a:t>
            </a:r>
            <a:br>
              <a:rPr lang="en" sz="2400">
                <a:solidFill>
                  <a:srgbClr val="B6D7A8"/>
                </a:solidFill>
                <a:latin typeface="Source Code Pro"/>
                <a:ea typeface="Source Code Pro"/>
                <a:cs typeface="Source Code Pro"/>
                <a:sym typeface="Source Code Pro"/>
              </a:rPr>
            </a:br>
            <a:endParaRPr sz="2400">
              <a:solidFill>
                <a:srgbClr val="B6D7A8"/>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push</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2015</a:t>
            </a:r>
            <a:r>
              <a:rPr lang="en" sz="2400">
                <a:solidFill>
                  <a:srgbClr val="F6B26B"/>
                </a:solidFill>
                <a:latin typeface="Source Code Pro"/>
                <a:ea typeface="Source Code Pro"/>
                <a:cs typeface="Source Code Pro"/>
                <a:sym typeface="Source Code Pro"/>
              </a:rPr>
              <a:t>); </a:t>
            </a:r>
            <a:r>
              <a:rPr lang="en" sz="2400">
                <a:solidFill>
                  <a:srgbClr val="93C47D"/>
                </a:solidFill>
                <a:latin typeface="Source Code Pro"/>
                <a:ea typeface="Source Code Pro"/>
                <a:cs typeface="Source Code Pro"/>
                <a:sym typeface="Source Code Pro"/>
              </a:rPr>
              <a:t>// Now `years` has 5 elements,</a:t>
            </a:r>
            <a:br>
              <a:rPr lang="en" sz="2400">
                <a:solidFill>
                  <a:srgbClr val="93C47D"/>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                  </a:t>
            </a:r>
            <a:r>
              <a:rPr lang="en" sz="2400">
                <a:solidFill>
                  <a:srgbClr val="93C47D"/>
                </a:solidFill>
                <a:latin typeface="Source Code Pro"/>
                <a:ea typeface="Source Code Pro"/>
                <a:cs typeface="Source Code Pro"/>
                <a:sym typeface="Source Code Pro"/>
              </a:rPr>
              <a:t>// ending in 2015</a:t>
            </a:r>
            <a:br>
              <a:rPr lang="en" sz="2400">
                <a:solidFill>
                  <a:srgbClr val="93C47D"/>
                </a:solidFill>
                <a:latin typeface="Source Code Pro"/>
                <a:ea typeface="Source Code Pro"/>
                <a:cs typeface="Source Code Pro"/>
                <a:sym typeface="Source Code Pro"/>
              </a:rPr>
            </a:b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println!(</a:t>
            </a:r>
            <a:r>
              <a:rPr lang="en" sz="2400">
                <a:solidFill>
                  <a:srgbClr val="A2C4C9"/>
                </a:solidFill>
                <a:latin typeface="Source Code Pro"/>
                <a:ea typeface="Source Code Pro"/>
                <a:cs typeface="Source Code Pro"/>
                <a:sym typeface="Source Code Pro"/>
              </a:rPr>
              <a:t>"Number of years:</a:t>
            </a:r>
            <a:r>
              <a:rPr lang="en" sz="2400">
                <a:solidFill>
                  <a:srgbClr val="F6B26B"/>
                </a:solidFill>
                <a:latin typeface="Source Code Pro"/>
                <a:ea typeface="Source Code Pro"/>
                <a:cs typeface="Source Code Pro"/>
                <a:sym typeface="Source Code Pro"/>
              </a:rPr>
              <a:t> {}</a:t>
            </a:r>
            <a:r>
              <a:rPr lang="en" sz="2400">
                <a:solidFill>
                  <a:srgbClr val="A2C4C9"/>
                </a:solidFill>
                <a:latin typeface="Source Code Pro"/>
                <a:ea typeface="Source Code Pro"/>
                <a:cs typeface="Source Code Pro"/>
                <a:sym typeface="Source Code Pro"/>
              </a:rPr>
              <a:t>"</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len</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t/>
            </a:r>
            <a:endParaRPr sz="2400">
              <a:solidFill>
                <a:srgbClr val="F6B26B"/>
              </a:solidFill>
              <a:latin typeface="Source Code Pro"/>
              <a:ea typeface="Source Code Pro"/>
              <a:cs typeface="Source Code Pro"/>
              <a:sym typeface="Source Code Pro"/>
            </a:endParaRPr>
          </a:p>
          <a:p>
            <a:pPr indent="0" lvl="0" marL="0" rtl="0" algn="l">
              <a:spcBef>
                <a:spcPts val="0"/>
              </a:spcBef>
              <a:spcAft>
                <a:spcPts val="0"/>
              </a:spcAft>
              <a:buNone/>
            </a:pPr>
            <a:r>
              <a:t/>
            </a:r>
            <a:endParaRPr sz="2400">
              <a:solidFill>
                <a:srgbClr val="F6B26B"/>
              </a:solidFill>
              <a:latin typeface="Source Code Pro"/>
              <a:ea typeface="Source Code Pro"/>
              <a:cs typeface="Source Code Pro"/>
              <a:sym typeface="Source Code Pro"/>
            </a:endParaRPr>
          </a:p>
        </p:txBody>
      </p:sp>
      <p:sp>
        <p:nvSpPr>
          <p:cNvPr id="1030" name="Google Shape;1030;p100"/>
          <p:cNvSpPr txBox="1"/>
          <p:nvPr/>
        </p:nvSpPr>
        <p:spPr>
          <a:xfrm>
            <a:off x="313275" y="189675"/>
            <a:ext cx="56475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Vectors</a:t>
            </a:r>
            <a:endParaRPr sz="3600">
              <a:solidFill>
                <a:srgbClr val="F3F3F3"/>
              </a:solidFill>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0" st="0"/>
                                            </p:txEl>
                                          </p:spTgt>
                                        </p:tgtEl>
                                        <p:attrNameLst>
                                          <p:attrName>style.visibility</p:attrName>
                                        </p:attrNameLst>
                                      </p:cBhvr>
                                      <p:to>
                                        <p:strVal val="visible"/>
                                      </p:to>
                                    </p:set>
                                    <p:animEffect filter="fade" transition="in">
                                      <p:cBhvr>
                                        <p:cTn dur="1000"/>
                                        <p:tgtEl>
                                          <p:spTgt spid="10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1" st="1"/>
                                            </p:txEl>
                                          </p:spTgt>
                                        </p:tgtEl>
                                        <p:attrNameLst>
                                          <p:attrName>style.visibility</p:attrName>
                                        </p:attrNameLst>
                                      </p:cBhvr>
                                      <p:to>
                                        <p:strVal val="visible"/>
                                      </p:to>
                                    </p:set>
                                    <p:animEffect filter="fade" transition="in">
                                      <p:cBhvr>
                                        <p:cTn dur="1000"/>
                                        <p:tgtEl>
                                          <p:spTgt spid="102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2" st="2"/>
                                            </p:txEl>
                                          </p:spTgt>
                                        </p:tgtEl>
                                        <p:attrNameLst>
                                          <p:attrName>style.visibility</p:attrName>
                                        </p:attrNameLst>
                                      </p:cBhvr>
                                      <p:to>
                                        <p:strVal val="visible"/>
                                      </p:to>
                                    </p:set>
                                    <p:animEffect filter="fade" transition="in">
                                      <p:cBhvr>
                                        <p:cTn dur="1000"/>
                                        <p:tgtEl>
                                          <p:spTgt spid="102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3" st="3"/>
                                            </p:txEl>
                                          </p:spTgt>
                                        </p:tgtEl>
                                        <p:attrNameLst>
                                          <p:attrName>style.visibility</p:attrName>
                                        </p:attrNameLst>
                                      </p:cBhvr>
                                      <p:to>
                                        <p:strVal val="visible"/>
                                      </p:to>
                                    </p:set>
                                    <p:animEffect filter="fade" transition="in">
                                      <p:cBhvr>
                                        <p:cTn dur="1000"/>
                                        <p:tgtEl>
                                          <p:spTgt spid="102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4" st="4"/>
                                            </p:txEl>
                                          </p:spTgt>
                                        </p:tgtEl>
                                        <p:attrNameLst>
                                          <p:attrName>style.visibility</p:attrName>
                                        </p:attrNameLst>
                                      </p:cBhvr>
                                      <p:to>
                                        <p:strVal val="visible"/>
                                      </p:to>
                                    </p:set>
                                    <p:animEffect filter="fade" transition="in">
                                      <p:cBhvr>
                                        <p:cTn dur="1000"/>
                                        <p:tgtEl>
                                          <p:spTgt spid="102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9">
                                            <p:txEl>
                                              <p:pRg end="5" st="5"/>
                                            </p:txEl>
                                          </p:spTgt>
                                        </p:tgtEl>
                                        <p:attrNameLst>
                                          <p:attrName>style.visibility</p:attrName>
                                        </p:attrNameLst>
                                      </p:cBhvr>
                                      <p:to>
                                        <p:strVal val="visible"/>
                                      </p:to>
                                    </p:set>
                                    <p:animEffect filter="fade" transition="in">
                                      <p:cBhvr>
                                        <p:cTn dur="1000"/>
                                        <p:tgtEl>
                                          <p:spTgt spid="102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01"/>
          <p:cNvSpPr txBox="1"/>
          <p:nvPr/>
        </p:nvSpPr>
        <p:spPr>
          <a:xfrm>
            <a:off x="313275" y="189675"/>
            <a:ext cx="56475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usize</a:t>
            </a:r>
            <a:endParaRPr sz="3600">
              <a:solidFill>
                <a:srgbClr val="F3F3F3"/>
              </a:solidFill>
              <a:latin typeface="Alegreya"/>
              <a:ea typeface="Alegreya"/>
              <a:cs typeface="Alegreya"/>
              <a:sym typeface="Alegreya"/>
            </a:endParaRPr>
          </a:p>
        </p:txBody>
      </p:sp>
      <p:sp>
        <p:nvSpPr>
          <p:cNvPr id="1036" name="Google Shape;1036;p101"/>
          <p:cNvSpPr txBox="1"/>
          <p:nvPr/>
        </p:nvSpPr>
        <p:spPr>
          <a:xfrm>
            <a:off x="1111575" y="1141600"/>
            <a:ext cx="61980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400">
                <a:solidFill>
                  <a:srgbClr val="F6B26B"/>
                </a:solidFill>
                <a:latin typeface="Source Code Pro"/>
                <a:ea typeface="Source Code Pro"/>
                <a:cs typeface="Source Code Pro"/>
                <a:sym typeface="Source Code Pro"/>
              </a:rPr>
              <a:t>let </a:t>
            </a:r>
            <a:r>
              <a:rPr lang="en" sz="2400">
                <a:solidFill>
                  <a:srgbClr val="FFFFFF"/>
                </a:solidFill>
                <a:latin typeface="Source Code Pro"/>
                <a:ea typeface="Source Code Pro"/>
                <a:cs typeface="Source Code Pro"/>
                <a:sym typeface="Source Code Pro"/>
              </a:rPr>
              <a:t>length: usize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years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len</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cxnSp>
        <p:nvCxnSpPr>
          <p:cNvPr id="1037" name="Google Shape;1037;p101"/>
          <p:cNvCxnSpPr/>
          <p:nvPr/>
        </p:nvCxnSpPr>
        <p:spPr>
          <a:xfrm flipH="1">
            <a:off x="1922025" y="1712600"/>
            <a:ext cx="1947900" cy="1249200"/>
          </a:xfrm>
          <a:prstGeom prst="straightConnector1">
            <a:avLst/>
          </a:prstGeom>
          <a:noFill/>
          <a:ln cap="flat" cmpd="sng" w="38100">
            <a:solidFill>
              <a:srgbClr val="B4A7D6"/>
            </a:solidFill>
            <a:prstDash val="solid"/>
            <a:round/>
            <a:headEnd len="med" w="med" type="none"/>
            <a:tailEnd len="med" w="med" type="triangle"/>
          </a:ln>
        </p:spPr>
      </p:cxnSp>
      <p:cxnSp>
        <p:nvCxnSpPr>
          <p:cNvPr id="1038" name="Google Shape;1038;p101"/>
          <p:cNvCxnSpPr>
            <a:endCxn id="1039" idx="0"/>
          </p:cNvCxnSpPr>
          <p:nvPr/>
        </p:nvCxnSpPr>
        <p:spPr>
          <a:xfrm>
            <a:off x="3869775" y="1703200"/>
            <a:ext cx="1939500" cy="1343400"/>
          </a:xfrm>
          <a:prstGeom prst="straightConnector1">
            <a:avLst/>
          </a:prstGeom>
          <a:noFill/>
          <a:ln cap="flat" cmpd="sng" w="38100">
            <a:solidFill>
              <a:srgbClr val="B4A7D6"/>
            </a:solidFill>
            <a:prstDash val="solid"/>
            <a:round/>
            <a:headEnd len="med" w="med" type="none"/>
            <a:tailEnd len="med" w="med" type="triangle"/>
          </a:ln>
        </p:spPr>
      </p:cxnSp>
      <p:cxnSp>
        <p:nvCxnSpPr>
          <p:cNvPr id="1040" name="Google Shape;1040;p101"/>
          <p:cNvCxnSpPr/>
          <p:nvPr/>
        </p:nvCxnSpPr>
        <p:spPr>
          <a:xfrm>
            <a:off x="3401875" y="1684225"/>
            <a:ext cx="861000" cy="0"/>
          </a:xfrm>
          <a:prstGeom prst="straightConnector1">
            <a:avLst/>
          </a:prstGeom>
          <a:noFill/>
          <a:ln cap="flat" cmpd="sng" w="38100">
            <a:solidFill>
              <a:srgbClr val="B4A7D6"/>
            </a:solidFill>
            <a:prstDash val="solid"/>
            <a:round/>
            <a:headEnd len="med" w="med" type="none"/>
            <a:tailEnd len="med" w="med" type="none"/>
          </a:ln>
        </p:spPr>
      </p:cxnSp>
      <p:sp>
        <p:nvSpPr>
          <p:cNvPr id="1039" name="Google Shape;1039;p101"/>
          <p:cNvSpPr txBox="1"/>
          <p:nvPr/>
        </p:nvSpPr>
        <p:spPr>
          <a:xfrm>
            <a:off x="5378775" y="3046600"/>
            <a:ext cx="861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rgbClr val="FFFFFF"/>
                </a:solidFill>
                <a:latin typeface="Source Code Pro"/>
                <a:ea typeface="Source Code Pro"/>
                <a:cs typeface="Source Code Pro"/>
                <a:sym typeface="Source Code Pro"/>
              </a:rPr>
              <a:t>u64</a:t>
            </a:r>
            <a:endParaRPr sz="2400">
              <a:solidFill>
                <a:srgbClr val="FFFFFF"/>
              </a:solidFill>
              <a:latin typeface="Source Code Pro"/>
              <a:ea typeface="Source Code Pro"/>
              <a:cs typeface="Source Code Pro"/>
              <a:sym typeface="Source Code Pro"/>
            </a:endParaRPr>
          </a:p>
        </p:txBody>
      </p:sp>
      <p:sp>
        <p:nvSpPr>
          <p:cNvPr id="1041" name="Google Shape;1041;p101"/>
          <p:cNvSpPr txBox="1"/>
          <p:nvPr/>
        </p:nvSpPr>
        <p:spPr>
          <a:xfrm>
            <a:off x="1340175" y="3046600"/>
            <a:ext cx="861000" cy="55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400">
                <a:solidFill>
                  <a:srgbClr val="FFFFFF"/>
                </a:solidFill>
                <a:latin typeface="Source Code Pro"/>
                <a:ea typeface="Source Code Pro"/>
                <a:cs typeface="Source Code Pro"/>
                <a:sym typeface="Source Code Pro"/>
              </a:rPr>
              <a:t>u32</a:t>
            </a:r>
            <a:endParaRPr sz="2400">
              <a:solidFill>
                <a:srgbClr val="FFFFFF"/>
              </a:solidFill>
              <a:latin typeface="Source Code Pro"/>
              <a:ea typeface="Source Code Pro"/>
              <a:cs typeface="Source Code Pro"/>
              <a:sym typeface="Source Code Pro"/>
            </a:endParaRPr>
          </a:p>
        </p:txBody>
      </p:sp>
      <p:sp>
        <p:nvSpPr>
          <p:cNvPr id="1042" name="Google Shape;1042;p101"/>
          <p:cNvSpPr txBox="1"/>
          <p:nvPr/>
        </p:nvSpPr>
        <p:spPr>
          <a:xfrm>
            <a:off x="313275" y="3694875"/>
            <a:ext cx="3376800" cy="11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3F3F3"/>
                </a:solidFill>
                <a:latin typeface="Alegreya"/>
                <a:ea typeface="Alegreya"/>
                <a:cs typeface="Alegreya"/>
                <a:sym typeface="Alegreya"/>
              </a:rPr>
              <a:t>32-bit systems</a:t>
            </a:r>
            <a:endParaRPr sz="3000">
              <a:solidFill>
                <a:srgbClr val="F3F3F3"/>
              </a:solidFill>
              <a:latin typeface="Alegreya"/>
              <a:ea typeface="Alegreya"/>
              <a:cs typeface="Alegreya"/>
              <a:sym typeface="Alegreya"/>
            </a:endParaRPr>
          </a:p>
          <a:p>
            <a:pPr indent="0" lvl="0" marL="0" rtl="0" algn="l">
              <a:spcBef>
                <a:spcPts val="0"/>
              </a:spcBef>
              <a:spcAft>
                <a:spcPts val="0"/>
              </a:spcAft>
              <a:buNone/>
            </a:pPr>
            <a:r>
              <a:rPr lang="en" sz="3000">
                <a:solidFill>
                  <a:srgbClr val="F3F3F3"/>
                </a:solidFill>
                <a:latin typeface="Alegreya"/>
                <a:ea typeface="Alegreya"/>
                <a:cs typeface="Alegreya"/>
                <a:sym typeface="Alegreya"/>
              </a:rPr>
              <a:t>(e.g. Web Assembly)</a:t>
            </a:r>
            <a:endParaRPr sz="3000">
              <a:solidFill>
                <a:srgbClr val="F3F3F3"/>
              </a:solidFill>
              <a:latin typeface="Alegreya"/>
              <a:ea typeface="Alegreya"/>
              <a:cs typeface="Alegreya"/>
              <a:sym typeface="Alegreya"/>
            </a:endParaRPr>
          </a:p>
        </p:txBody>
      </p:sp>
      <p:sp>
        <p:nvSpPr>
          <p:cNvPr id="1043" name="Google Shape;1043;p101"/>
          <p:cNvSpPr txBox="1"/>
          <p:nvPr/>
        </p:nvSpPr>
        <p:spPr>
          <a:xfrm>
            <a:off x="4732875" y="3694875"/>
            <a:ext cx="4284300" cy="11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3F3F3"/>
                </a:solidFill>
                <a:latin typeface="Alegreya"/>
                <a:ea typeface="Alegreya"/>
                <a:cs typeface="Alegreya"/>
                <a:sym typeface="Alegreya"/>
              </a:rPr>
              <a:t>64</a:t>
            </a:r>
            <a:r>
              <a:rPr lang="en" sz="3000">
                <a:solidFill>
                  <a:srgbClr val="F3F3F3"/>
                </a:solidFill>
                <a:latin typeface="Alegreya"/>
                <a:ea typeface="Alegreya"/>
                <a:cs typeface="Alegreya"/>
                <a:sym typeface="Alegreya"/>
              </a:rPr>
              <a:t>-bit systems</a:t>
            </a:r>
            <a:endParaRPr sz="3000">
              <a:solidFill>
                <a:srgbClr val="F3F3F3"/>
              </a:solidFill>
              <a:latin typeface="Alegreya"/>
              <a:ea typeface="Alegreya"/>
              <a:cs typeface="Alegreya"/>
              <a:sym typeface="Alegreya"/>
            </a:endParaRPr>
          </a:p>
          <a:p>
            <a:pPr indent="0" lvl="0" marL="0" rtl="0" algn="l">
              <a:spcBef>
                <a:spcPts val="0"/>
              </a:spcBef>
              <a:spcAft>
                <a:spcPts val="0"/>
              </a:spcAft>
              <a:buNone/>
            </a:pPr>
            <a:r>
              <a:rPr lang="en" sz="3000">
                <a:solidFill>
                  <a:srgbClr val="F3F3F3"/>
                </a:solidFill>
                <a:latin typeface="Alegreya"/>
                <a:ea typeface="Alegreya"/>
                <a:cs typeface="Alegreya"/>
                <a:sym typeface="Alegreya"/>
              </a:rPr>
              <a:t>(almost everything else)</a:t>
            </a:r>
            <a:endParaRPr sz="3000">
              <a:solidFill>
                <a:srgbClr val="F3F3F3"/>
              </a:solidFill>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1000"/>
                                        <p:tgtEl>
                                          <p:spTgt spid="10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7"/>
                                        </p:tgtEl>
                                        <p:attrNameLst>
                                          <p:attrName>style.visibility</p:attrName>
                                        </p:attrNameLst>
                                      </p:cBhvr>
                                      <p:to>
                                        <p:strVal val="visible"/>
                                      </p:to>
                                    </p:set>
                                    <p:animEffect filter="fade" transition="in">
                                      <p:cBhvr>
                                        <p:cTn dur="1000"/>
                                        <p:tgtEl>
                                          <p:spTgt spid="1037"/>
                                        </p:tgtEl>
                                      </p:cBhvr>
                                    </p:animEffect>
                                  </p:childTnLst>
                                </p:cTn>
                              </p:par>
                              <p:par>
                                <p:cTn fill="hold" nodeType="with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1000"/>
                                        <p:tgtEl>
                                          <p:spTgt spid="1038"/>
                                        </p:tgtEl>
                                      </p:cBhvr>
                                    </p:animEffect>
                                  </p:childTnLst>
                                </p:cTn>
                              </p:par>
                              <p:par>
                                <p:cTn fill="hold" nodeType="with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1000"/>
                                        <p:tgtEl>
                                          <p:spTgt spid="1041"/>
                                        </p:tgtEl>
                                      </p:cBhvr>
                                    </p:animEffect>
                                  </p:childTnLst>
                                </p:cTn>
                              </p:par>
                              <p:par>
                                <p:cTn fill="hold" nodeType="with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1000"/>
                                        <p:tgtEl>
                                          <p:spTgt spid="10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0" st="0"/>
                                            </p:txEl>
                                          </p:spTgt>
                                        </p:tgtEl>
                                        <p:attrNameLst>
                                          <p:attrName>style.visibility</p:attrName>
                                        </p:attrNameLst>
                                      </p:cBhvr>
                                      <p:to>
                                        <p:strVal val="visible"/>
                                      </p:to>
                                    </p:set>
                                    <p:animEffect filter="fade" transition="in">
                                      <p:cBhvr>
                                        <p:cTn dur="1000"/>
                                        <p:tgtEl>
                                          <p:spTgt spid="10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xEl>
                                              <p:pRg end="1" st="1"/>
                                            </p:txEl>
                                          </p:spTgt>
                                        </p:tgtEl>
                                        <p:attrNameLst>
                                          <p:attrName>style.visibility</p:attrName>
                                        </p:attrNameLst>
                                      </p:cBhvr>
                                      <p:to>
                                        <p:strVal val="visible"/>
                                      </p:to>
                                    </p:set>
                                    <p:animEffect filter="fade" transition="in">
                                      <p:cBhvr>
                                        <p:cTn dur="1000"/>
                                        <p:tgtEl>
                                          <p:spTgt spid="104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3">
                                            <p:txEl>
                                              <p:pRg end="0" st="0"/>
                                            </p:txEl>
                                          </p:spTgt>
                                        </p:tgtEl>
                                        <p:attrNameLst>
                                          <p:attrName>style.visibility</p:attrName>
                                        </p:attrNameLst>
                                      </p:cBhvr>
                                      <p:to>
                                        <p:strVal val="visible"/>
                                      </p:to>
                                    </p:set>
                                    <p:animEffect filter="fade" transition="in">
                                      <p:cBhvr>
                                        <p:cTn dur="1000"/>
                                        <p:tgtEl>
                                          <p:spTgt spid="104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3">
                                            <p:txEl>
                                              <p:pRg end="1" st="1"/>
                                            </p:txEl>
                                          </p:spTgt>
                                        </p:tgtEl>
                                        <p:attrNameLst>
                                          <p:attrName>style.visibility</p:attrName>
                                        </p:attrNameLst>
                                      </p:cBhvr>
                                      <p:to>
                                        <p:strVal val="visible"/>
                                      </p:to>
                                    </p:set>
                                    <p:animEffect filter="fade" transition="in">
                                      <p:cBhvr>
                                        <p:cTn dur="1000"/>
                                        <p:tgtEl>
                                          <p:spTgt spid="104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02"/>
          <p:cNvSpPr txBox="1"/>
          <p:nvPr/>
        </p:nvSpPr>
        <p:spPr>
          <a:xfrm>
            <a:off x="313275" y="189675"/>
            <a:ext cx="80511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Vectors vs Arrays</a:t>
            </a:r>
            <a:endParaRPr sz="3600">
              <a:solidFill>
                <a:srgbClr val="F3F3F3"/>
              </a:solidFill>
              <a:latin typeface="Alegreya"/>
              <a:ea typeface="Alegreya"/>
              <a:cs typeface="Alegreya"/>
              <a:sym typeface="Alegreya"/>
            </a:endParaRPr>
          </a:p>
        </p:txBody>
      </p:sp>
      <p:sp>
        <p:nvSpPr>
          <p:cNvPr id="1049" name="Google Shape;1049;p102"/>
          <p:cNvSpPr txBox="1"/>
          <p:nvPr/>
        </p:nvSpPr>
        <p:spPr>
          <a:xfrm>
            <a:off x="425775" y="1217800"/>
            <a:ext cx="8051100" cy="2216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let mut </a:t>
            </a:r>
            <a:r>
              <a:rPr lang="en" sz="2400">
                <a:solidFill>
                  <a:srgbClr val="FFFFFF"/>
                </a:solidFill>
                <a:latin typeface="Source Code Pro"/>
                <a:ea typeface="Source Code Pro"/>
                <a:cs typeface="Source Code Pro"/>
                <a:sym typeface="Source Code Pro"/>
              </a:rPr>
              <a:t>nums: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r>
              <a:rPr lang="en" sz="2400">
                <a:solidFill>
                  <a:srgbClr val="F6B26B"/>
                </a:solidFill>
                <a:latin typeface="Source Code Pro"/>
                <a:ea typeface="Source Code Pro"/>
                <a:cs typeface="Source Code Pro"/>
                <a:sym typeface="Source Code Pro"/>
              </a:rPr>
              <a:t>let mut </a:t>
            </a:r>
            <a:r>
              <a:rPr lang="en" sz="2400">
                <a:solidFill>
                  <a:srgbClr val="FFFFFF"/>
                </a:solidFill>
                <a:latin typeface="Source Code Pro"/>
                <a:ea typeface="Source Code Pro"/>
                <a:cs typeface="Source Code Pro"/>
                <a:sym typeface="Source Code Pro"/>
              </a:rPr>
              <a:t>nums: Vec</a:t>
            </a:r>
            <a:r>
              <a:rPr lang="en" sz="2400">
                <a:solidFill>
                  <a:srgbClr val="F6B26B"/>
                </a:solidFill>
                <a:latin typeface="Source Code Pro"/>
                <a:ea typeface="Source Code Pro"/>
                <a:cs typeface="Source Code Pro"/>
                <a:sym typeface="Source Code Pro"/>
              </a:rPr>
              <a:t>&lt;</a:t>
            </a:r>
            <a:r>
              <a:rPr lang="en" sz="2400">
                <a:solidFill>
                  <a:srgbClr val="FFFFFF"/>
                </a:solidFill>
                <a:latin typeface="Source Code Pro"/>
                <a:ea typeface="Source Code Pro"/>
                <a:cs typeface="Source Code Pro"/>
                <a:sym typeface="Source Code Pro"/>
              </a:rPr>
              <a:t>u8</a:t>
            </a:r>
            <a:r>
              <a:rPr lang="en" sz="2400">
                <a:solidFill>
                  <a:srgbClr val="F6B26B"/>
                </a:solidFill>
                <a:latin typeface="Source Code Pro"/>
                <a:ea typeface="Source Code Pro"/>
                <a:cs typeface="Source Code Pro"/>
                <a:sym typeface="Source Code Pro"/>
              </a:rPr>
              <a:t>&gt;</a:t>
            </a:r>
            <a:r>
              <a:rPr lang="en" sz="2400">
                <a:solidFill>
                  <a:srgbClr val="FFFFFF"/>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 </a:t>
            </a:r>
            <a:r>
              <a:rPr lang="en" sz="2400">
                <a:solidFill>
                  <a:schemeClr val="lt1"/>
                </a:solidFill>
                <a:latin typeface="Source Code Pro"/>
                <a:ea typeface="Source Code Pro"/>
                <a:cs typeface="Source Code Pro"/>
                <a:sym typeface="Source Code Pro"/>
              </a:rPr>
              <a:t>vec!</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2</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3</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a:p>
            <a:pPr indent="0" lvl="0" marL="0" rtl="0" algn="l">
              <a:lnSpc>
                <a:spcPct val="150000"/>
              </a:lnSpc>
              <a:spcBef>
                <a:spcPts val="0"/>
              </a:spcBef>
              <a:spcAft>
                <a:spcPts val="0"/>
              </a:spcAft>
              <a:buNone/>
            </a:pPr>
            <a:br>
              <a:rPr lang="en" sz="2400">
                <a:solidFill>
                  <a:srgbClr val="F6B26B"/>
                </a:solidFill>
                <a:latin typeface="Source Code Pro"/>
                <a:ea typeface="Source Code Pro"/>
                <a:cs typeface="Source Code Pro"/>
                <a:sym typeface="Source Code Pro"/>
              </a:rPr>
            </a:br>
            <a:r>
              <a:rPr lang="en" sz="2400">
                <a:solidFill>
                  <a:srgbClr val="F6B26B"/>
                </a:solidFill>
                <a:latin typeface="Source Code Pro"/>
                <a:ea typeface="Source Code Pro"/>
                <a:cs typeface="Source Code Pro"/>
                <a:sym typeface="Source Code Pro"/>
              </a:rPr>
              <a:t>for </a:t>
            </a:r>
            <a:r>
              <a:rPr lang="en" sz="2400">
                <a:solidFill>
                  <a:schemeClr val="lt1"/>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in</a:t>
            </a:r>
            <a:r>
              <a:rPr lang="en" sz="2400">
                <a:solidFill>
                  <a:schemeClr val="lt1"/>
                </a:solidFill>
                <a:latin typeface="Source Code Pro"/>
                <a:ea typeface="Source Code Pro"/>
                <a:cs typeface="Source Code Pro"/>
                <a:sym typeface="Source Code Pro"/>
              </a:rPr>
              <a:t> nums </a:t>
            </a:r>
            <a:r>
              <a:rPr lang="en" sz="2400">
                <a:solidFill>
                  <a:srgbClr val="F6B26B"/>
                </a:solidFill>
                <a:latin typeface="Source Code Pro"/>
                <a:ea typeface="Source Code Pro"/>
                <a:cs typeface="Source Code Pro"/>
                <a:sym typeface="Source Code Pro"/>
              </a:rPr>
              <a:t>{ </a:t>
            </a:r>
            <a:r>
              <a:rPr lang="en" sz="2400">
                <a:solidFill>
                  <a:schemeClr val="lt1"/>
                </a:solidFill>
                <a:latin typeface="Source Code Pro"/>
                <a:ea typeface="Source Code Pro"/>
                <a:cs typeface="Source Code Pro"/>
                <a:sym typeface="Source Code Pro"/>
              </a:rPr>
              <a:t>… </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050" name="Google Shape;1050;p102"/>
          <p:cNvSpPr txBox="1"/>
          <p:nvPr/>
        </p:nvSpPr>
        <p:spPr>
          <a:xfrm>
            <a:off x="313275" y="4075875"/>
            <a:ext cx="8571600" cy="16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tradeoffs here set the stage for</a:t>
            </a:r>
            <a:endParaRPr sz="3600">
              <a:solidFill>
                <a:srgbClr val="F3F3F3"/>
              </a:solidFill>
              <a:latin typeface="Alegreya"/>
              <a:ea typeface="Alegreya"/>
              <a:cs typeface="Alegreya"/>
              <a:sym typeface="Alegreya"/>
            </a:endParaRPr>
          </a:p>
          <a:p>
            <a:pPr indent="0" lvl="0" marL="0" rtl="0" algn="l">
              <a:spcBef>
                <a:spcPts val="0"/>
              </a:spcBef>
              <a:spcAft>
                <a:spcPts val="0"/>
              </a:spcAft>
              <a:buNone/>
            </a:pPr>
            <a:r>
              <a:rPr b="1" lang="en" sz="3600">
                <a:solidFill>
                  <a:srgbClr val="93C47D"/>
                </a:solidFill>
                <a:latin typeface="Alegreya"/>
                <a:ea typeface="Alegreya"/>
                <a:cs typeface="Alegreya"/>
                <a:sym typeface="Alegreya"/>
              </a:rPr>
              <a:t>the biggest factor</a:t>
            </a:r>
            <a:r>
              <a:rPr lang="en" sz="3600">
                <a:solidFill>
                  <a:srgbClr val="F3F3F3"/>
                </a:solidFill>
                <a:latin typeface="Alegreya"/>
                <a:ea typeface="Alegreya"/>
                <a:cs typeface="Alegreya"/>
                <a:sym typeface="Alegreya"/>
              </a:rPr>
              <a:t> in language performance!</a:t>
            </a:r>
            <a:endParaRPr sz="3600">
              <a:solidFill>
                <a:srgbClr val="F3F3F3"/>
              </a:solidFill>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9">
                                            <p:txEl>
                                              <p:pRg end="0" st="0"/>
                                            </p:txEl>
                                          </p:spTgt>
                                        </p:tgtEl>
                                        <p:attrNameLst>
                                          <p:attrName>style.visibility</p:attrName>
                                        </p:attrNameLst>
                                      </p:cBhvr>
                                      <p:to>
                                        <p:strVal val="visible"/>
                                      </p:to>
                                    </p:set>
                                    <p:animEffect filter="fade" transition="in">
                                      <p:cBhvr>
                                        <p:cTn dur="1000"/>
                                        <p:tgtEl>
                                          <p:spTgt spid="10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9">
                                            <p:txEl>
                                              <p:pRg end="1" st="1"/>
                                            </p:txEl>
                                          </p:spTgt>
                                        </p:tgtEl>
                                        <p:attrNameLst>
                                          <p:attrName>style.visibility</p:attrName>
                                        </p:attrNameLst>
                                      </p:cBhvr>
                                      <p:to>
                                        <p:strVal val="visible"/>
                                      </p:to>
                                    </p:set>
                                    <p:animEffect filter="fade" transition="in">
                                      <p:cBhvr>
                                        <p:cTn dur="1000"/>
                                        <p:tgtEl>
                                          <p:spTgt spid="104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9">
                                            <p:txEl>
                                              <p:pRg end="2" st="2"/>
                                            </p:txEl>
                                          </p:spTgt>
                                        </p:tgtEl>
                                        <p:attrNameLst>
                                          <p:attrName>style.visibility</p:attrName>
                                        </p:attrNameLst>
                                      </p:cBhvr>
                                      <p:to>
                                        <p:strVal val="visible"/>
                                      </p:to>
                                    </p:set>
                                    <p:animEffect filter="fade" transition="in">
                                      <p:cBhvr>
                                        <p:cTn dur="1000"/>
                                        <p:tgtEl>
                                          <p:spTgt spid="104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0"/>
                                        </p:tgtEl>
                                        <p:attrNameLst>
                                          <p:attrName>style.visibility</p:attrName>
                                        </p:attrNameLst>
                                      </p:cBhvr>
                                      <p:to>
                                        <p:strVal val="visible"/>
                                      </p:to>
                                    </p:set>
                                    <p:animEffect filter="fade" transition="in">
                                      <p:cBhvr>
                                        <p:cTn dur="1000"/>
                                        <p:tgtEl>
                                          <p:spTgt spid="10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2"/>
          <p:cNvPicPr preferRelativeResize="0"/>
          <p:nvPr/>
        </p:nvPicPr>
        <p:blipFill>
          <a:blip r:embed="rId3">
            <a:alphaModFix/>
          </a:blip>
          <a:stretch>
            <a:fillRect/>
          </a:stretch>
        </p:blipFill>
        <p:spPr>
          <a:xfrm>
            <a:off x="415225" y="1348525"/>
            <a:ext cx="5375974" cy="1603950"/>
          </a:xfrm>
          <a:prstGeom prst="rect">
            <a:avLst/>
          </a:prstGeom>
          <a:noFill/>
          <a:ln>
            <a:noFill/>
          </a:ln>
        </p:spPr>
      </p:pic>
      <p:pic>
        <p:nvPicPr>
          <p:cNvPr id="128" name="Google Shape;128;p22"/>
          <p:cNvPicPr preferRelativeResize="0"/>
          <p:nvPr/>
        </p:nvPicPr>
        <p:blipFill>
          <a:blip r:embed="rId4">
            <a:alphaModFix/>
          </a:blip>
          <a:stretch>
            <a:fillRect/>
          </a:stretch>
        </p:blipFill>
        <p:spPr>
          <a:xfrm>
            <a:off x="415225" y="4595449"/>
            <a:ext cx="8514375" cy="896250"/>
          </a:xfrm>
          <a:prstGeom prst="rect">
            <a:avLst/>
          </a:prstGeom>
          <a:noFill/>
          <a:ln>
            <a:noFill/>
          </a:ln>
        </p:spPr>
      </p:pic>
      <p:pic>
        <p:nvPicPr>
          <p:cNvPr id="129" name="Google Shape;129;p22"/>
          <p:cNvPicPr preferRelativeResize="0"/>
          <p:nvPr/>
        </p:nvPicPr>
        <p:blipFill>
          <a:blip r:embed="rId5">
            <a:alphaModFix/>
          </a:blip>
          <a:stretch>
            <a:fillRect/>
          </a:stretch>
        </p:blipFill>
        <p:spPr>
          <a:xfrm>
            <a:off x="415224" y="3248200"/>
            <a:ext cx="1051754" cy="1182362"/>
          </a:xfrm>
          <a:prstGeom prst="rect">
            <a:avLst/>
          </a:prstGeom>
          <a:noFill/>
          <a:ln>
            <a:noFill/>
          </a:ln>
        </p:spPr>
      </p:pic>
      <p:sp>
        <p:nvSpPr>
          <p:cNvPr id="130" name="Google Shape;130;p22"/>
          <p:cNvSpPr txBox="1"/>
          <p:nvPr/>
        </p:nvSpPr>
        <p:spPr>
          <a:xfrm>
            <a:off x="269275" y="0"/>
            <a:ext cx="8874600" cy="146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0">
                <a:solidFill>
                  <a:schemeClr val="accent1"/>
                </a:solidFill>
                <a:latin typeface="Alegreya"/>
                <a:ea typeface="Alegreya"/>
                <a:cs typeface="Alegreya"/>
                <a:sym typeface="Alegreya"/>
              </a:rPr>
              <a:t>Why use Rust?</a:t>
            </a:r>
            <a:endParaRPr sz="6000">
              <a:solidFill>
                <a:schemeClr val="accent1"/>
              </a:solidFill>
              <a:latin typeface="Alegreya"/>
              <a:ea typeface="Alegreya"/>
              <a:cs typeface="Alegreya"/>
              <a:sym typeface="Alegrey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03"/>
          <p:cNvSpPr/>
          <p:nvPr/>
        </p:nvSpPr>
        <p:spPr>
          <a:xfrm>
            <a:off x="416325" y="2223550"/>
            <a:ext cx="3538750" cy="2081625"/>
          </a:xfrm>
          <a:custGeom>
            <a:rect b="b" l="l" r="r" t="t"/>
            <a:pathLst>
              <a:path extrusionOk="0" h="83265" w="141550">
                <a:moveTo>
                  <a:pt x="1514" y="0"/>
                </a:moveTo>
                <a:lnTo>
                  <a:pt x="141550" y="370"/>
                </a:lnTo>
                <a:lnTo>
                  <a:pt x="34820" y="83265"/>
                </a:lnTo>
                <a:lnTo>
                  <a:pt x="0" y="82887"/>
                </a:lnTo>
                <a:close/>
              </a:path>
            </a:pathLst>
          </a:custGeom>
          <a:noFill/>
          <a:ln cap="flat" cmpd="sng" w="38100">
            <a:solidFill>
              <a:srgbClr val="F6B26B"/>
            </a:solidFill>
            <a:prstDash val="solid"/>
            <a:round/>
            <a:headEnd len="med" w="med" type="none"/>
            <a:tailEnd len="med" w="med" type="none"/>
          </a:ln>
        </p:spPr>
      </p:sp>
      <p:sp>
        <p:nvSpPr>
          <p:cNvPr id="1056" name="Google Shape;1056;p103"/>
          <p:cNvSpPr txBox="1"/>
          <p:nvPr/>
        </p:nvSpPr>
        <p:spPr>
          <a:xfrm>
            <a:off x="8425875" y="15433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1057" name="Google Shape;1057;p103"/>
          <p:cNvSpPr txBox="1"/>
          <p:nvPr/>
        </p:nvSpPr>
        <p:spPr>
          <a:xfrm>
            <a:off x="13131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058" name="Google Shape;1058;p103"/>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Memory</a:t>
            </a:r>
            <a:endParaRPr sz="3600">
              <a:solidFill>
                <a:srgbClr val="F3F3F3"/>
              </a:solidFill>
              <a:latin typeface="Alegreya"/>
              <a:ea typeface="Alegreya"/>
              <a:cs typeface="Alegreya"/>
              <a:sym typeface="Alegreya"/>
            </a:endParaRPr>
          </a:p>
        </p:txBody>
      </p:sp>
      <p:cxnSp>
        <p:nvCxnSpPr>
          <p:cNvPr id="1059" name="Google Shape;1059;p103"/>
          <p:cNvCxnSpPr>
            <a:stCxn id="1060" idx="0"/>
          </p:cNvCxnSpPr>
          <p:nvPr/>
        </p:nvCxnSpPr>
        <p:spPr>
          <a:xfrm>
            <a:off x="8190525" y="1543300"/>
            <a:ext cx="457800" cy="0"/>
          </a:xfrm>
          <a:prstGeom prst="straightConnector1">
            <a:avLst/>
          </a:prstGeom>
          <a:noFill/>
          <a:ln cap="flat" cmpd="sng" w="38100">
            <a:solidFill>
              <a:srgbClr val="B4A7D6"/>
            </a:solidFill>
            <a:prstDash val="solid"/>
            <a:round/>
            <a:headEnd len="med" w="med" type="none"/>
            <a:tailEnd len="med" w="med" type="none"/>
          </a:ln>
        </p:spPr>
      </p:cxnSp>
      <p:cxnSp>
        <p:nvCxnSpPr>
          <p:cNvPr id="1061" name="Google Shape;1061;p103"/>
          <p:cNvCxnSpPr>
            <a:stCxn id="1060" idx="2"/>
          </p:cNvCxnSpPr>
          <p:nvPr/>
        </p:nvCxnSpPr>
        <p:spPr>
          <a:xfrm>
            <a:off x="8190525" y="2097400"/>
            <a:ext cx="457800" cy="0"/>
          </a:xfrm>
          <a:prstGeom prst="straightConnector1">
            <a:avLst/>
          </a:prstGeom>
          <a:noFill/>
          <a:ln cap="flat" cmpd="sng" w="38100">
            <a:solidFill>
              <a:srgbClr val="B4A7D6"/>
            </a:solidFill>
            <a:prstDash val="solid"/>
            <a:round/>
            <a:headEnd len="med" w="med" type="none"/>
            <a:tailEnd len="med" w="med" type="none"/>
          </a:ln>
        </p:spPr>
      </p:cxnSp>
      <p:sp>
        <p:nvSpPr>
          <p:cNvPr id="1062" name="Google Shape;1062;p103"/>
          <p:cNvSpPr txBox="1"/>
          <p:nvPr/>
        </p:nvSpPr>
        <p:spPr>
          <a:xfrm>
            <a:off x="4257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063" name="Google Shape;1063;p103"/>
          <p:cNvSpPr txBox="1"/>
          <p:nvPr/>
        </p:nvSpPr>
        <p:spPr>
          <a:xfrm>
            <a:off x="8694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064" name="Google Shape;1064;p103"/>
          <p:cNvSpPr txBox="1"/>
          <p:nvPr/>
        </p:nvSpPr>
        <p:spPr>
          <a:xfrm>
            <a:off x="17568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065" name="Google Shape;1065;p103"/>
          <p:cNvSpPr txBox="1"/>
          <p:nvPr/>
        </p:nvSpPr>
        <p:spPr>
          <a:xfrm>
            <a:off x="22005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1066" name="Google Shape;1066;p103"/>
          <p:cNvSpPr txBox="1"/>
          <p:nvPr/>
        </p:nvSpPr>
        <p:spPr>
          <a:xfrm>
            <a:off x="26442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1067" name="Google Shape;1067;p103"/>
          <p:cNvSpPr txBox="1"/>
          <p:nvPr/>
        </p:nvSpPr>
        <p:spPr>
          <a:xfrm>
            <a:off x="30879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068" name="Google Shape;1068;p103"/>
          <p:cNvSpPr txBox="1"/>
          <p:nvPr/>
        </p:nvSpPr>
        <p:spPr>
          <a:xfrm>
            <a:off x="35316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069" name="Google Shape;1069;p103"/>
          <p:cNvSpPr txBox="1"/>
          <p:nvPr/>
        </p:nvSpPr>
        <p:spPr>
          <a:xfrm>
            <a:off x="39753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1070" name="Google Shape;1070;p103"/>
          <p:cNvSpPr txBox="1"/>
          <p:nvPr/>
        </p:nvSpPr>
        <p:spPr>
          <a:xfrm>
            <a:off x="44190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071" name="Google Shape;1071;p103"/>
          <p:cNvSpPr txBox="1"/>
          <p:nvPr/>
        </p:nvSpPr>
        <p:spPr>
          <a:xfrm>
            <a:off x="48627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072" name="Google Shape;1072;p103"/>
          <p:cNvSpPr txBox="1"/>
          <p:nvPr/>
        </p:nvSpPr>
        <p:spPr>
          <a:xfrm>
            <a:off x="53064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1073" name="Google Shape;1073;p103"/>
          <p:cNvSpPr txBox="1"/>
          <p:nvPr/>
        </p:nvSpPr>
        <p:spPr>
          <a:xfrm>
            <a:off x="57501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074" name="Google Shape;1074;p103"/>
          <p:cNvSpPr txBox="1"/>
          <p:nvPr/>
        </p:nvSpPr>
        <p:spPr>
          <a:xfrm>
            <a:off x="61938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1075" name="Google Shape;1075;p103"/>
          <p:cNvSpPr txBox="1"/>
          <p:nvPr/>
        </p:nvSpPr>
        <p:spPr>
          <a:xfrm>
            <a:off x="66375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076" name="Google Shape;1076;p103"/>
          <p:cNvSpPr txBox="1"/>
          <p:nvPr/>
        </p:nvSpPr>
        <p:spPr>
          <a:xfrm>
            <a:off x="70812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077" name="Google Shape;1077;p103"/>
          <p:cNvSpPr txBox="1"/>
          <p:nvPr/>
        </p:nvSpPr>
        <p:spPr>
          <a:xfrm>
            <a:off x="75249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1060" name="Google Shape;1060;p103"/>
          <p:cNvSpPr txBox="1"/>
          <p:nvPr/>
        </p:nvSpPr>
        <p:spPr>
          <a:xfrm>
            <a:off x="79686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078" name="Google Shape;1078;p103"/>
          <p:cNvSpPr txBox="1"/>
          <p:nvPr/>
        </p:nvSpPr>
        <p:spPr>
          <a:xfrm>
            <a:off x="425775" y="2185700"/>
            <a:ext cx="349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Sans Pro"/>
                <a:ea typeface="Source Sans Pro"/>
                <a:cs typeface="Source Sans Pro"/>
                <a:sym typeface="Source Sans Pro"/>
              </a:rPr>
              <a:t>byte 1: </a:t>
            </a:r>
            <a:r>
              <a:rPr lang="en" sz="2400">
                <a:solidFill>
                  <a:srgbClr val="FFFFFF"/>
                </a:solidFill>
                <a:latin typeface="Source Code Pro"/>
                <a:ea typeface="Source Code Pro"/>
                <a:cs typeface="Source Code Pro"/>
                <a:sym typeface="Source Code Pro"/>
              </a:rPr>
              <a:t>11110011</a:t>
            </a:r>
            <a:r>
              <a:rPr lang="en" sz="2400">
                <a:solidFill>
                  <a:srgbClr val="F6B26B"/>
                </a:solidFill>
                <a:latin typeface="Source Sans Pro"/>
                <a:ea typeface="Source Sans Pro"/>
                <a:cs typeface="Source Sans Pro"/>
                <a:sym typeface="Source Sans Pro"/>
              </a:rPr>
              <a:t> </a:t>
            </a:r>
            <a:endParaRPr sz="2400">
              <a:solidFill>
                <a:srgbClr val="F6B26B"/>
              </a:solidFill>
              <a:latin typeface="Source Sans Pro"/>
              <a:ea typeface="Source Sans Pro"/>
              <a:cs typeface="Source Sans Pro"/>
              <a:sym typeface="Source Sans Pro"/>
            </a:endParaRPr>
          </a:p>
        </p:txBody>
      </p:sp>
      <p:sp>
        <p:nvSpPr>
          <p:cNvPr id="1079" name="Google Shape;1079;p103"/>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243</a:t>
            </a:r>
            <a:endParaRPr sz="2400">
              <a:solidFill>
                <a:srgbClr val="FFFFFF"/>
              </a:solidFill>
              <a:latin typeface="Source Code Pro"/>
              <a:ea typeface="Source Code Pro"/>
              <a:cs typeface="Source Code Pro"/>
              <a:sym typeface="Source Code Pro"/>
            </a:endParaRPr>
          </a:p>
        </p:txBody>
      </p:sp>
      <p:sp>
        <p:nvSpPr>
          <p:cNvPr id="1080" name="Google Shape;1080;p103"/>
          <p:cNvSpPr txBox="1"/>
          <p:nvPr/>
        </p:nvSpPr>
        <p:spPr>
          <a:xfrm>
            <a:off x="389475" y="7992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B4A7D6"/>
                </a:solidFill>
                <a:latin typeface="Alegreya"/>
                <a:ea typeface="Alegreya"/>
                <a:cs typeface="Alegreya"/>
                <a:sym typeface="Alegreya"/>
              </a:rPr>
              <a:t>bits</a:t>
            </a:r>
            <a:endParaRPr sz="3600">
              <a:solidFill>
                <a:srgbClr val="B4A7D6"/>
              </a:solidFill>
              <a:latin typeface="Alegreya"/>
              <a:ea typeface="Alegreya"/>
              <a:cs typeface="Alegreya"/>
              <a:sym typeface="Alegreya"/>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04"/>
          <p:cNvSpPr/>
          <p:nvPr/>
        </p:nvSpPr>
        <p:spPr>
          <a:xfrm>
            <a:off x="416325" y="2223550"/>
            <a:ext cx="3538750" cy="2081625"/>
          </a:xfrm>
          <a:custGeom>
            <a:rect b="b" l="l" r="r" t="t"/>
            <a:pathLst>
              <a:path extrusionOk="0" h="83265" w="141550">
                <a:moveTo>
                  <a:pt x="1514" y="0"/>
                </a:moveTo>
                <a:lnTo>
                  <a:pt x="141550" y="370"/>
                </a:lnTo>
                <a:lnTo>
                  <a:pt x="34820" y="83265"/>
                </a:lnTo>
                <a:lnTo>
                  <a:pt x="0" y="82887"/>
                </a:lnTo>
                <a:close/>
              </a:path>
            </a:pathLst>
          </a:custGeom>
          <a:noFill/>
          <a:ln cap="flat" cmpd="sng" w="38100">
            <a:solidFill>
              <a:srgbClr val="F6B26B"/>
            </a:solidFill>
            <a:prstDash val="solid"/>
            <a:round/>
            <a:headEnd len="med" w="med" type="none"/>
            <a:tailEnd len="med" w="med" type="none"/>
          </a:ln>
        </p:spPr>
      </p:sp>
      <p:sp>
        <p:nvSpPr>
          <p:cNvPr id="1086" name="Google Shape;1086;p104"/>
          <p:cNvSpPr/>
          <p:nvPr/>
        </p:nvSpPr>
        <p:spPr>
          <a:xfrm>
            <a:off x="1381450" y="2242475"/>
            <a:ext cx="6178625" cy="2062700"/>
          </a:xfrm>
          <a:custGeom>
            <a:rect b="b" l="l" r="r" t="t"/>
            <a:pathLst>
              <a:path extrusionOk="0" h="82508" w="247145">
                <a:moveTo>
                  <a:pt x="106352" y="0"/>
                </a:moveTo>
                <a:lnTo>
                  <a:pt x="247145" y="0"/>
                </a:lnTo>
                <a:lnTo>
                  <a:pt x="34063" y="82508"/>
                </a:lnTo>
                <a:lnTo>
                  <a:pt x="0" y="82508"/>
                </a:lnTo>
                <a:close/>
              </a:path>
            </a:pathLst>
          </a:custGeom>
          <a:noFill/>
          <a:ln cap="flat" cmpd="sng" w="38100">
            <a:solidFill>
              <a:srgbClr val="F6B26B"/>
            </a:solidFill>
            <a:prstDash val="solid"/>
            <a:round/>
            <a:headEnd len="med" w="med" type="none"/>
            <a:tailEnd len="med" w="med" type="none"/>
          </a:ln>
        </p:spPr>
      </p:sp>
      <p:sp>
        <p:nvSpPr>
          <p:cNvPr id="1087" name="Google Shape;1087;p104"/>
          <p:cNvSpPr txBox="1"/>
          <p:nvPr/>
        </p:nvSpPr>
        <p:spPr>
          <a:xfrm>
            <a:off x="8425875" y="15433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1088" name="Google Shape;1088;p104"/>
          <p:cNvSpPr txBox="1"/>
          <p:nvPr/>
        </p:nvSpPr>
        <p:spPr>
          <a:xfrm>
            <a:off x="13131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089" name="Google Shape;1089;p104"/>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Memory</a:t>
            </a:r>
            <a:endParaRPr sz="3600">
              <a:solidFill>
                <a:srgbClr val="F3F3F3"/>
              </a:solidFill>
              <a:latin typeface="Alegreya"/>
              <a:ea typeface="Alegreya"/>
              <a:cs typeface="Alegreya"/>
              <a:sym typeface="Alegreya"/>
            </a:endParaRPr>
          </a:p>
        </p:txBody>
      </p:sp>
      <p:cxnSp>
        <p:nvCxnSpPr>
          <p:cNvPr id="1090" name="Google Shape;1090;p104"/>
          <p:cNvCxnSpPr>
            <a:stCxn id="1091" idx="0"/>
          </p:cNvCxnSpPr>
          <p:nvPr/>
        </p:nvCxnSpPr>
        <p:spPr>
          <a:xfrm>
            <a:off x="8190525" y="1543300"/>
            <a:ext cx="457800" cy="0"/>
          </a:xfrm>
          <a:prstGeom prst="straightConnector1">
            <a:avLst/>
          </a:prstGeom>
          <a:noFill/>
          <a:ln cap="flat" cmpd="sng" w="38100">
            <a:solidFill>
              <a:srgbClr val="B4A7D6"/>
            </a:solidFill>
            <a:prstDash val="solid"/>
            <a:round/>
            <a:headEnd len="med" w="med" type="none"/>
            <a:tailEnd len="med" w="med" type="none"/>
          </a:ln>
        </p:spPr>
      </p:cxnSp>
      <p:cxnSp>
        <p:nvCxnSpPr>
          <p:cNvPr id="1092" name="Google Shape;1092;p104"/>
          <p:cNvCxnSpPr>
            <a:stCxn id="1091" idx="2"/>
          </p:cNvCxnSpPr>
          <p:nvPr/>
        </p:nvCxnSpPr>
        <p:spPr>
          <a:xfrm>
            <a:off x="8190525" y="2097400"/>
            <a:ext cx="457800" cy="0"/>
          </a:xfrm>
          <a:prstGeom prst="straightConnector1">
            <a:avLst/>
          </a:prstGeom>
          <a:noFill/>
          <a:ln cap="flat" cmpd="sng" w="38100">
            <a:solidFill>
              <a:srgbClr val="B4A7D6"/>
            </a:solidFill>
            <a:prstDash val="solid"/>
            <a:round/>
            <a:headEnd len="med" w="med" type="none"/>
            <a:tailEnd len="med" w="med" type="none"/>
          </a:ln>
        </p:spPr>
      </p:cxnSp>
      <p:sp>
        <p:nvSpPr>
          <p:cNvPr id="1093" name="Google Shape;1093;p104"/>
          <p:cNvSpPr txBox="1"/>
          <p:nvPr/>
        </p:nvSpPr>
        <p:spPr>
          <a:xfrm>
            <a:off x="4257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094" name="Google Shape;1094;p104"/>
          <p:cNvSpPr txBox="1"/>
          <p:nvPr/>
        </p:nvSpPr>
        <p:spPr>
          <a:xfrm>
            <a:off x="8694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095" name="Google Shape;1095;p104"/>
          <p:cNvSpPr txBox="1"/>
          <p:nvPr/>
        </p:nvSpPr>
        <p:spPr>
          <a:xfrm>
            <a:off x="17568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096" name="Google Shape;1096;p104"/>
          <p:cNvSpPr txBox="1"/>
          <p:nvPr/>
        </p:nvSpPr>
        <p:spPr>
          <a:xfrm>
            <a:off x="22005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1097" name="Google Shape;1097;p104"/>
          <p:cNvSpPr txBox="1"/>
          <p:nvPr/>
        </p:nvSpPr>
        <p:spPr>
          <a:xfrm>
            <a:off x="26442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1098" name="Google Shape;1098;p104"/>
          <p:cNvSpPr txBox="1"/>
          <p:nvPr/>
        </p:nvSpPr>
        <p:spPr>
          <a:xfrm>
            <a:off x="30879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099" name="Google Shape;1099;p104"/>
          <p:cNvSpPr txBox="1"/>
          <p:nvPr/>
        </p:nvSpPr>
        <p:spPr>
          <a:xfrm>
            <a:off x="35316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100" name="Google Shape;1100;p104"/>
          <p:cNvSpPr txBox="1"/>
          <p:nvPr/>
        </p:nvSpPr>
        <p:spPr>
          <a:xfrm>
            <a:off x="39753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1101" name="Google Shape;1101;p104"/>
          <p:cNvSpPr txBox="1"/>
          <p:nvPr/>
        </p:nvSpPr>
        <p:spPr>
          <a:xfrm>
            <a:off x="44190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102" name="Google Shape;1102;p104"/>
          <p:cNvSpPr txBox="1"/>
          <p:nvPr/>
        </p:nvSpPr>
        <p:spPr>
          <a:xfrm>
            <a:off x="48627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103" name="Google Shape;1103;p104"/>
          <p:cNvSpPr txBox="1"/>
          <p:nvPr/>
        </p:nvSpPr>
        <p:spPr>
          <a:xfrm>
            <a:off x="53064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1104" name="Google Shape;1104;p104"/>
          <p:cNvSpPr txBox="1"/>
          <p:nvPr/>
        </p:nvSpPr>
        <p:spPr>
          <a:xfrm>
            <a:off x="57501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105" name="Google Shape;1105;p104"/>
          <p:cNvSpPr txBox="1"/>
          <p:nvPr/>
        </p:nvSpPr>
        <p:spPr>
          <a:xfrm>
            <a:off x="61938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1106" name="Google Shape;1106;p104"/>
          <p:cNvSpPr txBox="1"/>
          <p:nvPr/>
        </p:nvSpPr>
        <p:spPr>
          <a:xfrm>
            <a:off x="66375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107" name="Google Shape;1107;p104"/>
          <p:cNvSpPr txBox="1"/>
          <p:nvPr/>
        </p:nvSpPr>
        <p:spPr>
          <a:xfrm>
            <a:off x="70812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108" name="Google Shape;1108;p104"/>
          <p:cNvSpPr txBox="1"/>
          <p:nvPr/>
        </p:nvSpPr>
        <p:spPr>
          <a:xfrm>
            <a:off x="75249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1091" name="Google Shape;1091;p104"/>
          <p:cNvSpPr txBox="1"/>
          <p:nvPr/>
        </p:nvSpPr>
        <p:spPr>
          <a:xfrm>
            <a:off x="79686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109" name="Google Shape;1109;p104"/>
          <p:cNvSpPr txBox="1"/>
          <p:nvPr/>
        </p:nvSpPr>
        <p:spPr>
          <a:xfrm>
            <a:off x="425775" y="2185700"/>
            <a:ext cx="349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Sans Pro"/>
                <a:ea typeface="Source Sans Pro"/>
                <a:cs typeface="Source Sans Pro"/>
                <a:sym typeface="Source Sans Pro"/>
              </a:rPr>
              <a:t>byte 1: </a:t>
            </a:r>
            <a:r>
              <a:rPr lang="en" sz="2400">
                <a:solidFill>
                  <a:srgbClr val="FFFFFF"/>
                </a:solidFill>
                <a:latin typeface="Source Code Pro"/>
                <a:ea typeface="Source Code Pro"/>
                <a:cs typeface="Source Code Pro"/>
                <a:sym typeface="Source Code Pro"/>
              </a:rPr>
              <a:t>11110011</a:t>
            </a:r>
            <a:r>
              <a:rPr lang="en" sz="2400">
                <a:solidFill>
                  <a:srgbClr val="F6B26B"/>
                </a:solidFill>
                <a:latin typeface="Source Sans Pro"/>
                <a:ea typeface="Source Sans Pro"/>
                <a:cs typeface="Source Sans Pro"/>
                <a:sym typeface="Source Sans Pro"/>
              </a:rPr>
              <a:t> </a:t>
            </a:r>
            <a:endParaRPr sz="2400">
              <a:solidFill>
                <a:srgbClr val="F6B26B"/>
              </a:solidFill>
              <a:latin typeface="Source Sans Pro"/>
              <a:ea typeface="Source Sans Pro"/>
              <a:cs typeface="Source Sans Pro"/>
              <a:sym typeface="Source Sans Pro"/>
            </a:endParaRPr>
          </a:p>
        </p:txBody>
      </p:sp>
      <p:sp>
        <p:nvSpPr>
          <p:cNvPr id="1110" name="Google Shape;1110;p104"/>
          <p:cNvSpPr txBox="1"/>
          <p:nvPr/>
        </p:nvSpPr>
        <p:spPr>
          <a:xfrm>
            <a:off x="4033425" y="2185700"/>
            <a:ext cx="349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F6B26B"/>
                </a:solidFill>
                <a:latin typeface="Source Sans Pro"/>
                <a:ea typeface="Source Sans Pro"/>
                <a:cs typeface="Source Sans Pro"/>
                <a:sym typeface="Source Sans Pro"/>
              </a:rPr>
              <a:t>byte 2: </a:t>
            </a:r>
            <a:r>
              <a:rPr lang="en" sz="2400">
                <a:solidFill>
                  <a:srgbClr val="FFFFFF"/>
                </a:solidFill>
                <a:latin typeface="Source Code Pro"/>
                <a:ea typeface="Source Code Pro"/>
                <a:cs typeface="Source Code Pro"/>
                <a:sym typeface="Source Code Pro"/>
              </a:rPr>
              <a:t>01101011</a:t>
            </a:r>
            <a:endParaRPr sz="2400">
              <a:solidFill>
                <a:srgbClr val="F6B26B"/>
              </a:solidFill>
              <a:latin typeface="Source Sans Pro"/>
              <a:ea typeface="Source Sans Pro"/>
              <a:cs typeface="Source Sans Pro"/>
              <a:sym typeface="Source Sans Pro"/>
            </a:endParaRPr>
          </a:p>
        </p:txBody>
      </p:sp>
      <p:sp>
        <p:nvSpPr>
          <p:cNvPr id="1111" name="Google Shape;1111;p104"/>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243</a:t>
            </a:r>
            <a:endParaRPr sz="2400">
              <a:solidFill>
                <a:srgbClr val="FFFFFF"/>
              </a:solidFill>
              <a:latin typeface="Source Code Pro"/>
              <a:ea typeface="Source Code Pro"/>
              <a:cs typeface="Source Code Pro"/>
              <a:sym typeface="Source Code Pro"/>
            </a:endParaRPr>
          </a:p>
        </p:txBody>
      </p:sp>
      <p:sp>
        <p:nvSpPr>
          <p:cNvPr id="1112" name="Google Shape;1112;p104"/>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107</a:t>
            </a:r>
            <a:endParaRPr sz="2400">
              <a:solidFill>
                <a:srgbClr val="FFFFFF"/>
              </a:solidFill>
              <a:latin typeface="Source Code Pro"/>
              <a:ea typeface="Source Code Pro"/>
              <a:cs typeface="Source Code Pro"/>
              <a:sym typeface="Source Code Pro"/>
            </a:endParaRPr>
          </a:p>
        </p:txBody>
      </p:sp>
      <p:sp>
        <p:nvSpPr>
          <p:cNvPr id="1113" name="Google Shape;1113;p104"/>
          <p:cNvSpPr txBox="1"/>
          <p:nvPr/>
        </p:nvSpPr>
        <p:spPr>
          <a:xfrm>
            <a:off x="389475" y="7992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B4A7D6"/>
                </a:solidFill>
                <a:latin typeface="Alegreya"/>
                <a:ea typeface="Alegreya"/>
                <a:cs typeface="Alegreya"/>
                <a:sym typeface="Alegreya"/>
              </a:rPr>
              <a:t>bits</a:t>
            </a:r>
            <a:endParaRPr sz="3600">
              <a:solidFill>
                <a:srgbClr val="B4A7D6"/>
              </a:solidFill>
              <a:latin typeface="Alegreya"/>
              <a:ea typeface="Alegreya"/>
              <a:cs typeface="Alegreya"/>
              <a:sym typeface="Alegreya"/>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05"/>
          <p:cNvSpPr txBox="1"/>
          <p:nvPr/>
        </p:nvSpPr>
        <p:spPr>
          <a:xfrm>
            <a:off x="8425875" y="15433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sp>
        <p:nvSpPr>
          <p:cNvPr id="1119" name="Google Shape;1119;p105"/>
          <p:cNvSpPr txBox="1"/>
          <p:nvPr/>
        </p:nvSpPr>
        <p:spPr>
          <a:xfrm>
            <a:off x="13131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120" name="Google Shape;1120;p105"/>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Memory</a:t>
            </a:r>
            <a:endParaRPr sz="3600">
              <a:solidFill>
                <a:srgbClr val="F3F3F3"/>
              </a:solidFill>
              <a:latin typeface="Alegreya"/>
              <a:ea typeface="Alegreya"/>
              <a:cs typeface="Alegreya"/>
              <a:sym typeface="Alegreya"/>
            </a:endParaRPr>
          </a:p>
        </p:txBody>
      </p:sp>
      <p:cxnSp>
        <p:nvCxnSpPr>
          <p:cNvPr id="1121" name="Google Shape;1121;p105"/>
          <p:cNvCxnSpPr>
            <a:stCxn id="1122" idx="0"/>
          </p:cNvCxnSpPr>
          <p:nvPr/>
        </p:nvCxnSpPr>
        <p:spPr>
          <a:xfrm>
            <a:off x="8190525" y="1543300"/>
            <a:ext cx="457800" cy="0"/>
          </a:xfrm>
          <a:prstGeom prst="straightConnector1">
            <a:avLst/>
          </a:prstGeom>
          <a:noFill/>
          <a:ln cap="flat" cmpd="sng" w="38100">
            <a:solidFill>
              <a:srgbClr val="B4A7D6"/>
            </a:solidFill>
            <a:prstDash val="solid"/>
            <a:round/>
            <a:headEnd len="med" w="med" type="none"/>
            <a:tailEnd len="med" w="med" type="none"/>
          </a:ln>
        </p:spPr>
      </p:cxnSp>
      <p:cxnSp>
        <p:nvCxnSpPr>
          <p:cNvPr id="1123" name="Google Shape;1123;p105"/>
          <p:cNvCxnSpPr>
            <a:stCxn id="1122" idx="2"/>
          </p:cNvCxnSpPr>
          <p:nvPr/>
        </p:nvCxnSpPr>
        <p:spPr>
          <a:xfrm>
            <a:off x="8190525" y="2097400"/>
            <a:ext cx="457800" cy="0"/>
          </a:xfrm>
          <a:prstGeom prst="straightConnector1">
            <a:avLst/>
          </a:prstGeom>
          <a:noFill/>
          <a:ln cap="flat" cmpd="sng" w="38100">
            <a:solidFill>
              <a:srgbClr val="B4A7D6"/>
            </a:solidFill>
            <a:prstDash val="solid"/>
            <a:round/>
            <a:headEnd len="med" w="med" type="none"/>
            <a:tailEnd len="med" w="med" type="none"/>
          </a:ln>
        </p:spPr>
      </p:cxnSp>
      <p:sp>
        <p:nvSpPr>
          <p:cNvPr id="1124" name="Google Shape;1124;p105"/>
          <p:cNvSpPr txBox="1"/>
          <p:nvPr/>
        </p:nvSpPr>
        <p:spPr>
          <a:xfrm>
            <a:off x="4257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125" name="Google Shape;1125;p105"/>
          <p:cNvSpPr txBox="1"/>
          <p:nvPr/>
        </p:nvSpPr>
        <p:spPr>
          <a:xfrm>
            <a:off x="8694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126" name="Google Shape;1126;p105"/>
          <p:cNvSpPr txBox="1"/>
          <p:nvPr/>
        </p:nvSpPr>
        <p:spPr>
          <a:xfrm>
            <a:off x="17568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127" name="Google Shape;1127;p105"/>
          <p:cNvSpPr txBox="1"/>
          <p:nvPr/>
        </p:nvSpPr>
        <p:spPr>
          <a:xfrm>
            <a:off x="22005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1128" name="Google Shape;1128;p105"/>
          <p:cNvSpPr txBox="1"/>
          <p:nvPr/>
        </p:nvSpPr>
        <p:spPr>
          <a:xfrm>
            <a:off x="26442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1129" name="Google Shape;1129;p105"/>
          <p:cNvSpPr txBox="1"/>
          <p:nvPr/>
        </p:nvSpPr>
        <p:spPr>
          <a:xfrm>
            <a:off x="30879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130" name="Google Shape;1130;p105"/>
          <p:cNvSpPr txBox="1"/>
          <p:nvPr/>
        </p:nvSpPr>
        <p:spPr>
          <a:xfrm>
            <a:off x="35316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131" name="Google Shape;1131;p105"/>
          <p:cNvSpPr txBox="1"/>
          <p:nvPr/>
        </p:nvSpPr>
        <p:spPr>
          <a:xfrm>
            <a:off x="39753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1132" name="Google Shape;1132;p105"/>
          <p:cNvSpPr txBox="1"/>
          <p:nvPr/>
        </p:nvSpPr>
        <p:spPr>
          <a:xfrm>
            <a:off x="44190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133" name="Google Shape;1133;p105"/>
          <p:cNvSpPr txBox="1"/>
          <p:nvPr/>
        </p:nvSpPr>
        <p:spPr>
          <a:xfrm>
            <a:off x="48627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134" name="Google Shape;1134;p105"/>
          <p:cNvSpPr txBox="1"/>
          <p:nvPr/>
        </p:nvSpPr>
        <p:spPr>
          <a:xfrm>
            <a:off x="53064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1135" name="Google Shape;1135;p105"/>
          <p:cNvSpPr txBox="1"/>
          <p:nvPr/>
        </p:nvSpPr>
        <p:spPr>
          <a:xfrm>
            <a:off x="57501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136" name="Google Shape;1136;p105"/>
          <p:cNvSpPr txBox="1"/>
          <p:nvPr/>
        </p:nvSpPr>
        <p:spPr>
          <a:xfrm>
            <a:off x="61938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1137" name="Google Shape;1137;p105"/>
          <p:cNvSpPr txBox="1"/>
          <p:nvPr/>
        </p:nvSpPr>
        <p:spPr>
          <a:xfrm>
            <a:off x="66375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138" name="Google Shape;1138;p105"/>
          <p:cNvSpPr txBox="1"/>
          <p:nvPr/>
        </p:nvSpPr>
        <p:spPr>
          <a:xfrm>
            <a:off x="70812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139" name="Google Shape;1139;p105"/>
          <p:cNvSpPr txBox="1"/>
          <p:nvPr/>
        </p:nvSpPr>
        <p:spPr>
          <a:xfrm>
            <a:off x="75249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0</a:t>
            </a:r>
            <a:endParaRPr sz="2400">
              <a:solidFill>
                <a:srgbClr val="FFFFFF"/>
              </a:solidFill>
              <a:latin typeface="Source Code Pro"/>
              <a:ea typeface="Source Code Pro"/>
              <a:cs typeface="Source Code Pro"/>
              <a:sym typeface="Source Code Pro"/>
            </a:endParaRPr>
          </a:p>
        </p:txBody>
      </p:sp>
      <p:sp>
        <p:nvSpPr>
          <p:cNvPr id="1122" name="Google Shape;1122;p105"/>
          <p:cNvSpPr txBox="1"/>
          <p:nvPr/>
        </p:nvSpPr>
        <p:spPr>
          <a:xfrm>
            <a:off x="7968675" y="1543300"/>
            <a:ext cx="4437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grpSp>
        <p:nvGrpSpPr>
          <p:cNvPr id="1140" name="Google Shape;1140;p105"/>
          <p:cNvGrpSpPr/>
          <p:nvPr/>
        </p:nvGrpSpPr>
        <p:grpSpPr>
          <a:xfrm>
            <a:off x="7968675" y="4362700"/>
            <a:ext cx="900900" cy="554100"/>
            <a:chOff x="7968675" y="4362700"/>
            <a:chExt cx="900900" cy="554100"/>
          </a:xfrm>
        </p:grpSpPr>
        <p:sp>
          <p:nvSpPr>
            <p:cNvPr id="1141" name="Google Shape;1141;p105"/>
            <p:cNvSpPr txBox="1"/>
            <p:nvPr/>
          </p:nvSpPr>
          <p:spPr>
            <a:xfrm>
              <a:off x="8425875" y="4362700"/>
              <a:ext cx="4437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p:txBody>
        </p:sp>
        <p:cxnSp>
          <p:nvCxnSpPr>
            <p:cNvPr id="1142" name="Google Shape;1142;p105"/>
            <p:cNvCxnSpPr>
              <a:stCxn id="1143"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144" name="Google Shape;1144;p105"/>
            <p:cNvCxnSpPr>
              <a:stCxn id="1143"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145" name="Google Shape;1145;p105"/>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243</a:t>
            </a:r>
            <a:endParaRPr sz="2400">
              <a:solidFill>
                <a:srgbClr val="FFFFFF"/>
              </a:solidFill>
              <a:latin typeface="Source Code Pro"/>
              <a:ea typeface="Source Code Pro"/>
              <a:cs typeface="Source Code Pro"/>
              <a:sym typeface="Source Code Pro"/>
            </a:endParaRPr>
          </a:p>
        </p:txBody>
      </p:sp>
      <p:sp>
        <p:nvSpPr>
          <p:cNvPr id="1146" name="Google Shape;1146;p105"/>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107</a:t>
            </a:r>
            <a:endParaRPr sz="2400">
              <a:solidFill>
                <a:srgbClr val="FFFFFF"/>
              </a:solidFill>
              <a:latin typeface="Source Code Pro"/>
              <a:ea typeface="Source Code Pro"/>
              <a:cs typeface="Source Code Pro"/>
              <a:sym typeface="Source Code Pro"/>
            </a:endParaRPr>
          </a:p>
        </p:txBody>
      </p:sp>
      <p:sp>
        <p:nvSpPr>
          <p:cNvPr id="1147" name="Google Shape;1147;p105"/>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117</a:t>
            </a:r>
            <a:endParaRPr sz="2400">
              <a:solidFill>
                <a:srgbClr val="FFFFFF"/>
              </a:solidFill>
              <a:latin typeface="Source Code Pro"/>
              <a:ea typeface="Source Code Pro"/>
              <a:cs typeface="Source Code Pro"/>
              <a:sym typeface="Source Code Pro"/>
            </a:endParaRPr>
          </a:p>
        </p:txBody>
      </p:sp>
      <p:sp>
        <p:nvSpPr>
          <p:cNvPr id="1148" name="Google Shape;1148;p105"/>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5</a:t>
            </a:r>
            <a:endParaRPr sz="2400">
              <a:solidFill>
                <a:srgbClr val="FFFFFF"/>
              </a:solidFill>
              <a:latin typeface="Source Code Pro"/>
              <a:ea typeface="Source Code Pro"/>
              <a:cs typeface="Source Code Pro"/>
              <a:sym typeface="Source Code Pro"/>
            </a:endParaRPr>
          </a:p>
        </p:txBody>
      </p:sp>
      <p:sp>
        <p:nvSpPr>
          <p:cNvPr id="1149" name="Google Shape;1149;p105"/>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61</a:t>
            </a:r>
            <a:endParaRPr sz="2400">
              <a:solidFill>
                <a:srgbClr val="FFFFFF"/>
              </a:solidFill>
              <a:latin typeface="Source Code Pro"/>
              <a:ea typeface="Source Code Pro"/>
              <a:cs typeface="Source Code Pro"/>
              <a:sym typeface="Source Code Pro"/>
            </a:endParaRPr>
          </a:p>
        </p:txBody>
      </p:sp>
      <p:sp>
        <p:nvSpPr>
          <p:cNvPr id="1150" name="Google Shape;1150;p105"/>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12</a:t>
            </a:r>
            <a:endParaRPr sz="2400">
              <a:solidFill>
                <a:srgbClr val="FFFFFF"/>
              </a:solidFill>
              <a:latin typeface="Source Code Pro"/>
              <a:ea typeface="Source Code Pro"/>
              <a:cs typeface="Source Code Pro"/>
              <a:sym typeface="Source Code Pro"/>
            </a:endParaRPr>
          </a:p>
        </p:txBody>
      </p:sp>
      <p:sp>
        <p:nvSpPr>
          <p:cNvPr id="1151" name="Google Shape;1151;p105"/>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134</a:t>
            </a:r>
            <a:endParaRPr sz="2400">
              <a:solidFill>
                <a:srgbClr val="FFFFFF"/>
              </a:solidFill>
              <a:latin typeface="Source Code Pro"/>
              <a:ea typeface="Source Code Pro"/>
              <a:cs typeface="Source Code Pro"/>
              <a:sym typeface="Source Code Pro"/>
            </a:endParaRPr>
          </a:p>
        </p:txBody>
      </p:sp>
      <p:sp>
        <p:nvSpPr>
          <p:cNvPr id="1152" name="Google Shape;1152;p105"/>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57</a:t>
            </a:r>
            <a:endParaRPr sz="2400">
              <a:solidFill>
                <a:srgbClr val="FFFFFF"/>
              </a:solidFill>
              <a:latin typeface="Source Code Pro"/>
              <a:ea typeface="Source Code Pro"/>
              <a:cs typeface="Source Code Pro"/>
              <a:sym typeface="Source Code Pro"/>
            </a:endParaRPr>
          </a:p>
        </p:txBody>
      </p:sp>
      <p:sp>
        <p:nvSpPr>
          <p:cNvPr id="1143" name="Google Shape;1143;p105"/>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213</a:t>
            </a:r>
            <a:endParaRPr sz="2400">
              <a:solidFill>
                <a:srgbClr val="FFFFFF"/>
              </a:solidFill>
              <a:latin typeface="Source Code Pro"/>
              <a:ea typeface="Source Code Pro"/>
              <a:cs typeface="Source Code Pro"/>
              <a:sym typeface="Source Code Pro"/>
            </a:endParaRPr>
          </a:p>
        </p:txBody>
      </p:sp>
      <p:sp>
        <p:nvSpPr>
          <p:cNvPr id="1153" name="Google Shape;1153;p105"/>
          <p:cNvSpPr txBox="1"/>
          <p:nvPr/>
        </p:nvSpPr>
        <p:spPr>
          <a:xfrm>
            <a:off x="389475" y="7992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B4A7D6"/>
                </a:solidFill>
                <a:latin typeface="Alegreya"/>
                <a:ea typeface="Alegreya"/>
                <a:cs typeface="Alegreya"/>
                <a:sym typeface="Alegreya"/>
              </a:rPr>
              <a:t>bits</a:t>
            </a:r>
            <a:endParaRPr sz="3600">
              <a:solidFill>
                <a:srgbClr val="B4A7D6"/>
              </a:solidFill>
              <a:latin typeface="Alegreya"/>
              <a:ea typeface="Alegreya"/>
              <a:cs typeface="Alegreya"/>
              <a:sym typeface="Alegreya"/>
            </a:endParaRPr>
          </a:p>
        </p:txBody>
      </p:sp>
      <p:sp>
        <p:nvSpPr>
          <p:cNvPr id="1154" name="Google Shape;1154;p105"/>
          <p:cNvSpPr txBox="1"/>
          <p:nvPr/>
        </p:nvSpPr>
        <p:spPr>
          <a:xfrm>
            <a:off x="389475" y="49140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B4A7D6"/>
                </a:solidFill>
                <a:latin typeface="Alegreya"/>
                <a:ea typeface="Alegreya"/>
                <a:cs typeface="Alegreya"/>
                <a:sym typeface="Alegreya"/>
              </a:rPr>
              <a:t>bytes</a:t>
            </a:r>
            <a:endParaRPr sz="3600">
              <a:solidFill>
                <a:srgbClr val="B4A7D6"/>
              </a:solidFill>
              <a:latin typeface="Alegreya"/>
              <a:ea typeface="Alegreya"/>
              <a:cs typeface="Alegreya"/>
              <a:sym typeface="Alegreya"/>
            </a:endParaRPr>
          </a:p>
        </p:txBody>
      </p:sp>
      <p:sp>
        <p:nvSpPr>
          <p:cNvPr id="1155" name="Google Shape;1155;p105"/>
          <p:cNvSpPr/>
          <p:nvPr/>
        </p:nvSpPr>
        <p:spPr>
          <a:xfrm>
            <a:off x="416325" y="2223550"/>
            <a:ext cx="3538750" cy="2081625"/>
          </a:xfrm>
          <a:custGeom>
            <a:rect b="b" l="l" r="r" t="t"/>
            <a:pathLst>
              <a:path extrusionOk="0" h="83265" w="141550">
                <a:moveTo>
                  <a:pt x="1514" y="0"/>
                </a:moveTo>
                <a:lnTo>
                  <a:pt x="141550" y="370"/>
                </a:lnTo>
                <a:lnTo>
                  <a:pt x="34820" y="83265"/>
                </a:lnTo>
                <a:lnTo>
                  <a:pt x="0" y="82887"/>
                </a:lnTo>
                <a:close/>
              </a:path>
            </a:pathLst>
          </a:custGeom>
          <a:noFill/>
          <a:ln cap="flat" cmpd="sng" w="38100">
            <a:solidFill>
              <a:srgbClr val="F6B26B"/>
            </a:solidFill>
            <a:prstDash val="solid"/>
            <a:round/>
            <a:headEnd len="med" w="med" type="none"/>
            <a:tailEnd len="med" w="med" type="none"/>
          </a:ln>
        </p:spPr>
      </p:sp>
      <p:sp>
        <p:nvSpPr>
          <p:cNvPr id="1156" name="Google Shape;1156;p105"/>
          <p:cNvSpPr/>
          <p:nvPr/>
        </p:nvSpPr>
        <p:spPr>
          <a:xfrm>
            <a:off x="1381450" y="2242475"/>
            <a:ext cx="6178625" cy="2062700"/>
          </a:xfrm>
          <a:custGeom>
            <a:rect b="b" l="l" r="r" t="t"/>
            <a:pathLst>
              <a:path extrusionOk="0" h="82508" w="247145">
                <a:moveTo>
                  <a:pt x="106352" y="0"/>
                </a:moveTo>
                <a:lnTo>
                  <a:pt x="247145" y="0"/>
                </a:lnTo>
                <a:lnTo>
                  <a:pt x="34063" y="82508"/>
                </a:lnTo>
                <a:lnTo>
                  <a:pt x="0" y="82508"/>
                </a:lnTo>
                <a:close/>
              </a:path>
            </a:pathLst>
          </a:custGeom>
          <a:noFill/>
          <a:ln cap="flat" cmpd="sng" w="38100">
            <a:solidFill>
              <a:srgbClr val="F6B26B"/>
            </a:solidFill>
            <a:prstDash val="solid"/>
            <a:round/>
            <a:headEnd len="med" w="med" type="none"/>
            <a:tailEnd len="med" w="med" type="none"/>
          </a:ln>
        </p:spPr>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06"/>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162" name="Google Shape;1162;p106"/>
          <p:cNvGrpSpPr/>
          <p:nvPr/>
        </p:nvGrpSpPr>
        <p:grpSpPr>
          <a:xfrm>
            <a:off x="7968675" y="4362700"/>
            <a:ext cx="679500" cy="554100"/>
            <a:chOff x="7968675" y="4362700"/>
            <a:chExt cx="679500" cy="554100"/>
          </a:xfrm>
        </p:grpSpPr>
        <p:cxnSp>
          <p:nvCxnSpPr>
            <p:cNvPr id="1163" name="Google Shape;1163;p106"/>
            <p:cNvCxnSpPr>
              <a:stCxn id="1164"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165" name="Google Shape;1165;p106"/>
            <p:cNvCxnSpPr>
              <a:stCxn id="1164"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166" name="Google Shape;1166;p106"/>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167" name="Google Shape;1167;p106"/>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168" name="Google Shape;1168;p106"/>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169" name="Google Shape;1169;p106"/>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170" name="Google Shape;1170;p106"/>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171" name="Google Shape;1171;p106"/>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172" name="Google Shape;1172;p106"/>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173" name="Google Shape;1173;p106"/>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164" name="Google Shape;1164;p106"/>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174" name="Google Shape;1174;p106"/>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0</a:t>
            </a:r>
            <a:endParaRPr sz="2400">
              <a:solidFill>
                <a:srgbClr val="FFFFFF"/>
              </a:solidFill>
              <a:latin typeface="Source Code Pro"/>
              <a:ea typeface="Source Code Pro"/>
              <a:cs typeface="Source Code Pro"/>
              <a:sym typeface="Source Code Pro"/>
            </a:endParaRPr>
          </a:p>
        </p:txBody>
      </p:sp>
      <p:sp>
        <p:nvSpPr>
          <p:cNvPr id="1175" name="Google Shape;1175;p106"/>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u8, y: 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42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176" name="Google Shape;1176;p106"/>
          <p:cNvSpPr/>
          <p:nvPr/>
        </p:nvSpPr>
        <p:spPr>
          <a:xfrm>
            <a:off x="0" y="3263675"/>
            <a:ext cx="4257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4"/>
                                        </p:tgtEl>
                                        <p:attrNameLst>
                                          <p:attrName>style.visibility</p:attrName>
                                        </p:attrNameLst>
                                      </p:cBhvr>
                                      <p:to>
                                        <p:strVal val="visible"/>
                                      </p:to>
                                    </p:set>
                                    <p:animEffect filter="fade" transition="in">
                                      <p:cBhvr>
                                        <p:cTn dur="1000"/>
                                        <p:tgtEl>
                                          <p:spTgt spid="1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5">
                                            <p:txEl>
                                              <p:pRg end="0" st="0"/>
                                            </p:txEl>
                                          </p:spTgt>
                                        </p:tgtEl>
                                        <p:attrNameLst>
                                          <p:attrName>style.visibility</p:attrName>
                                        </p:attrNameLst>
                                      </p:cBhvr>
                                      <p:to>
                                        <p:strVal val="visible"/>
                                      </p:to>
                                    </p:set>
                                    <p:animEffect filter="fade" transition="in">
                                      <p:cBhvr>
                                        <p:cTn dur="1000"/>
                                        <p:tgtEl>
                                          <p:spTgt spid="11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5">
                                            <p:txEl>
                                              <p:pRg end="1" st="1"/>
                                            </p:txEl>
                                          </p:spTgt>
                                        </p:tgtEl>
                                        <p:attrNameLst>
                                          <p:attrName>style.visibility</p:attrName>
                                        </p:attrNameLst>
                                      </p:cBhvr>
                                      <p:to>
                                        <p:strVal val="visible"/>
                                      </p:to>
                                    </p:set>
                                    <p:animEffect filter="fade" transition="in">
                                      <p:cBhvr>
                                        <p:cTn dur="1000"/>
                                        <p:tgtEl>
                                          <p:spTgt spid="117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5">
                                            <p:txEl>
                                              <p:pRg end="2" st="2"/>
                                            </p:txEl>
                                          </p:spTgt>
                                        </p:tgtEl>
                                        <p:attrNameLst>
                                          <p:attrName>style.visibility</p:attrName>
                                        </p:attrNameLst>
                                      </p:cBhvr>
                                      <p:to>
                                        <p:strVal val="visible"/>
                                      </p:to>
                                    </p:set>
                                    <p:animEffect filter="fade" transition="in">
                                      <p:cBhvr>
                                        <p:cTn dur="1000"/>
                                        <p:tgtEl>
                                          <p:spTgt spid="117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5">
                                            <p:txEl>
                                              <p:pRg end="3" st="3"/>
                                            </p:txEl>
                                          </p:spTgt>
                                        </p:tgtEl>
                                        <p:attrNameLst>
                                          <p:attrName>style.visibility</p:attrName>
                                        </p:attrNameLst>
                                      </p:cBhvr>
                                      <p:to>
                                        <p:strVal val="visible"/>
                                      </p:to>
                                    </p:set>
                                    <p:animEffect filter="fade" transition="in">
                                      <p:cBhvr>
                                        <p:cTn dur="1000"/>
                                        <p:tgtEl>
                                          <p:spTgt spid="117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6"/>
                                        </p:tgtEl>
                                        <p:attrNameLst>
                                          <p:attrName>style.visibility</p:attrName>
                                        </p:attrNameLst>
                                      </p:cBhvr>
                                      <p:to>
                                        <p:strVal val="visible"/>
                                      </p:to>
                                    </p:set>
                                    <p:animEffect filter="fade" transition="in">
                                      <p:cBhvr>
                                        <p:cTn dur="1000"/>
                                        <p:tgtEl>
                                          <p:spTgt spid="1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07"/>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182" name="Google Shape;1182;p107"/>
          <p:cNvGrpSpPr/>
          <p:nvPr/>
        </p:nvGrpSpPr>
        <p:grpSpPr>
          <a:xfrm>
            <a:off x="7968675" y="4362700"/>
            <a:ext cx="679500" cy="554100"/>
            <a:chOff x="7968675" y="4362700"/>
            <a:chExt cx="679500" cy="554100"/>
          </a:xfrm>
        </p:grpSpPr>
        <p:cxnSp>
          <p:nvCxnSpPr>
            <p:cNvPr id="1183" name="Google Shape;1183;p107"/>
            <p:cNvCxnSpPr>
              <a:stCxn id="1184"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185" name="Google Shape;1185;p107"/>
            <p:cNvCxnSpPr>
              <a:stCxn id="1184"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186" name="Google Shape;1186;p107"/>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42</a:t>
            </a:r>
            <a:endParaRPr sz="2400">
              <a:solidFill>
                <a:srgbClr val="FFFFFF"/>
              </a:solidFill>
              <a:latin typeface="Source Code Pro"/>
              <a:ea typeface="Source Code Pro"/>
              <a:cs typeface="Source Code Pro"/>
              <a:sym typeface="Source Code Pro"/>
            </a:endParaRPr>
          </a:p>
        </p:txBody>
      </p:sp>
      <p:sp>
        <p:nvSpPr>
          <p:cNvPr id="1187" name="Google Shape;1187;p107"/>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188" name="Google Shape;1188;p107"/>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189" name="Google Shape;1189;p107"/>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190" name="Google Shape;1190;p107"/>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191" name="Google Shape;1191;p107"/>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192" name="Google Shape;1192;p107"/>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193" name="Google Shape;1193;p107"/>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184" name="Google Shape;1184;p107"/>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194" name="Google Shape;1194;p107"/>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u8, y: 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42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195" name="Google Shape;1195;p107"/>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1</a:t>
            </a:r>
            <a:endParaRPr sz="2400">
              <a:solidFill>
                <a:srgbClr val="FFFFFF"/>
              </a:solidFill>
              <a:latin typeface="Source Code Pro"/>
              <a:ea typeface="Source Code Pro"/>
              <a:cs typeface="Source Code Pro"/>
              <a:sym typeface="Source Code Pro"/>
            </a:endParaRPr>
          </a:p>
        </p:txBody>
      </p:sp>
      <p:sp>
        <p:nvSpPr>
          <p:cNvPr id="1196" name="Google Shape;1196;p107"/>
          <p:cNvSpPr/>
          <p:nvPr/>
        </p:nvSpPr>
        <p:spPr>
          <a:xfrm>
            <a:off x="0" y="3263675"/>
            <a:ext cx="4257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08"/>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202" name="Google Shape;1202;p108"/>
          <p:cNvGrpSpPr/>
          <p:nvPr/>
        </p:nvGrpSpPr>
        <p:grpSpPr>
          <a:xfrm>
            <a:off x="7968675" y="4362700"/>
            <a:ext cx="679500" cy="554100"/>
            <a:chOff x="7968675" y="4362700"/>
            <a:chExt cx="679500" cy="554100"/>
          </a:xfrm>
        </p:grpSpPr>
        <p:cxnSp>
          <p:nvCxnSpPr>
            <p:cNvPr id="1203" name="Google Shape;1203;p108"/>
            <p:cNvCxnSpPr>
              <a:stCxn id="1204"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205" name="Google Shape;1205;p108"/>
            <p:cNvCxnSpPr>
              <a:stCxn id="1204"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206" name="Google Shape;1206;p108"/>
          <p:cNvSpPr txBox="1"/>
          <p:nvPr/>
        </p:nvSpPr>
        <p:spPr>
          <a:xfrm>
            <a:off x="425775" y="4362700"/>
            <a:ext cx="887400" cy="554100"/>
          </a:xfrm>
          <a:prstGeom prst="rect">
            <a:avLst/>
          </a:prstGeom>
          <a:solidFill>
            <a:srgbClr val="674EA7"/>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42</a:t>
            </a:r>
            <a:endParaRPr sz="2400">
              <a:solidFill>
                <a:srgbClr val="FFFFFF"/>
              </a:solidFill>
              <a:latin typeface="Source Code Pro"/>
              <a:ea typeface="Source Code Pro"/>
              <a:cs typeface="Source Code Pro"/>
              <a:sym typeface="Source Code Pro"/>
            </a:endParaRPr>
          </a:p>
        </p:txBody>
      </p:sp>
      <p:sp>
        <p:nvSpPr>
          <p:cNvPr id="1207" name="Google Shape;1207;p108"/>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08" name="Google Shape;1208;p108"/>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09" name="Google Shape;1209;p108"/>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10" name="Google Shape;1210;p108"/>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11" name="Google Shape;1211;p108"/>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12" name="Google Shape;1212;p108"/>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13" name="Google Shape;1213;p108"/>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04" name="Google Shape;1204;p108"/>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14" name="Google Shape;1214;p108"/>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u8, y: 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42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215" name="Google Shape;1215;p108"/>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1</a:t>
            </a:r>
            <a:endParaRPr sz="2400">
              <a:solidFill>
                <a:srgbClr val="FFFFFF"/>
              </a:solidFill>
              <a:latin typeface="Source Code Pro"/>
              <a:ea typeface="Source Code Pro"/>
              <a:cs typeface="Source Code Pro"/>
              <a:sym typeface="Source Code Pro"/>
            </a:endParaRPr>
          </a:p>
        </p:txBody>
      </p:sp>
      <p:sp>
        <p:nvSpPr>
          <p:cNvPr id="1216" name="Google Shape;1216;p108"/>
          <p:cNvSpPr/>
          <p:nvPr/>
        </p:nvSpPr>
        <p:spPr>
          <a:xfrm>
            <a:off x="0" y="1053875"/>
            <a:ext cx="4257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08"/>
          <p:cNvSpPr/>
          <p:nvPr/>
        </p:nvSpPr>
        <p:spPr>
          <a:xfrm>
            <a:off x="3340050" y="189675"/>
            <a:ext cx="5560800" cy="554100"/>
          </a:xfrm>
          <a:prstGeom prst="wedgeRectCallout">
            <a:avLst>
              <a:gd fmla="val -20491" name="adj1"/>
              <a:gd fmla="val 107020" name="adj2"/>
            </a:avLst>
          </a:prstGeom>
          <a:solidFill>
            <a:schemeClr val="lt2"/>
          </a:solidFill>
          <a:ln cap="flat" cmpd="sng" w="38100">
            <a:solidFill>
              <a:srgbClr val="8E7CC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434343"/>
                </a:solidFill>
                <a:latin typeface="Source Code Pro"/>
                <a:ea typeface="Source Code Pro"/>
                <a:cs typeface="Source Code Pro"/>
                <a:sym typeface="Source Code Pro"/>
              </a:rPr>
              <a:t>stack_bytes</a:t>
            </a:r>
            <a:r>
              <a:rPr lang="en" sz="2400">
                <a:solidFill>
                  <a:srgbClr val="E69138"/>
                </a:solidFill>
                <a:latin typeface="Source Code Pro"/>
                <a:ea typeface="Source Code Pro"/>
                <a:cs typeface="Source Code Pro"/>
                <a:sym typeface="Source Code Pro"/>
              </a:rPr>
              <a:t>[</a:t>
            </a:r>
            <a:r>
              <a:rPr lang="en" sz="2400">
                <a:solidFill>
                  <a:srgbClr val="434343"/>
                </a:solidFill>
                <a:latin typeface="Source Code Pro"/>
                <a:ea typeface="Source Code Pro"/>
                <a:cs typeface="Source Code Pro"/>
                <a:sym typeface="Source Code Pro"/>
              </a:rPr>
              <a:t>stack_length </a:t>
            </a:r>
            <a:r>
              <a:rPr lang="en" sz="2400">
                <a:solidFill>
                  <a:srgbClr val="E69138"/>
                </a:solidFill>
                <a:latin typeface="Source Code Pro"/>
                <a:ea typeface="Source Code Pro"/>
                <a:cs typeface="Source Code Pro"/>
                <a:sym typeface="Source Code Pro"/>
              </a:rPr>
              <a:t>-</a:t>
            </a:r>
            <a:r>
              <a:rPr lang="en" sz="2400">
                <a:solidFill>
                  <a:srgbClr val="434343"/>
                </a:solidFill>
                <a:latin typeface="Source Code Pro"/>
                <a:ea typeface="Source Code Pro"/>
                <a:cs typeface="Source Code Pro"/>
                <a:sym typeface="Source Code Pro"/>
              </a:rPr>
              <a:t> 1</a:t>
            </a:r>
            <a:r>
              <a:rPr lang="en" sz="2400">
                <a:solidFill>
                  <a:srgbClr val="E69138"/>
                </a:solidFill>
                <a:latin typeface="Source Code Pro"/>
                <a:ea typeface="Source Code Pro"/>
                <a:cs typeface="Source Code Pro"/>
                <a:sym typeface="Source Code Pro"/>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7"/>
                                        </p:tgtEl>
                                        <p:attrNameLst>
                                          <p:attrName>style.visibility</p:attrName>
                                        </p:attrNameLst>
                                      </p:cBhvr>
                                      <p:to>
                                        <p:strVal val="visible"/>
                                      </p:to>
                                    </p:set>
                                    <p:animEffect filter="fade" transition="in">
                                      <p:cBhvr>
                                        <p:cTn dur="1000"/>
                                        <p:tgtEl>
                                          <p:spTgt spid="1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09"/>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sp>
        <p:nvSpPr>
          <p:cNvPr id="1223" name="Google Shape;1223;p109"/>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42</a:t>
            </a:r>
            <a:endParaRPr sz="2400">
              <a:solidFill>
                <a:srgbClr val="FFFFFF"/>
              </a:solidFill>
              <a:latin typeface="Source Code Pro"/>
              <a:ea typeface="Source Code Pro"/>
              <a:cs typeface="Source Code Pro"/>
              <a:sym typeface="Source Code Pro"/>
            </a:endParaRPr>
          </a:p>
        </p:txBody>
      </p:sp>
      <p:sp>
        <p:nvSpPr>
          <p:cNvPr id="1224" name="Google Shape;1224;p109"/>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25" name="Google Shape;1225;p109"/>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grpSp>
        <p:nvGrpSpPr>
          <p:cNvPr id="1226" name="Google Shape;1226;p109"/>
          <p:cNvGrpSpPr/>
          <p:nvPr/>
        </p:nvGrpSpPr>
        <p:grpSpPr>
          <a:xfrm>
            <a:off x="7968675" y="4362700"/>
            <a:ext cx="679500" cy="554100"/>
            <a:chOff x="7968675" y="4362700"/>
            <a:chExt cx="679500" cy="554100"/>
          </a:xfrm>
        </p:grpSpPr>
        <p:cxnSp>
          <p:nvCxnSpPr>
            <p:cNvPr id="1227" name="Google Shape;1227;p109"/>
            <p:cNvCxnSpPr>
              <a:stCxn id="1228"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229" name="Google Shape;1229;p109"/>
            <p:cNvCxnSpPr>
              <a:stCxn id="1228"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230" name="Google Shape;1230;p109"/>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31" name="Google Shape;1231;p109"/>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32" name="Google Shape;1232;p109"/>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33" name="Google Shape;1233;p109"/>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34" name="Google Shape;1234;p109"/>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28" name="Google Shape;1228;p109"/>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35" name="Google Shape;1235;p109"/>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u8, y: 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42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236" name="Google Shape;1236;p109"/>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a:t>
            </a:r>
            <a:r>
              <a:rPr lang="en" sz="2400">
                <a:solidFill>
                  <a:srgbClr val="FFFFFF"/>
                </a:solidFill>
                <a:latin typeface="Source Code Pro"/>
                <a:ea typeface="Source Code Pro"/>
                <a:cs typeface="Source Code Pro"/>
                <a:sym typeface="Source Code Pro"/>
              </a:rPr>
              <a:t>1</a:t>
            </a:r>
            <a:endParaRPr sz="2400">
              <a:solidFill>
                <a:srgbClr val="FFFFFF"/>
              </a:solidFill>
              <a:latin typeface="Source Code Pro"/>
              <a:ea typeface="Source Code Pro"/>
              <a:cs typeface="Source Code Pro"/>
              <a:sym typeface="Source Code Pro"/>
            </a:endParaRPr>
          </a:p>
        </p:txBody>
      </p:sp>
      <p:sp>
        <p:nvSpPr>
          <p:cNvPr id="1237" name="Google Shape;1237;p109"/>
          <p:cNvSpPr/>
          <p:nvPr/>
        </p:nvSpPr>
        <p:spPr>
          <a:xfrm>
            <a:off x="0" y="1447150"/>
            <a:ext cx="11676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10"/>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sp>
        <p:nvSpPr>
          <p:cNvPr id="1243" name="Google Shape;1243;p110"/>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42</a:t>
            </a:r>
            <a:endParaRPr sz="2400">
              <a:solidFill>
                <a:srgbClr val="FFFFFF"/>
              </a:solidFill>
              <a:latin typeface="Source Code Pro"/>
              <a:ea typeface="Source Code Pro"/>
              <a:cs typeface="Source Code Pro"/>
              <a:sym typeface="Source Code Pro"/>
            </a:endParaRPr>
          </a:p>
        </p:txBody>
      </p:sp>
      <p:sp>
        <p:nvSpPr>
          <p:cNvPr id="1244" name="Google Shape;1244;p110"/>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43</a:t>
            </a:r>
            <a:endParaRPr sz="2400">
              <a:solidFill>
                <a:srgbClr val="FFFFFF"/>
              </a:solidFill>
              <a:latin typeface="Source Code Pro"/>
              <a:ea typeface="Source Code Pro"/>
              <a:cs typeface="Source Code Pro"/>
              <a:sym typeface="Source Code Pro"/>
            </a:endParaRPr>
          </a:p>
        </p:txBody>
      </p:sp>
      <p:sp>
        <p:nvSpPr>
          <p:cNvPr id="1245" name="Google Shape;1245;p110"/>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46" name="Google Shape;1246;p110"/>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47" name="Google Shape;1247;p110"/>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48" name="Google Shape;1248;p110"/>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grpSp>
        <p:nvGrpSpPr>
          <p:cNvPr id="1249" name="Google Shape;1249;p110"/>
          <p:cNvGrpSpPr/>
          <p:nvPr/>
        </p:nvGrpSpPr>
        <p:grpSpPr>
          <a:xfrm>
            <a:off x="7968675" y="4362700"/>
            <a:ext cx="679500" cy="554100"/>
            <a:chOff x="7968675" y="4362700"/>
            <a:chExt cx="679500" cy="554100"/>
          </a:xfrm>
        </p:grpSpPr>
        <p:cxnSp>
          <p:nvCxnSpPr>
            <p:cNvPr id="1250" name="Google Shape;1250;p110"/>
            <p:cNvCxnSpPr>
              <a:stCxn id="1251"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252" name="Google Shape;1252;p110"/>
            <p:cNvCxnSpPr>
              <a:stCxn id="1251"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253" name="Google Shape;1253;p110"/>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54" name="Google Shape;1254;p110"/>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51" name="Google Shape;1251;p110"/>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55" name="Google Shape;1255;p110"/>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u8, y: 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42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256" name="Google Shape;1256;p110"/>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2</a:t>
            </a:r>
            <a:endParaRPr sz="2400">
              <a:solidFill>
                <a:srgbClr val="FFFFFF"/>
              </a:solidFill>
              <a:latin typeface="Source Code Pro"/>
              <a:ea typeface="Source Code Pro"/>
              <a:cs typeface="Source Code Pro"/>
              <a:sym typeface="Source Code Pro"/>
            </a:endParaRPr>
          </a:p>
        </p:txBody>
      </p:sp>
      <p:sp>
        <p:nvSpPr>
          <p:cNvPr id="1257" name="Google Shape;1257;p110"/>
          <p:cNvSpPr/>
          <p:nvPr/>
        </p:nvSpPr>
        <p:spPr>
          <a:xfrm>
            <a:off x="0" y="1447150"/>
            <a:ext cx="11676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11"/>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sp>
        <p:nvSpPr>
          <p:cNvPr id="1263" name="Google Shape;1263;p111"/>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42</a:t>
            </a:r>
            <a:endParaRPr sz="2400">
              <a:solidFill>
                <a:srgbClr val="FFFFFF"/>
              </a:solidFill>
              <a:latin typeface="Source Code Pro"/>
              <a:ea typeface="Source Code Pro"/>
              <a:cs typeface="Source Code Pro"/>
              <a:sym typeface="Source Code Pro"/>
            </a:endParaRPr>
          </a:p>
        </p:txBody>
      </p:sp>
      <p:sp>
        <p:nvSpPr>
          <p:cNvPr id="1264" name="Google Shape;1264;p111"/>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43</a:t>
            </a:r>
            <a:endParaRPr sz="2400">
              <a:solidFill>
                <a:srgbClr val="FFFFFF"/>
              </a:solidFill>
              <a:latin typeface="Source Code Pro"/>
              <a:ea typeface="Source Code Pro"/>
              <a:cs typeface="Source Code Pro"/>
              <a:sym typeface="Source Code Pro"/>
            </a:endParaRPr>
          </a:p>
        </p:txBody>
      </p:sp>
      <p:sp>
        <p:nvSpPr>
          <p:cNvPr id="1265" name="Google Shape;1265;p111"/>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41</a:t>
            </a:r>
            <a:endParaRPr sz="2400">
              <a:solidFill>
                <a:srgbClr val="FFFFFF"/>
              </a:solidFill>
              <a:latin typeface="Source Code Pro"/>
              <a:ea typeface="Source Code Pro"/>
              <a:cs typeface="Source Code Pro"/>
              <a:sym typeface="Source Code Pro"/>
            </a:endParaRPr>
          </a:p>
        </p:txBody>
      </p:sp>
      <p:sp>
        <p:nvSpPr>
          <p:cNvPr id="1266" name="Google Shape;1266;p111"/>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67" name="Google Shape;1267;p111"/>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68" name="Google Shape;1268;p111"/>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grpSp>
        <p:nvGrpSpPr>
          <p:cNvPr id="1269" name="Google Shape;1269;p111"/>
          <p:cNvGrpSpPr/>
          <p:nvPr/>
        </p:nvGrpSpPr>
        <p:grpSpPr>
          <a:xfrm>
            <a:off x="7968675" y="4362700"/>
            <a:ext cx="679500" cy="554100"/>
            <a:chOff x="7968675" y="4362700"/>
            <a:chExt cx="679500" cy="554100"/>
          </a:xfrm>
        </p:grpSpPr>
        <p:cxnSp>
          <p:nvCxnSpPr>
            <p:cNvPr id="1270" name="Google Shape;1270;p111"/>
            <p:cNvCxnSpPr>
              <a:stCxn id="1271"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272" name="Google Shape;1272;p111"/>
            <p:cNvCxnSpPr>
              <a:stCxn id="1271"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273" name="Google Shape;1273;p111"/>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74" name="Google Shape;1274;p111"/>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71" name="Google Shape;1271;p111"/>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75" name="Google Shape;1275;p111"/>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u8, y: 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42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276" name="Google Shape;1276;p111"/>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3</a:t>
            </a:r>
            <a:endParaRPr sz="2400">
              <a:solidFill>
                <a:srgbClr val="FFFFFF"/>
              </a:solidFill>
              <a:latin typeface="Source Code Pro"/>
              <a:ea typeface="Source Code Pro"/>
              <a:cs typeface="Source Code Pro"/>
              <a:sym typeface="Source Code Pro"/>
            </a:endParaRPr>
          </a:p>
        </p:txBody>
      </p:sp>
      <p:sp>
        <p:nvSpPr>
          <p:cNvPr id="1277" name="Google Shape;1277;p111"/>
          <p:cNvSpPr/>
          <p:nvPr/>
        </p:nvSpPr>
        <p:spPr>
          <a:xfrm>
            <a:off x="0" y="1447150"/>
            <a:ext cx="11676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12"/>
          <p:cNvSpPr txBox="1"/>
          <p:nvPr/>
        </p:nvSpPr>
        <p:spPr>
          <a:xfrm>
            <a:off x="313275" y="189675"/>
            <a:ext cx="5560800" cy="8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3F3F3"/>
                </a:solidFill>
                <a:latin typeface="Alegreya"/>
                <a:ea typeface="Alegreya"/>
                <a:cs typeface="Alegreya"/>
                <a:sym typeface="Alegreya"/>
              </a:rPr>
              <a:t>The Stack</a:t>
            </a:r>
            <a:endParaRPr sz="3600">
              <a:solidFill>
                <a:srgbClr val="F3F3F3"/>
              </a:solidFill>
              <a:latin typeface="Alegreya"/>
              <a:ea typeface="Alegreya"/>
              <a:cs typeface="Alegreya"/>
              <a:sym typeface="Alegreya"/>
            </a:endParaRPr>
          </a:p>
        </p:txBody>
      </p:sp>
      <p:grpSp>
        <p:nvGrpSpPr>
          <p:cNvPr id="1283" name="Google Shape;1283;p112"/>
          <p:cNvGrpSpPr/>
          <p:nvPr/>
        </p:nvGrpSpPr>
        <p:grpSpPr>
          <a:xfrm>
            <a:off x="7968675" y="4362700"/>
            <a:ext cx="679500" cy="554100"/>
            <a:chOff x="7968675" y="4362700"/>
            <a:chExt cx="679500" cy="554100"/>
          </a:xfrm>
        </p:grpSpPr>
        <p:cxnSp>
          <p:nvCxnSpPr>
            <p:cNvPr id="1284" name="Google Shape;1284;p112"/>
            <p:cNvCxnSpPr>
              <a:stCxn id="1285" idx="0"/>
            </p:cNvCxnSpPr>
            <p:nvPr/>
          </p:nvCxnSpPr>
          <p:spPr>
            <a:xfrm>
              <a:off x="7968675" y="4362700"/>
              <a:ext cx="679500" cy="0"/>
            </a:xfrm>
            <a:prstGeom prst="straightConnector1">
              <a:avLst/>
            </a:prstGeom>
            <a:noFill/>
            <a:ln cap="flat" cmpd="sng" w="38100">
              <a:solidFill>
                <a:srgbClr val="B4A7D6"/>
              </a:solidFill>
              <a:prstDash val="solid"/>
              <a:round/>
              <a:headEnd len="med" w="med" type="none"/>
              <a:tailEnd len="med" w="med" type="none"/>
            </a:ln>
          </p:spPr>
        </p:cxnSp>
        <p:cxnSp>
          <p:nvCxnSpPr>
            <p:cNvPr id="1286" name="Google Shape;1286;p112"/>
            <p:cNvCxnSpPr>
              <a:stCxn id="1285" idx="2"/>
            </p:cNvCxnSpPr>
            <p:nvPr/>
          </p:nvCxnSpPr>
          <p:spPr>
            <a:xfrm>
              <a:off x="7968675" y="4916800"/>
              <a:ext cx="679500" cy="0"/>
            </a:xfrm>
            <a:prstGeom prst="straightConnector1">
              <a:avLst/>
            </a:prstGeom>
            <a:noFill/>
            <a:ln cap="flat" cmpd="sng" w="38100">
              <a:solidFill>
                <a:srgbClr val="B4A7D6"/>
              </a:solidFill>
              <a:prstDash val="solid"/>
              <a:round/>
              <a:headEnd len="med" w="med" type="none"/>
              <a:tailEnd len="med" w="med" type="none"/>
            </a:ln>
          </p:spPr>
        </p:cxnSp>
      </p:grpSp>
      <p:sp>
        <p:nvSpPr>
          <p:cNvPr id="1287" name="Google Shape;1287;p112"/>
          <p:cNvSpPr txBox="1"/>
          <p:nvPr/>
        </p:nvSpPr>
        <p:spPr>
          <a:xfrm>
            <a:off x="425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42</a:t>
            </a:r>
            <a:endParaRPr sz="2400">
              <a:solidFill>
                <a:srgbClr val="FFFFFF"/>
              </a:solidFill>
              <a:latin typeface="Source Code Pro"/>
              <a:ea typeface="Source Code Pro"/>
              <a:cs typeface="Source Code Pro"/>
              <a:sym typeface="Source Code Pro"/>
            </a:endParaRPr>
          </a:p>
        </p:txBody>
      </p:sp>
      <p:sp>
        <p:nvSpPr>
          <p:cNvPr id="1288" name="Google Shape;1288;p112"/>
          <p:cNvSpPr txBox="1"/>
          <p:nvPr/>
        </p:nvSpPr>
        <p:spPr>
          <a:xfrm>
            <a:off x="1313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43</a:t>
            </a:r>
            <a:endParaRPr sz="2400">
              <a:solidFill>
                <a:srgbClr val="FFFFFF"/>
              </a:solidFill>
              <a:latin typeface="Source Code Pro"/>
              <a:ea typeface="Source Code Pro"/>
              <a:cs typeface="Source Code Pro"/>
              <a:sym typeface="Source Code Pro"/>
            </a:endParaRPr>
          </a:p>
        </p:txBody>
      </p:sp>
      <p:sp>
        <p:nvSpPr>
          <p:cNvPr id="1289" name="Google Shape;1289;p112"/>
          <p:cNvSpPr txBox="1"/>
          <p:nvPr/>
        </p:nvSpPr>
        <p:spPr>
          <a:xfrm>
            <a:off x="2200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Code Pro"/>
                <a:ea typeface="Source Code Pro"/>
                <a:cs typeface="Source Code Pro"/>
                <a:sym typeface="Source Code Pro"/>
              </a:rPr>
              <a:t>41</a:t>
            </a:r>
            <a:endParaRPr sz="2400">
              <a:solidFill>
                <a:srgbClr val="FFFFFF"/>
              </a:solidFill>
              <a:latin typeface="Source Code Pro"/>
              <a:ea typeface="Source Code Pro"/>
              <a:cs typeface="Source Code Pro"/>
              <a:sym typeface="Source Code Pro"/>
            </a:endParaRPr>
          </a:p>
        </p:txBody>
      </p:sp>
      <p:sp>
        <p:nvSpPr>
          <p:cNvPr id="1290" name="Google Shape;1290;p112"/>
          <p:cNvSpPr txBox="1"/>
          <p:nvPr/>
        </p:nvSpPr>
        <p:spPr>
          <a:xfrm>
            <a:off x="3087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91" name="Google Shape;1291;p112"/>
          <p:cNvSpPr txBox="1"/>
          <p:nvPr/>
        </p:nvSpPr>
        <p:spPr>
          <a:xfrm>
            <a:off x="39753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92" name="Google Shape;1292;p112"/>
          <p:cNvSpPr txBox="1"/>
          <p:nvPr/>
        </p:nvSpPr>
        <p:spPr>
          <a:xfrm>
            <a:off x="48627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93" name="Google Shape;1293;p112"/>
          <p:cNvSpPr txBox="1"/>
          <p:nvPr/>
        </p:nvSpPr>
        <p:spPr>
          <a:xfrm>
            <a:off x="57501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94" name="Google Shape;1294;p112"/>
          <p:cNvSpPr txBox="1"/>
          <p:nvPr/>
        </p:nvSpPr>
        <p:spPr>
          <a:xfrm>
            <a:off x="66375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85" name="Google Shape;1285;p112"/>
          <p:cNvSpPr txBox="1"/>
          <p:nvPr/>
        </p:nvSpPr>
        <p:spPr>
          <a:xfrm>
            <a:off x="7524975" y="4362700"/>
            <a:ext cx="887400" cy="554100"/>
          </a:xfrm>
          <a:prstGeom prst="rect">
            <a:avLst/>
          </a:prstGeom>
          <a:no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FFFFFF"/>
              </a:solidFill>
              <a:latin typeface="Source Code Pro"/>
              <a:ea typeface="Source Code Pro"/>
              <a:cs typeface="Source Code Pro"/>
              <a:sym typeface="Source Code Pro"/>
            </a:endParaRPr>
          </a:p>
        </p:txBody>
      </p:sp>
      <p:sp>
        <p:nvSpPr>
          <p:cNvPr id="1295" name="Google Shape;1295;p112"/>
          <p:cNvSpPr txBox="1"/>
          <p:nvPr/>
        </p:nvSpPr>
        <p:spPr>
          <a:xfrm>
            <a:off x="425775" y="917800"/>
            <a:ext cx="7986600" cy="28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u8</a:t>
            </a:r>
            <a:r>
              <a:rPr lang="en" sz="2400">
                <a:solidFill>
                  <a:srgbClr val="F6B26B"/>
                </a:solidFill>
                <a:latin typeface="Source Code Pro"/>
                <a:ea typeface="Source Code Pro"/>
                <a:cs typeface="Source Code Pro"/>
                <a:sym typeface="Source Code Pro"/>
              </a:rPr>
              <a:t>) {</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num </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 1</a:t>
            </a:r>
            <a:r>
              <a:rPr lang="en" sz="2400">
                <a:solidFill>
                  <a:srgbClr val="F6B26B"/>
                </a:solidFill>
                <a:latin typeface="Source Code Pro"/>
                <a:ea typeface="Source Code Pro"/>
                <a:cs typeface="Source Code Pro"/>
                <a:sym typeface="Source Code Pro"/>
              </a:rPr>
              <a:t>);</a:t>
            </a: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a:t>
            </a:r>
            <a:br>
              <a:rPr lang="en" sz="2400">
                <a:solidFill>
                  <a:srgbClr val="F6B26B"/>
                </a:solidFill>
                <a:latin typeface="Source Code Pro"/>
                <a:ea typeface="Source Code Pro"/>
                <a:cs typeface="Source Code Pro"/>
                <a:sym typeface="Source Code Pro"/>
              </a:rPr>
            </a:br>
            <a:endParaRPr sz="2400">
              <a:solidFill>
                <a:srgbClr val="FFFFFF"/>
              </a:solidFill>
              <a:latin typeface="Source Code Pro"/>
              <a:ea typeface="Source Code Pro"/>
              <a:cs typeface="Source Code Pro"/>
              <a:sym typeface="Source Code Pro"/>
            </a:endParaRPr>
          </a:p>
          <a:p>
            <a:pPr indent="0" lvl="0" marL="0" rtl="0" algn="l">
              <a:spcBef>
                <a:spcPts val="0"/>
              </a:spcBef>
              <a:spcAft>
                <a:spcPts val="0"/>
              </a:spcAft>
              <a:buNone/>
            </a:pPr>
            <a:r>
              <a:rPr lang="en" sz="2400">
                <a:solidFill>
                  <a:srgbClr val="F6B26B"/>
                </a:solidFill>
                <a:latin typeface="Source Code Pro"/>
                <a:ea typeface="Source Code Pro"/>
                <a:cs typeface="Source Code Pro"/>
                <a:sym typeface="Source Code Pro"/>
              </a:rPr>
              <a:t>fn</a:t>
            </a:r>
            <a:r>
              <a:rPr lang="en" sz="2400">
                <a:solidFill>
                  <a:srgbClr val="FFFFFF"/>
                </a:solidFill>
                <a:latin typeface="Source Code Pro"/>
                <a:ea typeface="Source Code Pro"/>
                <a:cs typeface="Source Code Pro"/>
                <a:sym typeface="Source Code Pro"/>
              </a:rPr>
              <a:t> print_nums</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x: u8, y: u8</a:t>
            </a:r>
            <a:r>
              <a:rPr lang="en" sz="2400">
                <a:solidFill>
                  <a:srgbClr val="F6B26B"/>
                </a:solidFill>
                <a:latin typeface="Source Code Pro"/>
                <a:ea typeface="Source Code Pro"/>
                <a:cs typeface="Source Code Pro"/>
                <a:sym typeface="Source Code Pro"/>
              </a:rPr>
              <a:t>) {</a:t>
            </a:r>
            <a:r>
              <a:rPr lang="en" sz="2400">
                <a:solidFill>
                  <a:srgbClr val="FFFFFF"/>
                </a:solidFill>
                <a:latin typeface="Source Code Pro"/>
                <a:ea typeface="Source Code Pro"/>
                <a:cs typeface="Source Code Pro"/>
                <a:sym typeface="Source Code Pro"/>
              </a:rPr>
              <a:t> … </a:t>
            </a:r>
            <a:r>
              <a:rPr lang="en" sz="2400">
                <a:solidFill>
                  <a:srgbClr val="F6B26B"/>
                </a:solidFill>
                <a:latin typeface="Source Code Pro"/>
                <a:ea typeface="Source Code Pro"/>
                <a:cs typeface="Source Code Pro"/>
                <a:sym typeface="Source Code Pro"/>
              </a:rPr>
              <a:t>}</a:t>
            </a:r>
            <a:br>
              <a:rPr lang="en" sz="2400">
                <a:solidFill>
                  <a:srgbClr val="FFFFFF"/>
                </a:solidFill>
                <a:latin typeface="Source Code Pro"/>
                <a:ea typeface="Source Code Pro"/>
                <a:cs typeface="Source Code Pro"/>
                <a:sym typeface="Source Code Pro"/>
              </a:rPr>
            </a:br>
            <a:br>
              <a:rPr lang="en" sz="2400">
                <a:solidFill>
                  <a:srgbClr val="FFFFFF"/>
                </a:solidFill>
                <a:latin typeface="Source Code Pro"/>
                <a:ea typeface="Source Code Pro"/>
                <a:cs typeface="Source Code Pro"/>
                <a:sym typeface="Source Code Pro"/>
              </a:rPr>
            </a:br>
            <a:r>
              <a:rPr lang="en" sz="2400">
                <a:solidFill>
                  <a:srgbClr val="FFFFFF"/>
                </a:solidFill>
                <a:latin typeface="Source Code Pro"/>
                <a:ea typeface="Source Code Pro"/>
                <a:cs typeface="Source Code Pro"/>
                <a:sym typeface="Source Code Pro"/>
              </a:rPr>
              <a:t>increment_decrement</a:t>
            </a:r>
            <a:r>
              <a:rPr lang="en" sz="2400">
                <a:solidFill>
                  <a:srgbClr val="F6B26B"/>
                </a:solidFill>
                <a:latin typeface="Source Code Pro"/>
                <a:ea typeface="Source Code Pro"/>
                <a:cs typeface="Source Code Pro"/>
                <a:sym typeface="Source Code Pro"/>
              </a:rPr>
              <a:t>(</a:t>
            </a:r>
            <a:r>
              <a:rPr lang="en" sz="2400">
                <a:solidFill>
                  <a:srgbClr val="FFFFFF"/>
                </a:solidFill>
                <a:latin typeface="Source Code Pro"/>
                <a:ea typeface="Source Code Pro"/>
                <a:cs typeface="Source Code Pro"/>
                <a:sym typeface="Source Code Pro"/>
              </a:rPr>
              <a:t>42</a:t>
            </a:r>
            <a:r>
              <a:rPr lang="en" sz="2400">
                <a:solidFill>
                  <a:srgbClr val="F6B26B"/>
                </a:solidFill>
                <a:latin typeface="Source Code Pro"/>
                <a:ea typeface="Source Code Pro"/>
                <a:cs typeface="Source Code Pro"/>
                <a:sym typeface="Source Code Pro"/>
              </a:rPr>
              <a:t>);</a:t>
            </a:r>
            <a:endParaRPr sz="2400">
              <a:solidFill>
                <a:srgbClr val="F6B26B"/>
              </a:solidFill>
              <a:latin typeface="Source Code Pro"/>
              <a:ea typeface="Source Code Pro"/>
              <a:cs typeface="Source Code Pro"/>
              <a:sym typeface="Source Code Pro"/>
            </a:endParaRPr>
          </a:p>
        </p:txBody>
      </p:sp>
      <p:sp>
        <p:nvSpPr>
          <p:cNvPr id="1296" name="Google Shape;1296;p112"/>
          <p:cNvSpPr txBox="1"/>
          <p:nvPr/>
        </p:nvSpPr>
        <p:spPr>
          <a:xfrm>
            <a:off x="425775" y="5048500"/>
            <a:ext cx="3132000" cy="554100"/>
          </a:xfrm>
          <a:prstGeom prst="rect">
            <a:avLst/>
          </a:prstGeom>
          <a:no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Source Code Pro"/>
                <a:ea typeface="Source Code Pro"/>
                <a:cs typeface="Source Code Pro"/>
                <a:sym typeface="Source Code Pro"/>
              </a:rPr>
              <a:t>stack_length: 3</a:t>
            </a:r>
            <a:endParaRPr sz="2400">
              <a:solidFill>
                <a:srgbClr val="FFFFFF"/>
              </a:solidFill>
              <a:latin typeface="Source Code Pro"/>
              <a:ea typeface="Source Code Pro"/>
              <a:cs typeface="Source Code Pro"/>
              <a:sym typeface="Source Code Pro"/>
            </a:endParaRPr>
          </a:p>
        </p:txBody>
      </p:sp>
      <p:sp>
        <p:nvSpPr>
          <p:cNvPr id="1297" name="Google Shape;1297;p112"/>
          <p:cNvSpPr/>
          <p:nvPr/>
        </p:nvSpPr>
        <p:spPr>
          <a:xfrm>
            <a:off x="0" y="2501675"/>
            <a:ext cx="425700" cy="2982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orkshop Dark">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